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91" r:id="rId4"/>
    <p:sldId id="278" r:id="rId5"/>
    <p:sldId id="265" r:id="rId6"/>
    <p:sldId id="293" r:id="rId7"/>
    <p:sldId id="295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DEADA"/>
    <a:srgbClr val="FFD5B9"/>
    <a:srgbClr val="D1E1EB"/>
    <a:srgbClr val="BFDDFD"/>
    <a:srgbClr val="BDD3FF"/>
    <a:srgbClr val="6699FF"/>
    <a:srgbClr val="0066CC"/>
    <a:srgbClr val="4382FF"/>
    <a:srgbClr val="57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35" autoAdjust="0"/>
  </p:normalViewPr>
  <p:slideViewPr>
    <p:cSldViewPr>
      <p:cViewPr varScale="1">
        <p:scale>
          <a:sx n="84" d="100"/>
          <a:sy n="84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5ACF3E-48D5-45B7-B53E-78175263B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02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C0E2BF-F238-4029-9112-DFAA345756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46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1" charset="-128"/>
              </a:rPr>
              <a:t>I will give you a quick snippet of information into the Born in Bradford study and </a:t>
            </a:r>
            <a:r>
              <a:rPr lang="en-US" dirty="0" err="1" smtClean="0">
                <a:latin typeface="Arial" pitchFamily="34" charset="0"/>
                <a:ea typeface="ＭＳ Ｐゴシック" pitchFamily="1" charset="-128"/>
              </a:rPr>
              <a:t>Noortje</a:t>
            </a:r>
            <a:r>
              <a:rPr lang="en-US" dirty="0" smtClean="0">
                <a:latin typeface="Arial" pitchFamily="34" charset="0"/>
                <a:ea typeface="ＭＳ Ｐゴシック" pitchFamily="1" charset="-128"/>
              </a:rPr>
              <a:t> will introduce her research.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F68FC-AC70-4BC0-9417-2DE4E5D9D31A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1" charset="-128"/>
              </a:rPr>
              <a:t>Bradford has particularly bad health on many outcomes. </a:t>
            </a:r>
          </a:p>
          <a:p>
            <a:endParaRPr lang="en-US" dirty="0" smtClean="0">
              <a:latin typeface="Arial" pitchFamily="34" charset="0"/>
              <a:ea typeface="ＭＳ Ｐゴシック" pitchFamily="1" charset="-128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1" charset="-128"/>
              </a:rPr>
              <a:t>Infant Mortality is improving over the past few years but is still amongst the highest in the country</a:t>
            </a:r>
          </a:p>
          <a:p>
            <a:endParaRPr lang="en-US" dirty="0" smtClean="0">
              <a:latin typeface="Arial" pitchFamily="34" charset="0"/>
              <a:ea typeface="ＭＳ Ｐゴシック" pitchFamily="1" charset="-128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1" charset="-128"/>
              </a:rPr>
              <a:t>High rates of disability </a:t>
            </a:r>
          </a:p>
          <a:p>
            <a:endParaRPr lang="en-US" dirty="0" smtClean="0">
              <a:latin typeface="Arial" pitchFamily="34" charset="0"/>
              <a:ea typeface="ＭＳ Ｐゴシック" pitchFamily="1" charset="-128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1" charset="-128"/>
              </a:rPr>
              <a:t>High rates of asthma and allergies</a:t>
            </a:r>
          </a:p>
          <a:p>
            <a:endParaRPr lang="en-US" dirty="0" smtClean="0">
              <a:latin typeface="Arial" pitchFamily="34" charset="0"/>
              <a:ea typeface="ＭＳ Ｐゴシック" pitchFamily="1" charset="-128"/>
            </a:endParaRPr>
          </a:p>
          <a:p>
            <a:r>
              <a:rPr lang="en-GB" dirty="0" smtClean="0">
                <a:latin typeface="Arial" pitchFamily="34" charset="0"/>
                <a:ea typeface="ＭＳ Ｐゴシック" pitchFamily="1" charset="-128"/>
              </a:rPr>
              <a:t>Life expectancy is 11.9 years lower for men and 7.2 years lower for women in the most deprived areas of Bradford than in the least deprived areas. </a:t>
            </a:r>
          </a:p>
          <a:p>
            <a:endParaRPr lang="en-US" dirty="0" smtClean="0">
              <a:latin typeface="Arial" pitchFamily="34" charset="0"/>
              <a:ea typeface="ＭＳ Ｐゴシック" pitchFamily="1" charset="-128"/>
            </a:endParaRPr>
          </a:p>
          <a:p>
            <a:endParaRPr lang="en-US" dirty="0" smtClean="0">
              <a:latin typeface="Arial" pitchFamily="34" charset="0"/>
              <a:ea typeface="ＭＳ Ｐゴシック" pitchFamily="1" charset="-128"/>
            </a:endParaRPr>
          </a:p>
          <a:p>
            <a:endParaRPr lang="en-US" dirty="0" smtClean="0">
              <a:latin typeface="Arial" pitchFamily="34" charset="0"/>
              <a:ea typeface="ＭＳ Ｐゴシック" pitchFamily="1" charset="-128"/>
            </a:endParaRPr>
          </a:p>
          <a:p>
            <a:endParaRPr lang="en-US" dirty="0" smtClean="0">
              <a:latin typeface="Arial" pitchFamily="34" charset="0"/>
              <a:ea typeface="ＭＳ Ｐゴシック" pitchFamily="1" charset="-128"/>
            </a:endParaRPr>
          </a:p>
          <a:p>
            <a:endParaRPr lang="en-US" dirty="0" smtClean="0"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B18E5-B45D-484F-8BD7-4C2584836296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1" charset="-128"/>
              </a:rPr>
              <a:t>Birth Cohort study, following 13,500 babies between 2006-2010. </a:t>
            </a:r>
          </a:p>
          <a:p>
            <a:endParaRPr lang="en-US" dirty="0" smtClean="0">
              <a:latin typeface="Arial" pitchFamily="34" charset="0"/>
              <a:ea typeface="ＭＳ Ｐゴシック" pitchFamily="1" charset="-128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1" charset="-128"/>
              </a:rPr>
              <a:t>Interviewed at pregnancy on a whole range of data, data also collected from medial records. Oldest children started school last September, so soon we</a:t>
            </a:r>
            <a:r>
              <a:rPr lang="en-US" altLang="en-US" dirty="0" smtClean="0">
                <a:latin typeface="Arial" pitchFamily="34" charset="0"/>
                <a:ea typeface="ＭＳ Ｐゴシック" pitchFamily="1" charset="-128"/>
              </a:rPr>
              <a:t>’</a:t>
            </a:r>
            <a:r>
              <a:rPr lang="en-US" dirty="0" smtClean="0">
                <a:latin typeface="Arial" pitchFamily="34" charset="0"/>
                <a:ea typeface="ＭＳ Ｐゴシック" pitchFamily="1" charset="-128"/>
              </a:rPr>
              <a:t>ll be able to link up health and education data.</a:t>
            </a:r>
          </a:p>
          <a:p>
            <a:endParaRPr lang="en-US" dirty="0" smtClean="0">
              <a:latin typeface="Arial" pitchFamily="34" charset="0"/>
              <a:ea typeface="ＭＳ Ｐゴシック" pitchFamily="1" charset="-128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1" charset="-128"/>
              </a:rPr>
              <a:t>Aims to make a difference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itchFamily="34" charset="0"/>
                <a:ea typeface="ＭＳ Ｐゴシック" pitchFamily="1" charset="-128"/>
              </a:rPr>
              <a:t>Bringing research into practice, set up a genetic anomalies register, testing for diabetes in pregnancy. 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itchFamily="34" charset="0"/>
                <a:ea typeface="ＭＳ Ｐゴシック" pitchFamily="1" charset="-128"/>
              </a:rPr>
              <a:t>Also more generally, whether putting a spotlight on Bradford, and in particular raising awareness of the health inequalities in Bradford can itself indirectly improve health. 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itchFamily="34" charset="0"/>
                <a:ea typeface="ＭＳ Ｐゴシック" pitchFamily="1" charset="-128"/>
              </a:rPr>
              <a:t>One of the things my research is looking at is whether there</a:t>
            </a:r>
            <a:r>
              <a:rPr lang="en-US" altLang="en-US" dirty="0" smtClean="0">
                <a:latin typeface="Arial" pitchFamily="34" charset="0"/>
                <a:ea typeface="ＭＳ Ｐゴシック" pitchFamily="1" charset="-128"/>
              </a:rPr>
              <a:t>’</a:t>
            </a:r>
            <a:r>
              <a:rPr lang="en-US" dirty="0" smtClean="0">
                <a:latin typeface="Arial" pitchFamily="34" charset="0"/>
                <a:ea typeface="ＭＳ Ｐゴシック" pitchFamily="1" charset="-128"/>
              </a:rPr>
              <a:t>s been a Hawthorne effect, so whether just interviewing mothers has had an effect on their health behavior and furthermore whether this has had any impact on health inequalities – </a:t>
            </a:r>
            <a:r>
              <a:rPr lang="en-US" dirty="0" err="1" smtClean="0">
                <a:latin typeface="Arial" pitchFamily="34" charset="0"/>
                <a:ea typeface="ＭＳ Ｐゴシック" pitchFamily="1" charset="-128"/>
              </a:rPr>
              <a:t>ie</a:t>
            </a:r>
            <a:r>
              <a:rPr lang="en-US" dirty="0" smtClean="0">
                <a:latin typeface="Arial" pitchFamily="34" charset="0"/>
                <a:ea typeface="ＭＳ Ｐゴシック" pitchFamily="1" charset="-128"/>
              </a:rPr>
              <a:t>. whether mothers higher up the social scale are less likely to change their </a:t>
            </a:r>
            <a:r>
              <a:rPr lang="en-US" dirty="0" err="1" smtClean="0">
                <a:latin typeface="Arial" pitchFamily="34" charset="0"/>
                <a:ea typeface="ＭＳ Ｐゴシック" pitchFamily="1" charset="-128"/>
              </a:rPr>
              <a:t>behaviour</a:t>
            </a:r>
            <a:r>
              <a:rPr lang="en-US" dirty="0" smtClean="0">
                <a:latin typeface="Arial" pitchFamily="34" charset="0"/>
                <a:ea typeface="ＭＳ Ｐゴシック" pitchFamily="1" charset="-128"/>
              </a:rPr>
              <a:t> than those higher up the social ladder. </a:t>
            </a:r>
          </a:p>
          <a:p>
            <a:pPr>
              <a:buFontTx/>
              <a:buChar char="-"/>
            </a:pPr>
            <a:endParaRPr lang="en-US" dirty="0" smtClean="0">
              <a:latin typeface="Arial" pitchFamily="34" charset="0"/>
              <a:ea typeface="ＭＳ Ｐゴシック" pitchFamily="1" charset="-128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1" charset="-128"/>
              </a:rPr>
              <a:t>That</a:t>
            </a:r>
            <a:r>
              <a:rPr lang="en-US" altLang="en-US" dirty="0" smtClean="0">
                <a:latin typeface="Arial" pitchFamily="34" charset="0"/>
                <a:ea typeface="ＭＳ Ｐゴシック" pitchFamily="1" charset="-128"/>
              </a:rPr>
              <a:t>’</a:t>
            </a:r>
            <a:r>
              <a:rPr lang="en-US" dirty="0" smtClean="0">
                <a:latin typeface="Arial" pitchFamily="34" charset="0"/>
                <a:ea typeface="ＭＳ Ｐゴシック" pitchFamily="1" charset="-128"/>
              </a:rPr>
              <a:t>s a very quick bit of background and I</a:t>
            </a:r>
            <a:r>
              <a:rPr lang="en-US" altLang="en-US" dirty="0" smtClean="0">
                <a:latin typeface="Arial" pitchFamily="34" charset="0"/>
                <a:ea typeface="ＭＳ Ｐゴシック" pitchFamily="1" charset="-128"/>
              </a:rPr>
              <a:t>’</a:t>
            </a:r>
            <a:r>
              <a:rPr lang="en-US" dirty="0" smtClean="0">
                <a:latin typeface="Arial" pitchFamily="34" charset="0"/>
                <a:ea typeface="ＭＳ Ｐゴシック" pitchFamily="1" charset="-128"/>
              </a:rPr>
              <a:t>ll pass you over to </a:t>
            </a:r>
            <a:r>
              <a:rPr lang="en-US" dirty="0" err="1" smtClean="0">
                <a:latin typeface="Arial" pitchFamily="34" charset="0"/>
                <a:ea typeface="ＭＳ Ｐゴシック" pitchFamily="1" charset="-128"/>
              </a:rPr>
              <a:t>Noortje</a:t>
            </a:r>
            <a:endParaRPr lang="en-US" dirty="0" smtClean="0">
              <a:latin typeface="Arial" pitchFamily="34" charset="0"/>
              <a:ea typeface="ＭＳ Ｐゴシック" pitchFamily="1" charset="-128"/>
            </a:endParaRPr>
          </a:p>
          <a:p>
            <a:endParaRPr lang="en-US" dirty="0" smtClean="0">
              <a:latin typeface="Arial" pitchFamily="34" charset="0"/>
              <a:ea typeface="ＭＳ Ｐゴシック" pitchFamily="1" charset="-128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1" charset="-128"/>
              </a:rPr>
              <a:t>Hand over to </a:t>
            </a:r>
            <a:r>
              <a:rPr lang="en-US" dirty="0" err="1" smtClean="0">
                <a:latin typeface="Arial" pitchFamily="34" charset="0"/>
                <a:ea typeface="ＭＳ Ｐゴシック" pitchFamily="1" charset="-128"/>
              </a:rPr>
              <a:t>Noortje</a:t>
            </a:r>
            <a:endParaRPr lang="en-US" dirty="0" smtClean="0"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2266F-9398-4936-A09A-91C341A6F6F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Uslaner</a:t>
            </a:r>
            <a:r>
              <a:rPr lang="en-GB" dirty="0" smtClean="0"/>
              <a:t> &amp; Putnam, two sides of the same coin? </a:t>
            </a:r>
            <a:r>
              <a:rPr lang="en-GB" dirty="0" smtClean="0">
                <a:sym typeface="Wingdings" pitchFamily="2" charset="2"/>
              </a:rPr>
              <a:t> ethnic</a:t>
            </a:r>
            <a:r>
              <a:rPr lang="en-GB" baseline="0" dirty="0" smtClean="0">
                <a:sym typeface="Wingdings" pitchFamily="2" charset="2"/>
              </a:rPr>
              <a:t> diversity predominantly measures whiteness, which in the States is strongly correlated with social inequality.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E2BF-F238-4029-9112-DFAA345756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Individual level: </a:t>
            </a:r>
            <a:r>
              <a:rPr lang="en-US" dirty="0" err="1" smtClean="0"/>
              <a:t>BiB.</a:t>
            </a:r>
            <a:r>
              <a:rPr lang="en-US" dirty="0" smtClean="0"/>
              <a:t> Average for England: 30% in World Values Survey 2005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ECDF-6E36-470A-935B-6EEC1E52F32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ECDF-6E36-470A-935B-6EEC1E52F32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003800" y="3789363"/>
            <a:ext cx="576263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5" name="Picture 11" descr="Colou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60350"/>
            <a:ext cx="270351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16238" y="83661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>
              <a:ea typeface="+mn-ea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148263" y="3860800"/>
            <a:ext cx="360362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1773238"/>
            <a:ext cx="8137525" cy="18716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149725"/>
            <a:ext cx="7161212" cy="1489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274638"/>
            <a:ext cx="2124075" cy="6107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221412" cy="6107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1719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125538"/>
            <a:ext cx="417353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74638"/>
            <a:ext cx="691356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497887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28" name="Picture 11" descr="Colour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67625" y="260350"/>
            <a:ext cx="1263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2916238" y="83661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0066CC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0066CC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0066CC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66CC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66CC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66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66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66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66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2056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50825" y="325438"/>
            <a:ext cx="75612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800" b="1" dirty="0">
                <a:solidFill>
                  <a:srgbClr val="00B050"/>
                </a:solidFill>
              </a:rPr>
              <a:t>Born in Bradford: </a:t>
            </a:r>
          </a:p>
          <a:p>
            <a:pPr algn="ctr"/>
            <a:r>
              <a:rPr lang="en-GB" sz="3200" b="1" dirty="0">
                <a:solidFill>
                  <a:srgbClr val="00B050"/>
                </a:solidFill>
              </a:rPr>
              <a:t>Health, Ethnicity and Inequalities</a:t>
            </a:r>
          </a:p>
        </p:txBody>
      </p:sp>
      <p:pic>
        <p:nvPicPr>
          <p:cNvPr id="4" name="Picture 8" descr="http://www.eauc.org.uk/image_uploads/university_of_york_logo_low_res_1_large.jpg"/>
          <p:cNvPicPr>
            <a:picLocks noChangeAspect="1" noChangeArrowheads="1"/>
          </p:cNvPicPr>
          <p:nvPr/>
        </p:nvPicPr>
        <p:blipFill>
          <a:blip r:embed="rId4" cstate="print"/>
          <a:srcRect b="2725"/>
          <a:stretch>
            <a:fillRect/>
          </a:stretch>
        </p:blipFill>
        <p:spPr bwMode="auto">
          <a:xfrm>
            <a:off x="179512" y="6093296"/>
            <a:ext cx="2411760" cy="43987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5949280"/>
            <a:ext cx="2641600" cy="66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56437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Why Bradford?</a:t>
            </a:r>
            <a:endParaRPr lang="en-GB" dirty="0">
              <a:cs typeface="+mj-cs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067175" y="1341438"/>
            <a:ext cx="4897438" cy="5040312"/>
          </a:xfrm>
        </p:spPr>
        <p:txBody>
          <a:bodyPr/>
          <a:lstStyle/>
          <a:p>
            <a:pPr marL="342900" lvl="1" indent="-342900" eaLnBrk="1" hangingPunct="1">
              <a:defRPr/>
            </a:pPr>
            <a:r>
              <a:rPr lang="en-GB" sz="2400" dirty="0" smtClean="0"/>
              <a:t>High infant mortality</a:t>
            </a:r>
          </a:p>
          <a:p>
            <a:pPr marL="0" lvl="1" indent="0" eaLnBrk="1" hangingPunct="1">
              <a:buFontTx/>
              <a:buNone/>
              <a:defRPr/>
            </a:pPr>
            <a:endParaRPr lang="en-GB" sz="2400" dirty="0" smtClean="0"/>
          </a:p>
          <a:p>
            <a:pPr marL="342900" lvl="1" indent="-342900" eaLnBrk="1" hangingPunct="1">
              <a:defRPr/>
            </a:pPr>
            <a:r>
              <a:rPr lang="en-GB" sz="2400" dirty="0" smtClean="0"/>
              <a:t>High </a:t>
            </a:r>
            <a:r>
              <a:rPr lang="en-GB" sz="2400" dirty="0"/>
              <a:t>rates of </a:t>
            </a:r>
            <a:r>
              <a:rPr lang="en-GB" sz="2400" dirty="0" smtClean="0"/>
              <a:t>disability</a:t>
            </a:r>
          </a:p>
          <a:p>
            <a:pPr marL="0" lvl="1" indent="0" eaLnBrk="1" hangingPunct="1">
              <a:buFontTx/>
              <a:buNone/>
              <a:defRPr/>
            </a:pPr>
            <a:endParaRPr lang="en-GB" sz="2400" dirty="0"/>
          </a:p>
          <a:p>
            <a:pPr marL="342900" lvl="1" indent="-342900" eaLnBrk="1" hangingPunct="1">
              <a:defRPr/>
            </a:pPr>
            <a:r>
              <a:rPr lang="en-GB" sz="2400" dirty="0" smtClean="0"/>
              <a:t>High </a:t>
            </a:r>
            <a:r>
              <a:rPr lang="en-GB" sz="2400" dirty="0"/>
              <a:t>rates of </a:t>
            </a:r>
            <a:r>
              <a:rPr lang="en-GB" sz="2400" dirty="0" smtClean="0"/>
              <a:t>asthma</a:t>
            </a:r>
          </a:p>
          <a:p>
            <a:pPr marL="0" lvl="1" indent="0" eaLnBrk="1" hangingPunct="1">
              <a:buFontTx/>
              <a:buNone/>
              <a:defRPr/>
            </a:pPr>
            <a:endParaRPr lang="en-GB" sz="2400" dirty="0"/>
          </a:p>
          <a:p>
            <a:pPr marL="342900" lvl="1" indent="-342900" eaLnBrk="1" hangingPunct="1">
              <a:defRPr/>
            </a:pPr>
            <a:r>
              <a:rPr lang="en-GB" sz="2400" dirty="0" smtClean="0"/>
              <a:t>Impending </a:t>
            </a:r>
            <a:r>
              <a:rPr lang="en-GB" sz="2400" dirty="0"/>
              <a:t>diabetes epidemic </a:t>
            </a:r>
            <a:endParaRPr lang="en-GB" sz="2400" dirty="0" smtClean="0"/>
          </a:p>
          <a:p>
            <a:pPr marL="0" lvl="1" indent="0" eaLnBrk="1" hangingPunct="1">
              <a:buFontTx/>
              <a:buNone/>
              <a:defRPr/>
            </a:pPr>
            <a:endParaRPr lang="en-GB" sz="2400" dirty="0"/>
          </a:p>
          <a:p>
            <a:pPr marL="342900" lvl="1" indent="-342900" eaLnBrk="1" hangingPunct="1">
              <a:defRPr/>
            </a:pPr>
            <a:r>
              <a:rPr lang="en-GB" sz="2400" dirty="0" smtClean="0"/>
              <a:t>Childhood obesity</a:t>
            </a:r>
          </a:p>
          <a:p>
            <a:pPr marL="0" lvl="1" indent="0" eaLnBrk="1" hangingPunct="1">
              <a:buFontTx/>
              <a:buNone/>
              <a:defRPr/>
            </a:pPr>
            <a:endParaRPr lang="en-GB" sz="2400" dirty="0"/>
          </a:p>
          <a:p>
            <a:pPr marL="342900" lvl="1" indent="-342900" eaLnBrk="1" hangingPunct="1">
              <a:defRPr/>
            </a:pPr>
            <a:r>
              <a:rPr lang="en-GB" sz="2400" dirty="0" smtClean="0"/>
              <a:t>Health inequality</a:t>
            </a:r>
            <a:endParaRPr lang="en-GB" sz="2400" dirty="0"/>
          </a:p>
          <a:p>
            <a:pPr eaLnBrk="1" hangingPunct="1">
              <a:lnSpc>
                <a:spcPct val="200000"/>
              </a:lnSpc>
              <a:defRPr/>
            </a:pPr>
            <a:endParaRPr lang="en-GB" dirty="0">
              <a:cs typeface="+mn-cs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268413"/>
            <a:ext cx="3711576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391025" y="1916113"/>
            <a:ext cx="4752975" cy="5113337"/>
          </a:xfrm>
        </p:spPr>
        <p:txBody>
          <a:bodyPr/>
          <a:lstStyle/>
          <a:p>
            <a:pPr marL="342900" lvl="1" indent="-342900" eaLnBrk="1" hangingPunct="1">
              <a:defRPr/>
            </a:pPr>
            <a:r>
              <a:rPr lang="en-GB" sz="2400" dirty="0" smtClean="0"/>
              <a:t>Birth Cohort Study</a:t>
            </a:r>
          </a:p>
          <a:p>
            <a:pPr marL="0" lvl="1" indent="0" eaLnBrk="1" hangingPunct="1">
              <a:buFontTx/>
              <a:buNone/>
              <a:defRPr/>
            </a:pPr>
            <a:endParaRPr lang="en-GB" sz="2400" dirty="0"/>
          </a:p>
          <a:p>
            <a:pPr marL="342900" lvl="1" indent="-342900" eaLnBrk="1" hangingPunct="1">
              <a:defRPr/>
            </a:pPr>
            <a:r>
              <a:rPr lang="en-GB" sz="2400" dirty="0" smtClean="0"/>
              <a:t>13,500 babies since 2006</a:t>
            </a:r>
          </a:p>
          <a:p>
            <a:pPr marL="0" lvl="1" indent="0" eaLnBrk="1" hangingPunct="1">
              <a:buFontTx/>
              <a:buNone/>
              <a:defRPr/>
            </a:pPr>
            <a:endParaRPr lang="en-GB" sz="2400" dirty="0" smtClean="0"/>
          </a:p>
          <a:p>
            <a:pPr marL="342900" lvl="1" indent="-342900" eaLnBrk="1" hangingPunct="1">
              <a:defRPr/>
            </a:pPr>
            <a:r>
              <a:rPr lang="en-GB" sz="2400" dirty="0" smtClean="0"/>
              <a:t>Spotlight on Bradford</a:t>
            </a:r>
          </a:p>
          <a:p>
            <a:pPr marL="0" lvl="1" indent="0" eaLnBrk="1" hangingPunct="1">
              <a:buFontTx/>
              <a:buNone/>
              <a:defRPr/>
            </a:pPr>
            <a:endParaRPr lang="en-GB" sz="2400" dirty="0" smtClean="0"/>
          </a:p>
          <a:p>
            <a:pPr marL="342900" lvl="1" indent="-342900" eaLnBrk="1" hangingPunct="1">
              <a:defRPr/>
            </a:pPr>
            <a:r>
              <a:rPr lang="en-GB" sz="2400" dirty="0" smtClean="0"/>
              <a:t>Aims to make a difference!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4" t="713" r="18533"/>
          <a:stretch/>
        </p:blipFill>
        <p:spPr bwMode="auto">
          <a:xfrm>
            <a:off x="179388" y="1268413"/>
            <a:ext cx="4095750" cy="491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56437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The Born In Bradford Study</a:t>
            </a:r>
            <a:endParaRPr lang="en-GB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3" name="Picture 2" descr="http://www.deviantart.com/download/263516992/that__s_suspicious_by_rober_raik-d4cw30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3034"/>
          <a:stretch>
            <a:fillRect/>
          </a:stretch>
        </p:blipFill>
        <p:spPr bwMode="auto">
          <a:xfrm>
            <a:off x="3851920" y="2774643"/>
            <a:ext cx="5256584" cy="411074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9552" y="1412776"/>
            <a:ext cx="7846640" cy="1686049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ea typeface="Adobe Heiti Std R" pitchFamily="34" charset="-128"/>
                <a:cs typeface="Arial" pitchFamily="34" charset="0"/>
              </a:rPr>
              <a:t>Suspicious minds</a:t>
            </a:r>
            <a:endParaRPr kumimoji="0" lang="en-GB" sz="8000" b="1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1560" y="2780928"/>
            <a:ext cx="7992888" cy="4005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2800" b="0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odoni MT Condensed" pitchFamily="18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0"/>
                <a:cs typeface="Arial" pitchFamily="34" charset="0"/>
              </a:rPr>
              <a:t>Trust among individuals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0"/>
                <a:cs typeface="Arial" pitchFamily="34" charset="0"/>
              </a:rPr>
              <a:t>in an unequal society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8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lang="en-GB" sz="28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</a:b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</a:b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Noortje Uphoff, PhD student, University of York, Born in Bradford cohort study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pic>
        <p:nvPicPr>
          <p:cNvPr id="6" name="Picture 8" descr="http://www.eauc.org.uk/image_uploads/university_of_york_logo_low_res_1_large.jpg"/>
          <p:cNvPicPr>
            <a:picLocks noChangeAspect="1" noChangeArrowheads="1"/>
          </p:cNvPicPr>
          <p:nvPr/>
        </p:nvPicPr>
        <p:blipFill>
          <a:blip r:embed="rId3" cstate="print"/>
          <a:srcRect b="2725"/>
          <a:stretch>
            <a:fillRect/>
          </a:stretch>
        </p:blipFill>
        <p:spPr bwMode="auto">
          <a:xfrm>
            <a:off x="72008" y="332656"/>
            <a:ext cx="2411760" cy="439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176464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Arial" pitchFamily="34" charset="0"/>
                <a:ea typeface="Adobe Heiti Std R" pitchFamily="34" charset="-128"/>
                <a:cs typeface="Arial" pitchFamily="34" charset="0"/>
              </a:rPr>
              <a:t>Trust &amp; equality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7"/>
          <p:cNvSpPr txBox="1"/>
          <p:nvPr/>
        </p:nvSpPr>
        <p:spPr>
          <a:xfrm>
            <a:off x="899592" y="2060848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Eric Uslaner:</a:t>
            </a:r>
          </a:p>
          <a:p>
            <a:r>
              <a:rPr lang="en-US" sz="20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The key to trust is </a:t>
            </a:r>
            <a:br>
              <a:rPr lang="en-US" sz="20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a socially equal society.</a:t>
            </a:r>
            <a:endParaRPr lang="en-US" sz="2000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 descr="http://www.totalpeople.co.uk/wp-content/uploads/2011/06/Pound-Coin.jpg"/>
          <p:cNvPicPr>
            <a:picLocks noChangeAspect="1" noChangeArrowheads="1"/>
          </p:cNvPicPr>
          <p:nvPr/>
        </p:nvPicPr>
        <p:blipFill>
          <a:blip r:embed="rId3" cstate="print"/>
          <a:srcRect t="13034" b="7131"/>
          <a:stretch>
            <a:fillRect/>
          </a:stretch>
        </p:blipFill>
        <p:spPr bwMode="auto">
          <a:xfrm rot="3000033">
            <a:off x="3226799" y="2835901"/>
            <a:ext cx="2877164" cy="2296987"/>
          </a:xfrm>
          <a:prstGeom prst="rect">
            <a:avLst/>
          </a:prstGeom>
          <a:noFill/>
        </p:spPr>
      </p:pic>
      <p:sp>
        <p:nvSpPr>
          <p:cNvPr id="4" name="Tekstvak 8"/>
          <p:cNvSpPr txBox="1"/>
          <p:nvPr/>
        </p:nvSpPr>
        <p:spPr>
          <a:xfrm>
            <a:off x="6084168" y="4005064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Robert Putnam:</a:t>
            </a:r>
            <a:endParaRPr lang="en-US" sz="2000" dirty="0" smtClean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Ethnic diversity </a:t>
            </a:r>
            <a:br>
              <a:rPr lang="en-US" sz="20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(initially) reduces </a:t>
            </a:r>
            <a:br>
              <a:rPr lang="en-US" sz="20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trust.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SOA trust.bmp"/>
          <p:cNvPicPr>
            <a:picLocks noChangeAspect="1"/>
          </p:cNvPicPr>
          <p:nvPr/>
        </p:nvPicPr>
        <p:blipFill>
          <a:blip r:embed="rId3" cstate="print"/>
          <a:srcRect b="23750"/>
          <a:stretch>
            <a:fillRect/>
          </a:stretch>
        </p:blipFill>
        <p:spPr>
          <a:xfrm>
            <a:off x="2843808" y="1628800"/>
            <a:ext cx="5328592" cy="502682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67667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Where do people trust?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Arial" pitchFamily="34" charset="0"/>
                <a:ea typeface="Adobe Heiti Std R" pitchFamily="34" charset="-128"/>
                <a:cs typeface="Arial" pitchFamily="34" charset="0"/>
              </a:rPr>
              <a:t>Trust </a:t>
            </a:r>
            <a:r>
              <a:rPr lang="nl-NL" b="1" dirty="0" smtClean="0">
                <a:latin typeface="Arial" pitchFamily="34" charset="0"/>
                <a:ea typeface="Adobe Heiti Std R" pitchFamily="34" charset="-128"/>
                <a:cs typeface="Arial" pitchFamily="34" charset="0"/>
              </a:rPr>
              <a:t>within the population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2204864"/>
            <a:ext cx="2736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People can be trusted</a:t>
            </a:r>
          </a:p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MSOA level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excluded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&lt; 15%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15-30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&gt; 30%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611560" y="2852936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hoek 8"/>
          <p:cNvSpPr/>
          <p:nvPr/>
        </p:nvSpPr>
        <p:spPr>
          <a:xfrm>
            <a:off x="611640" y="3212976"/>
            <a:ext cx="432048" cy="2160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hoek 9"/>
          <p:cNvSpPr/>
          <p:nvPr/>
        </p:nvSpPr>
        <p:spPr>
          <a:xfrm>
            <a:off x="611560" y="3573016"/>
            <a:ext cx="432048" cy="21602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hoek 10"/>
          <p:cNvSpPr/>
          <p:nvPr/>
        </p:nvSpPr>
        <p:spPr>
          <a:xfrm>
            <a:off x="611560" y="3933056"/>
            <a:ext cx="432048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py of MSOA trust_crop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466144"/>
            <a:ext cx="3943329" cy="36991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9552" y="2780928"/>
            <a:ext cx="16561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0"/>
          <p:cNvGrpSpPr/>
          <p:nvPr/>
        </p:nvGrpSpPr>
        <p:grpSpPr>
          <a:xfrm>
            <a:off x="6300192" y="1340768"/>
            <a:ext cx="2592288" cy="3456384"/>
            <a:chOff x="6300192" y="1340768"/>
            <a:chExt cx="2592288" cy="3456384"/>
          </a:xfrm>
        </p:grpSpPr>
        <p:sp>
          <p:nvSpPr>
            <p:cNvPr id="18" name="TextBox 17"/>
            <p:cNvSpPr txBox="1"/>
            <p:nvPr/>
          </p:nvSpPr>
          <p:spPr>
            <a:xfrm>
              <a:off x="6300192" y="1340768"/>
              <a:ext cx="2592288" cy="1077218"/>
            </a:xfrm>
            <a:prstGeom prst="rect">
              <a:avLst/>
            </a:prstGeom>
            <a:solidFill>
              <a:srgbClr val="FDEADA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Holme Wood (4%)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GB" sz="160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- 81.3% White British </a:t>
              </a:r>
              <a:br>
                <a:rPr lang="en-GB" sz="160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- High levels of deprivation</a:t>
              </a:r>
            </a:p>
            <a:p>
              <a:pPr algn="r"/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- Low community cohesion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Straight Arrow Connector 19"/>
            <p:cNvCxnSpPr>
              <a:stCxn id="18" idx="2"/>
            </p:cNvCxnSpPr>
            <p:nvPr/>
          </p:nvCxnSpPr>
          <p:spPr>
            <a:xfrm flipH="1">
              <a:off x="6660232" y="2417986"/>
              <a:ext cx="936104" cy="2379166"/>
            </a:xfrm>
            <a:prstGeom prst="straightConnector1">
              <a:avLst/>
            </a:prstGeom>
            <a:ln w="28575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8"/>
          <p:cNvGrpSpPr/>
          <p:nvPr/>
        </p:nvGrpSpPr>
        <p:grpSpPr>
          <a:xfrm>
            <a:off x="2555776" y="3789041"/>
            <a:ext cx="2880320" cy="2775212"/>
            <a:chOff x="2555776" y="3789041"/>
            <a:chExt cx="2880320" cy="2775212"/>
          </a:xfrm>
        </p:grpSpPr>
        <p:sp>
          <p:nvSpPr>
            <p:cNvPr id="22" name="TextBox 21"/>
            <p:cNvSpPr txBox="1"/>
            <p:nvPr/>
          </p:nvSpPr>
          <p:spPr>
            <a:xfrm>
              <a:off x="2555776" y="5733256"/>
              <a:ext cx="2592288" cy="830997"/>
            </a:xfrm>
            <a:prstGeom prst="rect">
              <a:avLst/>
            </a:prstGeom>
            <a:solidFill>
              <a:srgbClr val="FDEADA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Manningham (26%)</a:t>
              </a:r>
              <a:br>
                <a:rPr lang="en-GB" sz="16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- 11.7% White British </a:t>
              </a:r>
              <a:br>
                <a:rPr lang="en-GB" sz="160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- High levels of deprivation</a:t>
              </a:r>
            </a:p>
          </p:txBody>
        </p:sp>
        <p:cxnSp>
          <p:nvCxnSpPr>
            <p:cNvPr id="23" name="Straight Arrow Connector 22"/>
            <p:cNvCxnSpPr>
              <a:stCxn id="22" idx="0"/>
            </p:cNvCxnSpPr>
            <p:nvPr/>
          </p:nvCxnSpPr>
          <p:spPr>
            <a:xfrm flipV="1">
              <a:off x="3851920" y="3789041"/>
              <a:ext cx="1584176" cy="1944215"/>
            </a:xfrm>
            <a:prstGeom prst="straightConnector1">
              <a:avLst/>
            </a:prstGeom>
            <a:ln w="28575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9"/>
          <p:cNvGrpSpPr/>
          <p:nvPr/>
        </p:nvGrpSpPr>
        <p:grpSpPr>
          <a:xfrm>
            <a:off x="251520" y="2460483"/>
            <a:ext cx="6568713" cy="2993452"/>
            <a:chOff x="251520" y="2460483"/>
            <a:chExt cx="6568713" cy="2993452"/>
          </a:xfrm>
        </p:grpSpPr>
        <p:grpSp>
          <p:nvGrpSpPr>
            <p:cNvPr id="12" name="Group 36"/>
            <p:cNvGrpSpPr/>
            <p:nvPr/>
          </p:nvGrpSpPr>
          <p:grpSpPr>
            <a:xfrm>
              <a:off x="1547664" y="2460483"/>
              <a:ext cx="5272569" cy="2408677"/>
              <a:chOff x="1547664" y="2460483"/>
              <a:chExt cx="5272569" cy="2408677"/>
            </a:xfrm>
          </p:grpSpPr>
          <p:cxnSp>
            <p:nvCxnSpPr>
              <p:cNvPr id="32" name="Straight Arrow Connector 31"/>
              <p:cNvCxnSpPr>
                <a:stCxn id="38" idx="0"/>
              </p:cNvCxnSpPr>
              <p:nvPr/>
            </p:nvCxnSpPr>
            <p:spPr>
              <a:xfrm flipV="1">
                <a:off x="1547664" y="3140970"/>
                <a:ext cx="3888432" cy="1728190"/>
              </a:xfrm>
              <a:prstGeom prst="straightConnector1">
                <a:avLst/>
              </a:prstGeom>
              <a:ln w="28575">
                <a:solidFill>
                  <a:srgbClr val="FF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 rot="20279436">
                <a:off x="4997019" y="2868305"/>
                <a:ext cx="1024133" cy="606933"/>
              </a:xfrm>
              <a:prstGeom prst="ellipse">
                <a:avLst/>
              </a:prstGeom>
              <a:noFill/>
              <a:ln w="381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 rot="15812969">
                <a:off x="5918311" y="2598908"/>
                <a:ext cx="1040347" cy="763497"/>
              </a:xfrm>
              <a:prstGeom prst="ellipse">
                <a:avLst/>
              </a:prstGeom>
              <a:noFill/>
              <a:ln w="381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51520" y="4869160"/>
              <a:ext cx="2592288" cy="584775"/>
            </a:xfrm>
            <a:prstGeom prst="rect">
              <a:avLst/>
            </a:prstGeom>
            <a:solidFill>
              <a:srgbClr val="FDEADA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&gt; 90% White British </a:t>
              </a:r>
              <a:br>
                <a:rPr lang="en-GB" sz="160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- Low levels of deprivation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Implications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6336704" cy="2548880"/>
          </a:xfrm>
        </p:spPr>
        <p:txBody>
          <a:bodyPr>
            <a:normAutofit/>
          </a:bodyPr>
          <a:lstStyle/>
          <a:p>
            <a:pPr marL="0" indent="0"/>
            <a:r>
              <a:rPr lang="en-GB" sz="2000" dirty="0" smtClean="0">
                <a:latin typeface="Arial" pitchFamily="34" charset="0"/>
                <a:cs typeface="Arial" pitchFamily="34" charset="0"/>
              </a:rPr>
              <a:t> Bottom-up approaches to create healthy, trustful communities are based on the illusion that trust can be build in an unequal society.</a:t>
            </a:r>
          </a:p>
          <a:p>
            <a:pPr marL="0" indent="0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en-GB" sz="2000" dirty="0" smtClean="0">
                <a:latin typeface="Arial" pitchFamily="34" charset="0"/>
                <a:cs typeface="Arial" pitchFamily="34" charset="0"/>
              </a:rPr>
              <a:t> Building trust requires starting with the foundation: </a:t>
            </a:r>
            <a:br>
              <a:rPr lang="en-GB" sz="2000" dirty="0" smtClean="0"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latin typeface="Arial" pitchFamily="34" charset="0"/>
                <a:cs typeface="Arial" pitchFamily="34" charset="0"/>
              </a:rPr>
              <a:t>social equality.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B presentation template">
  <a:themeElements>
    <a:clrScheme name="BIB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B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B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B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B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B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B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B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B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B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B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B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B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B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BIB presentation template</Template>
  <TotalTime>1363</TotalTime>
  <Words>465</Words>
  <Application>Microsoft Office PowerPoint</Application>
  <PresentationFormat>On-screen Show (4:3)</PresentationFormat>
  <Paragraphs>82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BIB presentation template</vt:lpstr>
      <vt:lpstr>PowerPoint Presentation</vt:lpstr>
      <vt:lpstr>Why Bradford?</vt:lpstr>
      <vt:lpstr>The Born In Bradford Study</vt:lpstr>
      <vt:lpstr>PowerPoint Presentation</vt:lpstr>
      <vt:lpstr>Trust &amp; equality </vt:lpstr>
      <vt:lpstr>Trust within the population</vt:lpstr>
      <vt:lpstr>Implications</vt:lpstr>
    </vt:vector>
  </TitlesOfParts>
  <Company>Bradford Teaching Hospitals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Noortje Uphoff</cp:lastModifiedBy>
  <cp:revision>71</cp:revision>
  <cp:lastPrinted>2012-06-22T08:19:27Z</cp:lastPrinted>
  <dcterms:created xsi:type="dcterms:W3CDTF">2010-06-11T10:22:28Z</dcterms:created>
  <dcterms:modified xsi:type="dcterms:W3CDTF">2013-02-21T13:06:27Z</dcterms:modified>
</cp:coreProperties>
</file>