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321" r:id="rId2"/>
    <p:sldId id="377" r:id="rId3"/>
    <p:sldId id="409" r:id="rId4"/>
    <p:sldId id="400" r:id="rId5"/>
    <p:sldId id="406" r:id="rId6"/>
    <p:sldId id="411" r:id="rId7"/>
    <p:sldId id="412" r:id="rId8"/>
    <p:sldId id="404" r:id="rId9"/>
    <p:sldId id="407" r:id="rId10"/>
    <p:sldId id="405" r:id="rId11"/>
    <p:sldId id="403" r:id="rId12"/>
    <p:sldId id="355" r:id="rId13"/>
    <p:sldId id="378" r:id="rId14"/>
    <p:sldId id="388" r:id="rId15"/>
    <p:sldId id="370" r:id="rId16"/>
    <p:sldId id="357" r:id="rId17"/>
    <p:sldId id="379" r:id="rId18"/>
    <p:sldId id="394" r:id="rId19"/>
    <p:sldId id="381" r:id="rId20"/>
    <p:sldId id="383" r:id="rId21"/>
    <p:sldId id="382" r:id="rId22"/>
    <p:sldId id="392" r:id="rId23"/>
    <p:sldId id="396" r:id="rId24"/>
    <p:sldId id="380" r:id="rId25"/>
    <p:sldId id="386" r:id="rId26"/>
    <p:sldId id="387" r:id="rId27"/>
    <p:sldId id="393" r:id="rId28"/>
    <p:sldId id="330" r:id="rId29"/>
    <p:sldId id="375" r:id="rId30"/>
  </p:sldIdLst>
  <p:sldSz cx="9144000" cy="6858000" type="screen4x3"/>
  <p:notesSz cx="6797675" cy="9926638"/>
  <p:defaultTextStyle>
    <a:defPPr>
      <a:defRPr lang="en-GB"/>
    </a:defPPr>
    <a:lvl1pPr algn="l" defTabSz="449263" rtl="0" fontAlgn="base">
      <a:spcBef>
        <a:spcPct val="0"/>
      </a:spcBef>
      <a:spcAft>
        <a:spcPct val="0"/>
      </a:spcAft>
      <a:defRPr sz="2400" kern="1200">
        <a:solidFill>
          <a:schemeClr val="bg1"/>
        </a:solidFill>
        <a:latin typeface="Times New Roman" pitchFamily="-123" charset="0"/>
        <a:ea typeface="+mn-ea"/>
        <a:cs typeface="+mn-cs"/>
      </a:defRPr>
    </a:lvl1pPr>
    <a:lvl2pPr marL="742950" indent="-285750" algn="l" defTabSz="449263" rtl="0" fontAlgn="base">
      <a:spcBef>
        <a:spcPct val="0"/>
      </a:spcBef>
      <a:spcAft>
        <a:spcPct val="0"/>
      </a:spcAft>
      <a:defRPr sz="2400" kern="1200">
        <a:solidFill>
          <a:schemeClr val="bg1"/>
        </a:solidFill>
        <a:latin typeface="Times New Roman" pitchFamily="-123" charset="0"/>
        <a:ea typeface="+mn-ea"/>
        <a:cs typeface="+mn-cs"/>
      </a:defRPr>
    </a:lvl2pPr>
    <a:lvl3pPr marL="1143000" indent="-228600" algn="l" defTabSz="449263" rtl="0" fontAlgn="base">
      <a:spcBef>
        <a:spcPct val="0"/>
      </a:spcBef>
      <a:spcAft>
        <a:spcPct val="0"/>
      </a:spcAft>
      <a:defRPr sz="2400" kern="1200">
        <a:solidFill>
          <a:schemeClr val="bg1"/>
        </a:solidFill>
        <a:latin typeface="Times New Roman" pitchFamily="-123" charset="0"/>
        <a:ea typeface="+mn-ea"/>
        <a:cs typeface="+mn-cs"/>
      </a:defRPr>
    </a:lvl3pPr>
    <a:lvl4pPr marL="1600200" indent="-228600" algn="l" defTabSz="449263" rtl="0" fontAlgn="base">
      <a:spcBef>
        <a:spcPct val="0"/>
      </a:spcBef>
      <a:spcAft>
        <a:spcPct val="0"/>
      </a:spcAft>
      <a:defRPr sz="2400" kern="1200">
        <a:solidFill>
          <a:schemeClr val="bg1"/>
        </a:solidFill>
        <a:latin typeface="Times New Roman" pitchFamily="-123" charset="0"/>
        <a:ea typeface="+mn-ea"/>
        <a:cs typeface="+mn-cs"/>
      </a:defRPr>
    </a:lvl4pPr>
    <a:lvl5pPr marL="2057400" indent="-228600" algn="l" defTabSz="449263" rtl="0" fontAlgn="base">
      <a:spcBef>
        <a:spcPct val="0"/>
      </a:spcBef>
      <a:spcAft>
        <a:spcPct val="0"/>
      </a:spcAft>
      <a:defRPr sz="2400" kern="1200">
        <a:solidFill>
          <a:schemeClr val="bg1"/>
        </a:solidFill>
        <a:latin typeface="Times New Roman" pitchFamily="-123" charset="0"/>
        <a:ea typeface="+mn-ea"/>
        <a:cs typeface="+mn-cs"/>
      </a:defRPr>
    </a:lvl5pPr>
    <a:lvl6pPr marL="2286000" algn="l" defTabSz="457200" rtl="0" eaLnBrk="1" latinLnBrk="0" hangingPunct="1">
      <a:defRPr sz="2400" kern="1200">
        <a:solidFill>
          <a:schemeClr val="bg1"/>
        </a:solidFill>
        <a:latin typeface="Times New Roman" pitchFamily="-123" charset="0"/>
        <a:ea typeface="+mn-ea"/>
        <a:cs typeface="+mn-cs"/>
      </a:defRPr>
    </a:lvl6pPr>
    <a:lvl7pPr marL="2743200" algn="l" defTabSz="457200" rtl="0" eaLnBrk="1" latinLnBrk="0" hangingPunct="1">
      <a:defRPr sz="2400" kern="1200">
        <a:solidFill>
          <a:schemeClr val="bg1"/>
        </a:solidFill>
        <a:latin typeface="Times New Roman" pitchFamily="-123" charset="0"/>
        <a:ea typeface="+mn-ea"/>
        <a:cs typeface="+mn-cs"/>
      </a:defRPr>
    </a:lvl7pPr>
    <a:lvl8pPr marL="3200400" algn="l" defTabSz="457200" rtl="0" eaLnBrk="1" latinLnBrk="0" hangingPunct="1">
      <a:defRPr sz="2400" kern="1200">
        <a:solidFill>
          <a:schemeClr val="bg1"/>
        </a:solidFill>
        <a:latin typeface="Times New Roman" pitchFamily="-123" charset="0"/>
        <a:ea typeface="+mn-ea"/>
        <a:cs typeface="+mn-cs"/>
      </a:defRPr>
    </a:lvl8pPr>
    <a:lvl9pPr marL="3657600" algn="l" defTabSz="457200" rtl="0" eaLnBrk="1" latinLnBrk="0" hangingPunct="1">
      <a:defRPr sz="2400" kern="1200">
        <a:solidFill>
          <a:schemeClr val="bg1"/>
        </a:solidFill>
        <a:latin typeface="Times New Roman" pitchFamily="-123"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189883"/>
    <a:srgbClr val="61A4D1"/>
    <a:srgbClr val="0066AA"/>
    <a:srgbClr val="D60093"/>
    <a:srgbClr val="F80219"/>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9" autoAdjust="0"/>
    <p:restoredTop sz="74855" autoAdjust="0"/>
  </p:normalViewPr>
  <p:slideViewPr>
    <p:cSldViewPr>
      <p:cViewPr>
        <p:scale>
          <a:sx n="100" d="100"/>
          <a:sy n="100" d="100"/>
        </p:scale>
        <p:origin x="-222" y="168"/>
      </p:cViewPr>
      <p:guideLst>
        <p:guide orient="horz" pos="2160"/>
        <p:guide pos="2880"/>
      </p:guideLst>
    </p:cSldViewPr>
  </p:slideViewPr>
  <p:outlineViewPr>
    <p:cViewPr>
      <p:scale>
        <a:sx n="50" d="100"/>
        <a:sy n="50" d="100"/>
      </p:scale>
      <p:origin x="-784" y="-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80" y="-10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NEFFILE1\shared\Well%20Being\Current%20projects\(u)HPI\HPI%202009\Report\Figures%20for%20Designer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EFFILE1\shared\Well%20Being\Current%20projects\(u)HPI\HPI%202009\Report\Figures%20for%20Designer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11328886063061801"/>
          <c:y val="5.2453067353330017E-2"/>
          <c:w val="0.83481562981676094"/>
          <c:h val="0.78294953528755606"/>
        </c:manualLayout>
      </c:layout>
      <c:scatterChart>
        <c:scatterStyle val="lineMarker"/>
        <c:ser>
          <c:idx val="0"/>
          <c:order val="0"/>
          <c:tx>
            <c:v>Latin America</c:v>
          </c:tx>
          <c:spPr>
            <a:ln w="28575">
              <a:noFill/>
            </a:ln>
          </c:spPr>
          <c:marker>
            <c:symbol val="diamond"/>
            <c:size val="5"/>
            <c:spPr>
              <a:solidFill>
                <a:srgbClr val="FF9900"/>
              </a:solidFill>
              <a:ln>
                <a:solidFill>
                  <a:srgbClr val="000000"/>
                </a:solidFill>
                <a:prstDash val="solid"/>
              </a:ln>
            </c:spPr>
          </c:marker>
          <c:xVal>
            <c:numRef>
              <c:f>'Figure8 (2)'!$C$3:$C$26</c:f>
              <c:numCache>
                <c:formatCode>0.00</c:formatCode>
                <c:ptCount val="24"/>
                <c:pt idx="0">
                  <c:v>0.53445312330044492</c:v>
                </c:pt>
                <c:pt idx="1">
                  <c:v>3.2179489314932015</c:v>
                </c:pt>
                <c:pt idx="2">
                  <c:v>2.8108160810294978</c:v>
                </c:pt>
                <c:pt idx="3">
                  <c:v>2.63056</c:v>
                </c:pt>
                <c:pt idx="4">
                  <c:v>2.2007826366263754</c:v>
                </c:pt>
                <c:pt idx="5">
                  <c:v>2.1299154100241444</c:v>
                </c:pt>
                <c:pt idx="6">
                  <c:v>2.1179688882699201</c:v>
                </c:pt>
                <c:pt idx="7">
                  <c:v>2.4557103323486977</c:v>
                </c:pt>
                <c:pt idx="8">
                  <c:v>2.3562269714539235</c:v>
                </c:pt>
                <c:pt idx="9">
                  <c:v>1.6185399806705401</c:v>
                </c:pt>
                <c:pt idx="10">
                  <c:v>1.5670932977647856</c:v>
                </c:pt>
                <c:pt idx="11">
                  <c:v>1.08717654594725</c:v>
                </c:pt>
                <c:pt idx="12">
                  <c:v>2.0495043875159586</c:v>
                </c:pt>
                <c:pt idx="13">
                  <c:v>1.7901333992287023</c:v>
                </c:pt>
                <c:pt idx="14">
                  <c:v>1.773324776318679</c:v>
                </c:pt>
                <c:pt idx="15">
                  <c:v>1.50556792361487</c:v>
                </c:pt>
                <c:pt idx="16">
                  <c:v>1.48764326092629</c:v>
                </c:pt>
                <c:pt idx="17">
                  <c:v>5.4774773476632097</c:v>
                </c:pt>
                <c:pt idx="18">
                  <c:v>3.0012538168892844</c:v>
                </c:pt>
                <c:pt idx="19">
                  <c:v>2.55708</c:v>
                </c:pt>
                <c:pt idx="20">
                  <c:v>3.3816122926808467</c:v>
                </c:pt>
                <c:pt idx="21">
                  <c:v>3.1928808054674502</c:v>
                </c:pt>
                <c:pt idx="22">
                  <c:v>2.2706555654687777</c:v>
                </c:pt>
                <c:pt idx="23">
                  <c:v>1.7619494921522179</c:v>
                </c:pt>
              </c:numCache>
            </c:numRef>
          </c:xVal>
          <c:yVal>
            <c:numRef>
              <c:f>'Figure8 (2)'!$D$3:$D$26</c:f>
              <c:numCache>
                <c:formatCode>0</c:formatCode>
                <c:ptCount val="24"/>
                <c:pt idx="0">
                  <c:v>1663</c:v>
                </c:pt>
                <c:pt idx="1">
                  <c:v>4642</c:v>
                </c:pt>
                <c:pt idx="2">
                  <c:v>6632</c:v>
                </c:pt>
                <c:pt idx="3">
                  <c:v>4508</c:v>
                </c:pt>
                <c:pt idx="4">
                  <c:v>4341</c:v>
                </c:pt>
                <c:pt idx="5">
                  <c:v>14603</c:v>
                </c:pt>
                <c:pt idx="6">
                  <c:v>2819</c:v>
                </c:pt>
                <c:pt idx="7">
                  <c:v>14280</c:v>
                </c:pt>
                <c:pt idx="8">
                  <c:v>8402</c:v>
                </c:pt>
                <c:pt idx="9">
                  <c:v>5255</c:v>
                </c:pt>
                <c:pt idx="10">
                  <c:v>6039</c:v>
                </c:pt>
                <c:pt idx="11">
                  <c:v>4291</c:v>
                </c:pt>
                <c:pt idx="12">
                  <c:v>3674</c:v>
                </c:pt>
                <c:pt idx="13">
                  <c:v>7304</c:v>
                </c:pt>
                <c:pt idx="14">
                  <c:v>3430</c:v>
                </c:pt>
                <c:pt idx="15">
                  <c:v>4568</c:v>
                </c:pt>
                <c:pt idx="16">
                  <c:v>8217</c:v>
                </c:pt>
                <c:pt idx="17">
                  <c:v>9962</c:v>
                </c:pt>
                <c:pt idx="18">
                  <c:v>12027</c:v>
                </c:pt>
                <c:pt idx="19">
                  <c:v>7109</c:v>
                </c:pt>
                <c:pt idx="20">
                  <c:v>10751</c:v>
                </c:pt>
                <c:pt idx="21">
                  <c:v>7605</c:v>
                </c:pt>
                <c:pt idx="22">
                  <c:v>10180</c:v>
                </c:pt>
                <c:pt idx="23">
                  <c:v>6000</c:v>
                </c:pt>
              </c:numCache>
            </c:numRef>
          </c:yVal>
        </c:ser>
        <c:ser>
          <c:idx val="1"/>
          <c:order val="1"/>
          <c:tx>
            <c:v>Western world</c:v>
          </c:tx>
          <c:spPr>
            <a:ln w="28575">
              <a:noFill/>
            </a:ln>
          </c:spPr>
          <c:marker>
            <c:symbol val="triangle"/>
            <c:size val="5"/>
            <c:spPr>
              <a:solidFill>
                <a:srgbClr val="00CCFF"/>
              </a:solidFill>
              <a:ln>
                <a:solidFill>
                  <a:srgbClr val="000000"/>
                </a:solidFill>
                <a:prstDash val="solid"/>
              </a:ln>
            </c:spPr>
          </c:marker>
          <c:xVal>
            <c:numRef>
              <c:f>'Figure8 (2)'!$C$27:$C$50</c:f>
              <c:numCache>
                <c:formatCode>0.00</c:formatCode>
                <c:ptCount val="24"/>
                <c:pt idx="0">
                  <c:v>10.19218</c:v>
                </c:pt>
                <c:pt idx="1">
                  <c:v>9.4219542125990507</c:v>
                </c:pt>
                <c:pt idx="2">
                  <c:v>5.8596396130842034</c:v>
                </c:pt>
                <c:pt idx="3">
                  <c:v>4.7603184499931714</c:v>
                </c:pt>
                <c:pt idx="4">
                  <c:v>4.4353084655584007</c:v>
                </c:pt>
                <c:pt idx="5">
                  <c:v>8.0358670156665415</c:v>
                </c:pt>
                <c:pt idx="6">
                  <c:v>7.8092896290866713</c:v>
                </c:pt>
                <c:pt idx="7">
                  <c:v>7.6960759811984136</c:v>
                </c:pt>
                <c:pt idx="8">
                  <c:v>7.3981799999999946</c:v>
                </c:pt>
                <c:pt idx="9">
                  <c:v>7.0683550039775396</c:v>
                </c:pt>
                <c:pt idx="10">
                  <c:v>6.9151457230492603</c:v>
                </c:pt>
                <c:pt idx="11">
                  <c:v>6.261755559058475</c:v>
                </c:pt>
                <c:pt idx="12">
                  <c:v>5.7405680087570401</c:v>
                </c:pt>
                <c:pt idx="13">
                  <c:v>5.329711006468437</c:v>
                </c:pt>
                <c:pt idx="14">
                  <c:v>5.2476529242807324</c:v>
                </c:pt>
                <c:pt idx="15">
                  <c:v>5.133126232999988</c:v>
                </c:pt>
                <c:pt idx="16">
                  <c:v>5.100491839265378</c:v>
                </c:pt>
                <c:pt idx="17">
                  <c:v>5.0007889837049504</c:v>
                </c:pt>
                <c:pt idx="18">
                  <c:v>4.9791839984516217</c:v>
                </c:pt>
                <c:pt idx="19">
                  <c:v>4.9271547041242201</c:v>
                </c:pt>
                <c:pt idx="20">
                  <c:v>4.5040799999999965</c:v>
                </c:pt>
                <c:pt idx="21">
                  <c:v>4.3899999999999997</c:v>
                </c:pt>
                <c:pt idx="22">
                  <c:v>4.2262776176844303</c:v>
                </c:pt>
                <c:pt idx="23">
                  <c:v>3.7873500000000053</c:v>
                </c:pt>
              </c:numCache>
            </c:numRef>
          </c:xVal>
          <c:yVal>
            <c:numRef>
              <c:f>'Figure8 (2)'!$D$27:$D$50</c:f>
              <c:numCache>
                <c:formatCode>0</c:formatCode>
                <c:ptCount val="24"/>
                <c:pt idx="0">
                  <c:v>60228</c:v>
                </c:pt>
                <c:pt idx="1">
                  <c:v>41890</c:v>
                </c:pt>
                <c:pt idx="2">
                  <c:v>23381</c:v>
                </c:pt>
                <c:pt idx="3">
                  <c:v>28529</c:v>
                </c:pt>
                <c:pt idx="4">
                  <c:v>20410</c:v>
                </c:pt>
                <c:pt idx="5">
                  <c:v>33973</c:v>
                </c:pt>
                <c:pt idx="6">
                  <c:v>31794</c:v>
                </c:pt>
                <c:pt idx="7">
                  <c:v>24996</c:v>
                </c:pt>
                <c:pt idx="8">
                  <c:v>36510</c:v>
                </c:pt>
                <c:pt idx="9">
                  <c:v>33375</c:v>
                </c:pt>
                <c:pt idx="10">
                  <c:v>41420</c:v>
                </c:pt>
                <c:pt idx="11">
                  <c:v>38505</c:v>
                </c:pt>
                <c:pt idx="12">
                  <c:v>27169</c:v>
                </c:pt>
                <c:pt idx="13">
                  <c:v>33238</c:v>
                </c:pt>
                <c:pt idx="14">
                  <c:v>32153</c:v>
                </c:pt>
                <c:pt idx="15">
                  <c:v>32119</c:v>
                </c:pt>
                <c:pt idx="16">
                  <c:v>32525</c:v>
                </c:pt>
                <c:pt idx="17">
                  <c:v>35633</c:v>
                </c:pt>
                <c:pt idx="18">
                  <c:v>33700</c:v>
                </c:pt>
                <c:pt idx="19">
                  <c:v>30386</c:v>
                </c:pt>
                <c:pt idx="20">
                  <c:v>22699</c:v>
                </c:pt>
                <c:pt idx="21">
                  <c:v>32684</c:v>
                </c:pt>
                <c:pt idx="22">
                  <c:v>29461</c:v>
                </c:pt>
                <c:pt idx="23">
                  <c:v>19189</c:v>
                </c:pt>
              </c:numCache>
            </c:numRef>
          </c:yVal>
        </c:ser>
        <c:ser>
          <c:idx val="2"/>
          <c:order val="2"/>
          <c:tx>
            <c:v>Middle East</c:v>
          </c:tx>
          <c:spPr>
            <a:ln w="28575">
              <a:noFill/>
            </a:ln>
          </c:spPr>
          <c:marker>
            <c:symbol val="triangle"/>
            <c:size val="5"/>
            <c:spPr>
              <a:solidFill>
                <a:srgbClr val="993366"/>
              </a:solidFill>
              <a:ln>
                <a:solidFill>
                  <a:srgbClr val="000000"/>
                </a:solidFill>
                <a:prstDash val="solid"/>
              </a:ln>
            </c:spPr>
          </c:marker>
          <c:xVal>
            <c:numRef>
              <c:f>'Figure8 (2)'!$C$51:$C$66</c:f>
              <c:numCache>
                <c:formatCode>0.00</c:formatCode>
                <c:ptCount val="16"/>
                <c:pt idx="0">
                  <c:v>1.3</c:v>
                </c:pt>
                <c:pt idx="1">
                  <c:v>3.08347709470406</c:v>
                </c:pt>
                <c:pt idx="2">
                  <c:v>2.7127224062989677</c:v>
                </c:pt>
                <c:pt idx="3">
                  <c:v>2.6760931112117197</c:v>
                </c:pt>
                <c:pt idx="4">
                  <c:v>2.6246009167822799</c:v>
                </c:pt>
                <c:pt idx="5">
                  <c:v>1.50105</c:v>
                </c:pt>
                <c:pt idx="6">
                  <c:v>0.91241630959990683</c:v>
                </c:pt>
                <c:pt idx="7">
                  <c:v>2.0781048359532397</c:v>
                </c:pt>
                <c:pt idx="8">
                  <c:v>1.7628185785593513</c:v>
                </c:pt>
                <c:pt idx="9">
                  <c:v>1.7061266314601891</c:v>
                </c:pt>
                <c:pt idx="10">
                  <c:v>1.6661017795783521</c:v>
                </c:pt>
                <c:pt idx="11">
                  <c:v>1.6644084610803433</c:v>
                </c:pt>
                <c:pt idx="12">
                  <c:v>1.1300636676575599</c:v>
                </c:pt>
                <c:pt idx="13">
                  <c:v>8.887218476171908</c:v>
                </c:pt>
                <c:pt idx="14">
                  <c:v>9.4596727412561279</c:v>
                </c:pt>
                <c:pt idx="15">
                  <c:v>4.8457088923281999</c:v>
                </c:pt>
              </c:numCache>
            </c:numRef>
          </c:xVal>
          <c:yVal>
            <c:numRef>
              <c:f>'Figure8 (2)'!$D$51:$D$66</c:f>
              <c:numCache>
                <c:formatCode>0</c:formatCode>
                <c:ptCount val="16"/>
                <c:pt idx="0">
                  <c:v>0</c:v>
                </c:pt>
                <c:pt idx="1">
                  <c:v>5584</c:v>
                </c:pt>
                <c:pt idx="2">
                  <c:v>8407</c:v>
                </c:pt>
                <c:pt idx="3">
                  <c:v>7968</c:v>
                </c:pt>
                <c:pt idx="4">
                  <c:v>15711</c:v>
                </c:pt>
                <c:pt idx="5">
                  <c:v>1500</c:v>
                </c:pt>
                <c:pt idx="6">
                  <c:v>930</c:v>
                </c:pt>
                <c:pt idx="7">
                  <c:v>3808</c:v>
                </c:pt>
                <c:pt idx="8">
                  <c:v>8371</c:v>
                </c:pt>
                <c:pt idx="9">
                  <c:v>5530</c:v>
                </c:pt>
                <c:pt idx="10">
                  <c:v>4337</c:v>
                </c:pt>
                <c:pt idx="11">
                  <c:v>7062</c:v>
                </c:pt>
                <c:pt idx="12">
                  <c:v>4555</c:v>
                </c:pt>
                <c:pt idx="13">
                  <c:v>26321</c:v>
                </c:pt>
                <c:pt idx="14">
                  <c:v>25514</c:v>
                </c:pt>
                <c:pt idx="15">
                  <c:v>25864</c:v>
                </c:pt>
              </c:numCache>
            </c:numRef>
          </c:yVal>
        </c:ser>
        <c:ser>
          <c:idx val="3"/>
          <c:order val="3"/>
          <c:tx>
            <c:v>Sub-Saharan Africa</c:v>
          </c:tx>
          <c:spPr>
            <a:ln w="28575">
              <a:noFill/>
            </a:ln>
          </c:spPr>
          <c:marker>
            <c:symbol val="square"/>
            <c:size val="5"/>
            <c:spPr>
              <a:solidFill>
                <a:srgbClr val="FF00FF"/>
              </a:solidFill>
              <a:ln>
                <a:solidFill>
                  <a:srgbClr val="000000"/>
                </a:solidFill>
                <a:prstDash val="solid"/>
              </a:ln>
            </c:spPr>
          </c:marker>
          <c:xVal>
            <c:numRef>
              <c:f>'Figure8 (2)'!$C$67:$C$99</c:f>
              <c:numCache>
                <c:formatCode>0.00</c:formatCode>
                <c:ptCount val="33"/>
                <c:pt idx="0">
                  <c:v>3.7073529472694569</c:v>
                </c:pt>
                <c:pt idx="1">
                  <c:v>3.6045752531810553</c:v>
                </c:pt>
                <c:pt idx="2">
                  <c:v>2.4385390327053154</c:v>
                </c:pt>
                <c:pt idx="3">
                  <c:v>2.0815112707477068</c:v>
                </c:pt>
                <c:pt idx="4">
                  <c:v>2.0046571993504787</c:v>
                </c:pt>
                <c:pt idx="5">
                  <c:v>1.7014856032360213</c:v>
                </c:pt>
                <c:pt idx="6">
                  <c:v>1.6356620450767201</c:v>
                </c:pt>
                <c:pt idx="7">
                  <c:v>1.6197778917319001</c:v>
                </c:pt>
                <c:pt idx="8">
                  <c:v>1.5845453747582043</c:v>
                </c:pt>
                <c:pt idx="9">
                  <c:v>1.4857218930779046</c:v>
                </c:pt>
                <c:pt idx="10">
                  <c:v>1.3749603176394556</c:v>
                </c:pt>
                <c:pt idx="11">
                  <c:v>1.3518928801371268</c:v>
                </c:pt>
                <c:pt idx="12">
                  <c:v>1.3416382846523398</c:v>
                </c:pt>
                <c:pt idx="13">
                  <c:v>1.27135184472036</c:v>
                </c:pt>
                <c:pt idx="14">
                  <c:v>1.2679998423806156</c:v>
                </c:pt>
                <c:pt idx="15">
                  <c:v>1.1447692299369401</c:v>
                </c:pt>
                <c:pt idx="16">
                  <c:v>1.1179954796591898</c:v>
                </c:pt>
                <c:pt idx="17">
                  <c:v>1.0812821743202543</c:v>
                </c:pt>
                <c:pt idx="18">
                  <c:v>1.06682906367162</c:v>
                </c:pt>
                <c:pt idx="19">
                  <c:v>1.0087924374850099</c:v>
                </c:pt>
                <c:pt idx="20">
                  <c:v>0.93225079999634086</c:v>
                </c:pt>
                <c:pt idx="21">
                  <c:v>0.90823070442809106</c:v>
                </c:pt>
                <c:pt idx="22">
                  <c:v>0.83627987941096804</c:v>
                </c:pt>
                <c:pt idx="23">
                  <c:v>0.82133150097525787</c:v>
                </c:pt>
                <c:pt idx="24">
                  <c:v>0.7931143935430861</c:v>
                </c:pt>
                <c:pt idx="25">
                  <c:v>0.77203149643099411</c:v>
                </c:pt>
                <c:pt idx="26">
                  <c:v>0.77018756878466577</c:v>
                </c:pt>
                <c:pt idx="27">
                  <c:v>0.61175752899648805</c:v>
                </c:pt>
                <c:pt idx="28">
                  <c:v>0.5431786207735031</c:v>
                </c:pt>
                <c:pt idx="29">
                  <c:v>0.47129321597180202</c:v>
                </c:pt>
                <c:pt idx="30">
                  <c:v>1.4851699999999968</c:v>
                </c:pt>
                <c:pt idx="31">
                  <c:v>1.9013740091050289</c:v>
                </c:pt>
                <c:pt idx="32">
                  <c:v>1.3574163238582133</c:v>
                </c:pt>
              </c:numCache>
            </c:numRef>
          </c:xVal>
          <c:yVal>
            <c:numRef>
              <c:f>'Figure8 (2)'!$D$67:$D$99</c:f>
              <c:numCache>
                <c:formatCode>0</c:formatCode>
                <c:ptCount val="33"/>
                <c:pt idx="0">
                  <c:v>7586</c:v>
                </c:pt>
                <c:pt idx="1">
                  <c:v>12387</c:v>
                </c:pt>
                <c:pt idx="2">
                  <c:v>2083</c:v>
                </c:pt>
                <c:pt idx="3">
                  <c:v>11110</c:v>
                </c:pt>
                <c:pt idx="4">
                  <c:v>1213</c:v>
                </c:pt>
                <c:pt idx="5">
                  <c:v>1427</c:v>
                </c:pt>
                <c:pt idx="6">
                  <c:v>781</c:v>
                </c:pt>
                <c:pt idx="7">
                  <c:v>1033</c:v>
                </c:pt>
                <c:pt idx="8">
                  <c:v>1224</c:v>
                </c:pt>
                <c:pt idx="9">
                  <c:v>2480</c:v>
                </c:pt>
                <c:pt idx="10">
                  <c:v>1454</c:v>
                </c:pt>
                <c:pt idx="11">
                  <c:v>1055</c:v>
                </c:pt>
                <c:pt idx="12">
                  <c:v>1128</c:v>
                </c:pt>
                <c:pt idx="13">
                  <c:v>2316</c:v>
                </c:pt>
                <c:pt idx="14">
                  <c:v>2299</c:v>
                </c:pt>
                <c:pt idx="15">
                  <c:v>744</c:v>
                </c:pt>
                <c:pt idx="16">
                  <c:v>2038</c:v>
                </c:pt>
                <c:pt idx="17">
                  <c:v>923</c:v>
                </c:pt>
                <c:pt idx="18">
                  <c:v>1240</c:v>
                </c:pt>
                <c:pt idx="19">
                  <c:v>1141</c:v>
                </c:pt>
                <c:pt idx="20">
                  <c:v>1242</c:v>
                </c:pt>
                <c:pt idx="21">
                  <c:v>2335</c:v>
                </c:pt>
                <c:pt idx="22">
                  <c:v>699</c:v>
                </c:pt>
                <c:pt idx="23">
                  <c:v>1506</c:v>
                </c:pt>
                <c:pt idx="24">
                  <c:v>1206</c:v>
                </c:pt>
                <c:pt idx="25">
                  <c:v>806</c:v>
                </c:pt>
                <c:pt idx="26">
                  <c:v>1023</c:v>
                </c:pt>
                <c:pt idx="27">
                  <c:v>714</c:v>
                </c:pt>
                <c:pt idx="28">
                  <c:v>1262</c:v>
                </c:pt>
                <c:pt idx="29">
                  <c:v>667</c:v>
                </c:pt>
                <c:pt idx="30">
                  <c:v>2178</c:v>
                </c:pt>
                <c:pt idx="31">
                  <c:v>2234</c:v>
                </c:pt>
                <c:pt idx="32">
                  <c:v>1792</c:v>
                </c:pt>
              </c:numCache>
            </c:numRef>
          </c:yVal>
        </c:ser>
        <c:ser>
          <c:idx val="4"/>
          <c:order val="4"/>
          <c:tx>
            <c:v>South Asia</c:v>
          </c:tx>
          <c:spPr>
            <a:ln w="28575">
              <a:noFill/>
            </a:ln>
          </c:spPr>
          <c:marker>
            <c:symbol val="circle"/>
            <c:size val="5"/>
            <c:spPr>
              <a:solidFill>
                <a:srgbClr val="00FF00"/>
              </a:solidFill>
              <a:ln>
                <a:solidFill>
                  <a:srgbClr val="000000"/>
                </a:solidFill>
                <a:prstDash val="solid"/>
              </a:ln>
            </c:spPr>
          </c:marker>
          <c:xVal>
            <c:numRef>
              <c:f>'Figure8 (2)'!$C$100:$C$106</c:f>
              <c:numCache>
                <c:formatCode>0.00</c:formatCode>
                <c:ptCount val="7"/>
                <c:pt idx="0">
                  <c:v>1.02404350360914</c:v>
                </c:pt>
                <c:pt idx="1">
                  <c:v>0.76241376423777096</c:v>
                </c:pt>
                <c:pt idx="2">
                  <c:v>0.57465352823274296</c:v>
                </c:pt>
                <c:pt idx="3">
                  <c:v>1.1079767191007399</c:v>
                </c:pt>
                <c:pt idx="4">
                  <c:v>0.99551022635630693</c:v>
                </c:pt>
                <c:pt idx="5">
                  <c:v>0.89391376084175689</c:v>
                </c:pt>
                <c:pt idx="6">
                  <c:v>0.82408671330993</c:v>
                </c:pt>
              </c:numCache>
            </c:numRef>
          </c:xVal>
          <c:yVal>
            <c:numRef>
              <c:f>'Figure8 (2)'!$D$100:$D$106</c:f>
              <c:numCache>
                <c:formatCode>0</c:formatCode>
                <c:ptCount val="7"/>
                <c:pt idx="0">
                  <c:v>4595</c:v>
                </c:pt>
                <c:pt idx="1">
                  <c:v>1550</c:v>
                </c:pt>
                <c:pt idx="2">
                  <c:v>2053</c:v>
                </c:pt>
                <c:pt idx="3">
                  <c:v>1027</c:v>
                </c:pt>
                <c:pt idx="4">
                  <c:v>3649</c:v>
                </c:pt>
                <c:pt idx="5">
                  <c:v>3452</c:v>
                </c:pt>
                <c:pt idx="6">
                  <c:v>2370</c:v>
                </c:pt>
              </c:numCache>
            </c:numRef>
          </c:yVal>
        </c:ser>
        <c:ser>
          <c:idx val="5"/>
          <c:order val="5"/>
          <c:tx>
            <c:v>East Asia</c:v>
          </c:tx>
          <c:spPr>
            <a:ln w="28575">
              <a:noFill/>
            </a:ln>
          </c:spPr>
          <c:marker>
            <c:symbol val="diamond"/>
            <c:size val="5"/>
            <c:spPr>
              <a:solidFill>
                <a:srgbClr val="000080"/>
              </a:solidFill>
              <a:ln>
                <a:solidFill>
                  <a:srgbClr val="000000"/>
                </a:solidFill>
                <a:prstDash val="solid"/>
              </a:ln>
            </c:spPr>
          </c:marker>
          <c:xVal>
            <c:numRef>
              <c:f>'Figure8 (2)'!$C$107:$C$119</c:f>
              <c:numCache>
                <c:formatCode>0.00</c:formatCode>
                <c:ptCount val="13"/>
                <c:pt idx="0">
                  <c:v>0.94291894518664687</c:v>
                </c:pt>
                <c:pt idx="1">
                  <c:v>3.4953325459332198</c:v>
                </c:pt>
                <c:pt idx="2">
                  <c:v>2.4194737102190187</c:v>
                </c:pt>
                <c:pt idx="3">
                  <c:v>2.1307346032539201</c:v>
                </c:pt>
                <c:pt idx="4">
                  <c:v>2.1058852575805012</c:v>
                </c:pt>
                <c:pt idx="5">
                  <c:v>0.86964811989380819</c:v>
                </c:pt>
                <c:pt idx="6">
                  <c:v>1.2611028515155001</c:v>
                </c:pt>
                <c:pt idx="7">
                  <c:v>1.0563059146285834</c:v>
                </c:pt>
                <c:pt idx="8">
                  <c:v>0.94842033504917411</c:v>
                </c:pt>
                <c:pt idx="9">
                  <c:v>4.8919460113563797</c:v>
                </c:pt>
                <c:pt idx="10">
                  <c:v>5.6829899999999869</c:v>
                </c:pt>
                <c:pt idx="11">
                  <c:v>3.7415620516745012</c:v>
                </c:pt>
                <c:pt idx="12">
                  <c:v>4.1626686126678401</c:v>
                </c:pt>
              </c:numCache>
            </c:numRef>
          </c:xVal>
          <c:yVal>
            <c:numRef>
              <c:f>'Figure8 (2)'!$D$107:$D$119</c:f>
              <c:numCache>
                <c:formatCode>0</c:formatCode>
                <c:ptCount val="13"/>
                <c:pt idx="0">
                  <c:v>2727</c:v>
                </c:pt>
                <c:pt idx="1">
                  <c:v>2107</c:v>
                </c:pt>
                <c:pt idx="2">
                  <c:v>10882</c:v>
                </c:pt>
                <c:pt idx="3">
                  <c:v>8677</c:v>
                </c:pt>
                <c:pt idx="4">
                  <c:v>6757</c:v>
                </c:pt>
                <c:pt idx="5">
                  <c:v>5137</c:v>
                </c:pt>
                <c:pt idx="6">
                  <c:v>3071</c:v>
                </c:pt>
                <c:pt idx="7">
                  <c:v>2039</c:v>
                </c:pt>
                <c:pt idx="8">
                  <c:v>3843</c:v>
                </c:pt>
                <c:pt idx="9">
                  <c:v>31267</c:v>
                </c:pt>
                <c:pt idx="10">
                  <c:v>34833</c:v>
                </c:pt>
                <c:pt idx="11">
                  <c:v>22029</c:v>
                </c:pt>
                <c:pt idx="12">
                  <c:v>29663</c:v>
                </c:pt>
              </c:numCache>
            </c:numRef>
          </c:yVal>
        </c:ser>
        <c:ser>
          <c:idx val="6"/>
          <c:order val="6"/>
          <c:tx>
            <c:v>Transition States</c:v>
          </c:tx>
          <c:spPr>
            <a:ln w="28575">
              <a:noFill/>
            </a:ln>
          </c:spPr>
          <c:marker>
            <c:symbol val="circle"/>
            <c:size val="5"/>
            <c:spPr>
              <a:solidFill>
                <a:srgbClr val="FF0000"/>
              </a:solidFill>
              <a:ln>
                <a:solidFill>
                  <a:srgbClr val="000000"/>
                </a:solidFill>
                <a:prstDash val="solid"/>
              </a:ln>
            </c:spPr>
          </c:marker>
          <c:xVal>
            <c:numRef>
              <c:f>'Figure8 (2)'!$C$120:$C$145</c:f>
              <c:numCache>
                <c:formatCode>0.00</c:formatCode>
                <c:ptCount val="26"/>
                <c:pt idx="0">
                  <c:v>4.6078370048085286</c:v>
                </c:pt>
                <c:pt idx="1">
                  <c:v>6.394265254400409</c:v>
                </c:pt>
                <c:pt idx="2">
                  <c:v>3.4895772430721053</c:v>
                </c:pt>
                <c:pt idx="3">
                  <c:v>2.7148865243423304</c:v>
                </c:pt>
                <c:pt idx="4">
                  <c:v>2.6943015879393069</c:v>
                </c:pt>
                <c:pt idx="5">
                  <c:v>2.16044526648</c:v>
                </c:pt>
                <c:pt idx="6">
                  <c:v>3.8534439061955634</c:v>
                </c:pt>
                <c:pt idx="7">
                  <c:v>3.7456966566757304</c:v>
                </c:pt>
                <c:pt idx="8">
                  <c:v>3.5491467323847301</c:v>
                </c:pt>
                <c:pt idx="9">
                  <c:v>3.3714339205703387</c:v>
                </c:pt>
                <c:pt idx="10">
                  <c:v>3.2887523051908301</c:v>
                </c:pt>
                <c:pt idx="11">
                  <c:v>3.2005556877235302</c:v>
                </c:pt>
                <c:pt idx="12">
                  <c:v>2.92334149082332</c:v>
                </c:pt>
                <c:pt idx="13">
                  <c:v>2.8703881409746197</c:v>
                </c:pt>
                <c:pt idx="14">
                  <c:v>2.6</c:v>
                </c:pt>
                <c:pt idx="15">
                  <c:v>1.4403987614238101</c:v>
                </c:pt>
                <c:pt idx="16">
                  <c:v>1.0961595911739122</c:v>
                </c:pt>
                <c:pt idx="17">
                  <c:v>1.0757258596785999</c:v>
                </c:pt>
                <c:pt idx="18">
                  <c:v>0.70408317513253393</c:v>
                </c:pt>
                <c:pt idx="19">
                  <c:v>1.8124294414104898</c:v>
                </c:pt>
                <c:pt idx="20">
                  <c:v>1.2326439443839001</c:v>
                </c:pt>
                <c:pt idx="21">
                  <c:v>5.3572736600548714</c:v>
                </c:pt>
                <c:pt idx="22">
                  <c:v>4.4603931901540186</c:v>
                </c:pt>
                <c:pt idx="23">
                  <c:v>2.2304821983749998</c:v>
                </c:pt>
                <c:pt idx="24">
                  <c:v>3.9600913091336598</c:v>
                </c:pt>
                <c:pt idx="25">
                  <c:v>3.2048658320782177</c:v>
                </c:pt>
              </c:numCache>
            </c:numRef>
          </c:xVal>
          <c:yVal>
            <c:numRef>
              <c:f>'Figure8 (2)'!$D$120:$D$145</c:f>
              <c:numCache>
                <c:formatCode>0</c:formatCode>
                <c:ptCount val="26"/>
                <c:pt idx="0">
                  <c:v>7200</c:v>
                </c:pt>
                <c:pt idx="1">
                  <c:v>15478</c:v>
                </c:pt>
                <c:pt idx="2">
                  <c:v>13646</c:v>
                </c:pt>
                <c:pt idx="3">
                  <c:v>9032</c:v>
                </c:pt>
                <c:pt idx="4">
                  <c:v>6848</c:v>
                </c:pt>
                <c:pt idx="5">
                  <c:v>5016</c:v>
                </c:pt>
                <c:pt idx="6">
                  <c:v>7918</c:v>
                </c:pt>
                <c:pt idx="7">
                  <c:v>10845</c:v>
                </c:pt>
                <c:pt idx="8">
                  <c:v>17887</c:v>
                </c:pt>
                <c:pt idx="9">
                  <c:v>7857</c:v>
                </c:pt>
                <c:pt idx="10">
                  <c:v>15871</c:v>
                </c:pt>
                <c:pt idx="11">
                  <c:v>14494</c:v>
                </c:pt>
                <c:pt idx="12">
                  <c:v>7032</c:v>
                </c:pt>
                <c:pt idx="13">
                  <c:v>9060</c:v>
                </c:pt>
                <c:pt idx="14">
                  <c:v>0</c:v>
                </c:pt>
                <c:pt idx="15">
                  <c:v>4945</c:v>
                </c:pt>
                <c:pt idx="16">
                  <c:v>1927</c:v>
                </c:pt>
                <c:pt idx="17">
                  <c:v>3365</c:v>
                </c:pt>
                <c:pt idx="18">
                  <c:v>1356</c:v>
                </c:pt>
                <c:pt idx="19">
                  <c:v>2063</c:v>
                </c:pt>
                <c:pt idx="20">
                  <c:v>2100</c:v>
                </c:pt>
                <c:pt idx="21">
                  <c:v>20538</c:v>
                </c:pt>
                <c:pt idx="22">
                  <c:v>22273</c:v>
                </c:pt>
                <c:pt idx="23">
                  <c:v>5316</c:v>
                </c:pt>
                <c:pt idx="24">
                  <c:v>13847</c:v>
                </c:pt>
                <c:pt idx="25">
                  <c:v>13042</c:v>
                </c:pt>
              </c:numCache>
            </c:numRef>
          </c:yVal>
        </c:ser>
        <c:ser>
          <c:idx val="7"/>
          <c:order val="7"/>
          <c:tx>
            <c:v>World average</c:v>
          </c:tx>
          <c:spPr>
            <a:ln w="28575">
              <a:noFill/>
            </a:ln>
          </c:spPr>
          <c:marker>
            <c:symbol val="circle"/>
            <c:size val="10"/>
            <c:spPr>
              <a:solidFill>
                <a:srgbClr val="808080"/>
              </a:solidFill>
              <a:ln>
                <a:solidFill>
                  <a:srgbClr val="C0C0C0"/>
                </a:solidFill>
                <a:prstDash val="solid"/>
              </a:ln>
            </c:spPr>
          </c:marker>
          <c:xVal>
            <c:numRef>
              <c:f>'Figure8 (2)'!$C$2</c:f>
              <c:numCache>
                <c:formatCode>General</c:formatCode>
                <c:ptCount val="1"/>
              </c:numCache>
            </c:numRef>
          </c:xVal>
          <c:yVal>
            <c:numRef>
              <c:f>'Figure8 (2)'!$D$2</c:f>
              <c:numCache>
                <c:formatCode>General</c:formatCode>
                <c:ptCount val="1"/>
              </c:numCache>
            </c:numRef>
          </c:yVal>
        </c:ser>
        <c:axId val="63095168"/>
        <c:axId val="63097472"/>
      </c:scatterChart>
      <c:valAx>
        <c:axId val="63095168"/>
        <c:scaling>
          <c:orientation val="minMax"/>
        </c:scaling>
        <c:axPos val="b"/>
        <c:title>
          <c:tx>
            <c:rich>
              <a:bodyPr/>
              <a:lstStyle/>
              <a:p>
                <a:pPr>
                  <a:defRPr lang="en-GB" sz="1200" b="1" i="0" u="none" strike="noStrike" baseline="0">
                    <a:solidFill>
                      <a:srgbClr val="000000"/>
                    </a:solidFill>
                    <a:latin typeface="Arial"/>
                    <a:ea typeface="Arial"/>
                    <a:cs typeface="Arial"/>
                  </a:defRPr>
                </a:pPr>
                <a:r>
                  <a:rPr lang="en-GB" sz="1200"/>
                  <a:t>Ecological footprint (gha per capita)</a:t>
                </a:r>
              </a:p>
            </c:rich>
          </c:tx>
          <c:layout>
            <c:manualLayout>
              <c:xMode val="edge"/>
              <c:yMode val="edge"/>
              <c:x val="0.35573940020682498"/>
              <c:y val="0.94237288135593189"/>
            </c:manualLayout>
          </c:layout>
          <c:spPr>
            <a:noFill/>
            <a:ln w="25400">
              <a:noFill/>
            </a:ln>
          </c:spPr>
        </c:title>
        <c:numFmt formatCode="0.00" sourceLinked="1"/>
        <c:tickLblPos val="nextTo"/>
        <c:spPr>
          <a:ln w="3175">
            <a:solidFill>
              <a:srgbClr val="000000"/>
            </a:solidFill>
            <a:prstDash val="solid"/>
          </a:ln>
        </c:spPr>
        <c:txPr>
          <a:bodyPr rot="0" vert="horz"/>
          <a:lstStyle/>
          <a:p>
            <a:pPr>
              <a:defRPr lang="en-GB" sz="1000" b="0" i="0" u="none" strike="noStrike" baseline="0">
                <a:solidFill>
                  <a:srgbClr val="000000"/>
                </a:solidFill>
                <a:latin typeface="Arial"/>
                <a:ea typeface="Arial"/>
                <a:cs typeface="Arial"/>
              </a:defRPr>
            </a:pPr>
            <a:endParaRPr lang="en-US"/>
          </a:p>
        </c:txPr>
        <c:crossAx val="63097472"/>
        <c:crosses val="autoZero"/>
        <c:crossBetween val="midCat"/>
      </c:valAx>
      <c:valAx>
        <c:axId val="63097472"/>
        <c:scaling>
          <c:orientation val="minMax"/>
        </c:scaling>
        <c:axPos val="l"/>
        <c:majorGridlines>
          <c:spPr>
            <a:ln w="3175">
              <a:solidFill>
                <a:srgbClr val="000000"/>
              </a:solidFill>
              <a:prstDash val="solid"/>
            </a:ln>
          </c:spPr>
        </c:majorGridlines>
        <c:title>
          <c:tx>
            <c:rich>
              <a:bodyPr/>
              <a:lstStyle/>
              <a:p>
                <a:pPr>
                  <a:defRPr lang="en-GB" sz="1200" b="1" i="0" u="none" strike="noStrike" baseline="0">
                    <a:solidFill>
                      <a:srgbClr val="000000"/>
                    </a:solidFill>
                    <a:latin typeface="Arial"/>
                    <a:ea typeface="Arial"/>
                    <a:cs typeface="Arial"/>
                  </a:defRPr>
                </a:pPr>
                <a:r>
                  <a:rPr lang="en-GB" sz="1200"/>
                  <a:t>GDP per capita ($)</a:t>
                </a:r>
              </a:p>
            </c:rich>
          </c:tx>
          <c:layout>
            <c:manualLayout>
              <c:xMode val="edge"/>
              <c:yMode val="edge"/>
              <c:x val="1.1375387797311303E-2"/>
              <c:y val="0.36949152542372898"/>
            </c:manualLayout>
          </c:layout>
          <c:spPr>
            <a:noFill/>
            <a:ln w="25400">
              <a:noFill/>
            </a:ln>
          </c:spPr>
        </c:title>
        <c:numFmt formatCode="0" sourceLinked="1"/>
        <c:tickLblPos val="nextTo"/>
        <c:spPr>
          <a:ln w="3175">
            <a:solidFill>
              <a:srgbClr val="000000"/>
            </a:solidFill>
            <a:prstDash val="solid"/>
          </a:ln>
        </c:spPr>
        <c:txPr>
          <a:bodyPr rot="0" vert="horz"/>
          <a:lstStyle/>
          <a:p>
            <a:pPr>
              <a:defRPr lang="en-GB" sz="1000" b="0" i="0" u="none" strike="noStrike" baseline="0">
                <a:solidFill>
                  <a:srgbClr val="000000"/>
                </a:solidFill>
                <a:latin typeface="Arial"/>
                <a:ea typeface="Arial"/>
                <a:cs typeface="Arial"/>
              </a:defRPr>
            </a:pPr>
            <a:endParaRPr lang="en-US"/>
          </a:p>
        </c:txPr>
        <c:crossAx val="63095168"/>
        <c:crosses val="autoZero"/>
        <c:crossBetween val="midCat"/>
      </c:valAx>
      <c:spPr>
        <a:gradFill rotWithShape="0">
          <a:gsLst>
            <a:gs pos="0">
              <a:srgbClr val="99CC00"/>
            </a:gs>
            <a:gs pos="100000">
              <a:srgbClr val="FF0000"/>
            </a:gs>
          </a:gsLst>
          <a:lin ang="2700000" scaled="1"/>
        </a:gradFill>
        <a:ln w="12700">
          <a:solidFill>
            <a:srgbClr val="808080"/>
          </a:solidFill>
          <a:prstDash val="solid"/>
        </a:ln>
      </c:spPr>
    </c:plotArea>
    <c:legend>
      <c:legendPos val="r"/>
      <c:layout>
        <c:manualLayout>
          <c:xMode val="edge"/>
          <c:yMode val="edge"/>
          <c:x val="0.70145360484355601"/>
          <c:y val="0.52453719954327793"/>
          <c:w val="0.21879637289745407"/>
          <c:h val="0.29603384107415304"/>
        </c:manualLayout>
      </c:layout>
      <c:spPr>
        <a:solidFill>
          <a:srgbClr val="FFFFFF"/>
        </a:solidFill>
        <a:ln w="3175">
          <a:solidFill>
            <a:srgbClr val="000000"/>
          </a:solidFill>
          <a:prstDash val="solid"/>
        </a:ln>
      </c:spPr>
      <c:txPr>
        <a:bodyPr/>
        <a:lstStyle/>
        <a:p>
          <a:pPr>
            <a:defRPr lang="en-GB" sz="105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10288156113967099"/>
          <c:y val="5.2453067353329913E-2"/>
          <c:w val="0.84522300552463903"/>
          <c:h val="0.79367357428748508"/>
        </c:manualLayout>
      </c:layout>
      <c:scatterChart>
        <c:scatterStyle val="lineMarker"/>
        <c:ser>
          <c:idx val="0"/>
          <c:order val="0"/>
          <c:tx>
            <c:v>Latin America</c:v>
          </c:tx>
          <c:spPr>
            <a:ln w="28575">
              <a:noFill/>
            </a:ln>
          </c:spPr>
          <c:marker>
            <c:symbol val="diamond"/>
            <c:size val="5"/>
            <c:spPr>
              <a:solidFill>
                <a:srgbClr val="FF9900"/>
              </a:solidFill>
              <a:ln>
                <a:solidFill>
                  <a:srgbClr val="000000"/>
                </a:solidFill>
                <a:prstDash val="solid"/>
              </a:ln>
            </c:spPr>
          </c:marker>
          <c:xVal>
            <c:numRef>
              <c:f>Figure8!$C$3:$C$26</c:f>
              <c:numCache>
                <c:formatCode>0.00</c:formatCode>
                <c:ptCount val="24"/>
                <c:pt idx="0">
                  <c:v>0.53445312330044492</c:v>
                </c:pt>
                <c:pt idx="1">
                  <c:v>3.2179489314932015</c:v>
                </c:pt>
                <c:pt idx="2">
                  <c:v>2.8108160810294978</c:v>
                </c:pt>
                <c:pt idx="3">
                  <c:v>2.63056</c:v>
                </c:pt>
                <c:pt idx="4">
                  <c:v>2.2007826366263754</c:v>
                </c:pt>
                <c:pt idx="5">
                  <c:v>2.1299154100241444</c:v>
                </c:pt>
                <c:pt idx="6">
                  <c:v>2.1179688882699201</c:v>
                </c:pt>
                <c:pt idx="7">
                  <c:v>2.4557103323486977</c:v>
                </c:pt>
                <c:pt idx="8">
                  <c:v>2.3562269714539235</c:v>
                </c:pt>
                <c:pt idx="9">
                  <c:v>1.6185399806705401</c:v>
                </c:pt>
                <c:pt idx="10">
                  <c:v>1.5670932977647856</c:v>
                </c:pt>
                <c:pt idx="11">
                  <c:v>1.08717654594725</c:v>
                </c:pt>
                <c:pt idx="12">
                  <c:v>2.0495043875159586</c:v>
                </c:pt>
                <c:pt idx="13">
                  <c:v>1.7901333992287001</c:v>
                </c:pt>
                <c:pt idx="14">
                  <c:v>1.7733247763186768</c:v>
                </c:pt>
                <c:pt idx="15">
                  <c:v>1.50556792361487</c:v>
                </c:pt>
                <c:pt idx="16">
                  <c:v>1.48764326092629</c:v>
                </c:pt>
                <c:pt idx="17">
                  <c:v>5.4774773476632097</c:v>
                </c:pt>
                <c:pt idx="18">
                  <c:v>3.0012538168892844</c:v>
                </c:pt>
                <c:pt idx="19">
                  <c:v>2.55708</c:v>
                </c:pt>
                <c:pt idx="20">
                  <c:v>3.3816122926808467</c:v>
                </c:pt>
                <c:pt idx="21">
                  <c:v>3.1928808054674502</c:v>
                </c:pt>
                <c:pt idx="22">
                  <c:v>2.2706555654687777</c:v>
                </c:pt>
                <c:pt idx="23">
                  <c:v>1.7619494921522167</c:v>
                </c:pt>
              </c:numCache>
            </c:numRef>
          </c:xVal>
          <c:yVal>
            <c:numRef>
              <c:f>Figure8!$D$3:$D$26</c:f>
              <c:numCache>
                <c:formatCode>0.0</c:formatCode>
                <c:ptCount val="24"/>
                <c:pt idx="0">
                  <c:v>30.820999999999987</c:v>
                </c:pt>
                <c:pt idx="1">
                  <c:v>48.951929488387869</c:v>
                </c:pt>
                <c:pt idx="2">
                  <c:v>50.431140000000006</c:v>
                </c:pt>
                <c:pt idx="3">
                  <c:v>42.557682285470342</c:v>
                </c:pt>
                <c:pt idx="4">
                  <c:v>48.012668966050882</c:v>
                </c:pt>
                <c:pt idx="5">
                  <c:v>46.3275316</c:v>
                </c:pt>
                <c:pt idx="6">
                  <c:v>42.082386931901461</c:v>
                </c:pt>
                <c:pt idx="7">
                  <c:v>53.37325308525341</c:v>
                </c:pt>
                <c:pt idx="8">
                  <c:v>54.296965600355463</c:v>
                </c:pt>
                <c:pt idx="9">
                  <c:v>47.631784711444062</c:v>
                </c:pt>
                <c:pt idx="10">
                  <c:v>41.705445244348965</c:v>
                </c:pt>
                <c:pt idx="11">
                  <c:v>48.5184</c:v>
                </c:pt>
                <c:pt idx="12">
                  <c:v>50.984173022309427</c:v>
                </c:pt>
                <c:pt idx="13">
                  <c:v>52.997368224045012</c:v>
                </c:pt>
                <c:pt idx="14">
                  <c:v>48.736087222344828</c:v>
                </c:pt>
                <c:pt idx="15">
                  <c:v>51.787100000000002</c:v>
                </c:pt>
                <c:pt idx="16">
                  <c:v>54.167087580716363</c:v>
                </c:pt>
                <c:pt idx="17">
                  <c:v>51.242659514742037</c:v>
                </c:pt>
                <c:pt idx="18">
                  <c:v>49.241766892130812</c:v>
                </c:pt>
                <c:pt idx="19">
                  <c:v>50.229307471774248</c:v>
                </c:pt>
                <c:pt idx="20">
                  <c:v>58.331150876110428</c:v>
                </c:pt>
                <c:pt idx="21">
                  <c:v>58.525973678534051</c:v>
                </c:pt>
                <c:pt idx="22">
                  <c:v>66.722690492897271</c:v>
                </c:pt>
                <c:pt idx="23">
                  <c:v>52.369799999999998</c:v>
                </c:pt>
              </c:numCache>
            </c:numRef>
          </c:yVal>
        </c:ser>
        <c:ser>
          <c:idx val="1"/>
          <c:order val="1"/>
          <c:tx>
            <c:v>Western world</c:v>
          </c:tx>
          <c:spPr>
            <a:ln w="28575">
              <a:noFill/>
            </a:ln>
          </c:spPr>
          <c:marker>
            <c:symbol val="triangle"/>
            <c:size val="5"/>
            <c:spPr>
              <a:solidFill>
                <a:srgbClr val="00CCFF"/>
              </a:solidFill>
              <a:ln>
                <a:solidFill>
                  <a:srgbClr val="000000"/>
                </a:solidFill>
                <a:prstDash val="solid"/>
              </a:ln>
            </c:spPr>
          </c:marker>
          <c:xVal>
            <c:numRef>
              <c:f>Figure8!$C$27:$C$50</c:f>
              <c:numCache>
                <c:formatCode>0.00</c:formatCode>
                <c:ptCount val="24"/>
                <c:pt idx="0">
                  <c:v>10.19218</c:v>
                </c:pt>
                <c:pt idx="1">
                  <c:v>9.4219542125990507</c:v>
                </c:pt>
                <c:pt idx="2">
                  <c:v>5.8596396130842034</c:v>
                </c:pt>
                <c:pt idx="3">
                  <c:v>4.7603184499931714</c:v>
                </c:pt>
                <c:pt idx="4">
                  <c:v>4.4353084655584007</c:v>
                </c:pt>
                <c:pt idx="5">
                  <c:v>8.0358670156665415</c:v>
                </c:pt>
                <c:pt idx="6">
                  <c:v>7.8092896290866713</c:v>
                </c:pt>
                <c:pt idx="7">
                  <c:v>7.6960759811984136</c:v>
                </c:pt>
                <c:pt idx="8">
                  <c:v>7.3981799999999946</c:v>
                </c:pt>
                <c:pt idx="9">
                  <c:v>7.0683550039775396</c:v>
                </c:pt>
                <c:pt idx="10">
                  <c:v>6.9151457230492603</c:v>
                </c:pt>
                <c:pt idx="11">
                  <c:v>6.261755559058475</c:v>
                </c:pt>
                <c:pt idx="12">
                  <c:v>5.7405680087570401</c:v>
                </c:pt>
                <c:pt idx="13">
                  <c:v>5.329711006468437</c:v>
                </c:pt>
                <c:pt idx="14">
                  <c:v>5.2476529242807324</c:v>
                </c:pt>
                <c:pt idx="15">
                  <c:v>5.133126232999988</c:v>
                </c:pt>
                <c:pt idx="16">
                  <c:v>5.100491839265378</c:v>
                </c:pt>
                <c:pt idx="17">
                  <c:v>5.0007889837049504</c:v>
                </c:pt>
                <c:pt idx="18">
                  <c:v>4.9791839984516217</c:v>
                </c:pt>
                <c:pt idx="19">
                  <c:v>4.9271547041242201</c:v>
                </c:pt>
                <c:pt idx="20">
                  <c:v>4.5040799999999965</c:v>
                </c:pt>
                <c:pt idx="21">
                  <c:v>4.3899999999999997</c:v>
                </c:pt>
                <c:pt idx="22">
                  <c:v>4.2262776176844303</c:v>
                </c:pt>
                <c:pt idx="23">
                  <c:v>3.7873500000000053</c:v>
                </c:pt>
              </c:numCache>
            </c:numRef>
          </c:xVal>
          <c:yVal>
            <c:numRef>
              <c:f>Figure8!$D$27:$D$50</c:f>
              <c:numCache>
                <c:formatCode>0.0</c:formatCode>
                <c:ptCount val="24"/>
                <c:pt idx="0">
                  <c:v>60.081707887372787</c:v>
                </c:pt>
                <c:pt idx="1">
                  <c:v>61.166321967892877</c:v>
                </c:pt>
                <c:pt idx="2">
                  <c:v>53.950334875161396</c:v>
                </c:pt>
                <c:pt idx="3">
                  <c:v>55.65579751721522</c:v>
                </c:pt>
                <c:pt idx="4">
                  <c:v>45.462582617439175</c:v>
                </c:pt>
                <c:pt idx="5">
                  <c:v>62.933814748369144</c:v>
                </c:pt>
                <c:pt idx="6">
                  <c:v>63.725122681229962</c:v>
                </c:pt>
                <c:pt idx="7">
                  <c:v>62.33478213089942</c:v>
                </c:pt>
                <c:pt idx="8">
                  <c:v>63.889905092957441</c:v>
                </c:pt>
                <c:pt idx="9">
                  <c:v>63.972673541149895</c:v>
                </c:pt>
                <c:pt idx="10">
                  <c:v>64.570391142258742</c:v>
                </c:pt>
                <c:pt idx="11">
                  <c:v>63.848925847489333</c:v>
                </c:pt>
                <c:pt idx="12">
                  <c:v>61.196496350185164</c:v>
                </c:pt>
                <c:pt idx="13">
                  <c:v>58.597590233042901</c:v>
                </c:pt>
                <c:pt idx="14">
                  <c:v>63.30301442920328</c:v>
                </c:pt>
                <c:pt idx="15">
                  <c:v>59.983353159685187</c:v>
                </c:pt>
                <c:pt idx="16">
                  <c:v>63.217577714499882</c:v>
                </c:pt>
                <c:pt idx="17">
                  <c:v>62.550675300000002</c:v>
                </c:pt>
                <c:pt idx="18">
                  <c:v>61.924051002806188</c:v>
                </c:pt>
                <c:pt idx="19">
                  <c:v>56.593649679986449</c:v>
                </c:pt>
                <c:pt idx="20">
                  <c:v>56.55847</c:v>
                </c:pt>
                <c:pt idx="21">
                  <c:v>61.052185302968603</c:v>
                </c:pt>
                <c:pt idx="22">
                  <c:v>56.779449521890491</c:v>
                </c:pt>
                <c:pt idx="23">
                  <c:v>56.03469756392721</c:v>
                </c:pt>
              </c:numCache>
            </c:numRef>
          </c:yVal>
        </c:ser>
        <c:ser>
          <c:idx val="2"/>
          <c:order val="2"/>
          <c:tx>
            <c:v>Middle East</c:v>
          </c:tx>
          <c:spPr>
            <a:ln w="28575">
              <a:noFill/>
            </a:ln>
          </c:spPr>
          <c:marker>
            <c:symbol val="triangle"/>
            <c:size val="5"/>
            <c:spPr>
              <a:solidFill>
                <a:srgbClr val="993366"/>
              </a:solidFill>
              <a:ln>
                <a:solidFill>
                  <a:srgbClr val="000000"/>
                </a:solidFill>
                <a:prstDash val="solid"/>
              </a:ln>
            </c:spPr>
          </c:marker>
          <c:xVal>
            <c:numRef>
              <c:f>Figure8!$C$51:$C$66</c:f>
              <c:numCache>
                <c:formatCode>0.00</c:formatCode>
                <c:ptCount val="16"/>
                <c:pt idx="0">
                  <c:v>1.3</c:v>
                </c:pt>
                <c:pt idx="1">
                  <c:v>3.08347709470406</c:v>
                </c:pt>
                <c:pt idx="2">
                  <c:v>2.7127224062989677</c:v>
                </c:pt>
                <c:pt idx="3">
                  <c:v>2.6760931112117197</c:v>
                </c:pt>
                <c:pt idx="4">
                  <c:v>2.6246009167822799</c:v>
                </c:pt>
                <c:pt idx="5">
                  <c:v>1.50105</c:v>
                </c:pt>
                <c:pt idx="6">
                  <c:v>0.91241630959990683</c:v>
                </c:pt>
                <c:pt idx="7">
                  <c:v>2.0781048359532397</c:v>
                </c:pt>
                <c:pt idx="8">
                  <c:v>1.76281857855935</c:v>
                </c:pt>
                <c:pt idx="9">
                  <c:v>1.7061266314601877</c:v>
                </c:pt>
                <c:pt idx="10">
                  <c:v>1.6661017795783521</c:v>
                </c:pt>
                <c:pt idx="11">
                  <c:v>1.6644084610803433</c:v>
                </c:pt>
                <c:pt idx="12">
                  <c:v>1.1300636676575599</c:v>
                </c:pt>
                <c:pt idx="13">
                  <c:v>8.887218476171908</c:v>
                </c:pt>
                <c:pt idx="14">
                  <c:v>9.4596727412561279</c:v>
                </c:pt>
                <c:pt idx="15">
                  <c:v>4.8457088923281999</c:v>
                </c:pt>
              </c:numCache>
            </c:numRef>
          </c:xVal>
          <c:yVal>
            <c:numRef>
              <c:f>Figure8!$D$51:$D$66</c:f>
              <c:numCache>
                <c:formatCode>0.0</c:formatCode>
                <c:ptCount val="16"/>
                <c:pt idx="0">
                  <c:v>30.89445411522183</c:v>
                </c:pt>
                <c:pt idx="1">
                  <c:v>33.665704775239547</c:v>
                </c:pt>
                <c:pt idx="2">
                  <c:v>39.423126406932042</c:v>
                </c:pt>
                <c:pt idx="3">
                  <c:v>39.547734949448547</c:v>
                </c:pt>
                <c:pt idx="4">
                  <c:v>55.626533701783963</c:v>
                </c:pt>
                <c:pt idx="5">
                  <c:v>36.120485141149643</c:v>
                </c:pt>
                <c:pt idx="6">
                  <c:v>31.979999999999986</c:v>
                </c:pt>
                <c:pt idx="7">
                  <c:v>43.446625744252536</c:v>
                </c:pt>
                <c:pt idx="8">
                  <c:v>43.310936639088929</c:v>
                </c:pt>
                <c:pt idx="9">
                  <c:v>43.050410424726536</c:v>
                </c:pt>
                <c:pt idx="10">
                  <c:v>47.197102760200828</c:v>
                </c:pt>
                <c:pt idx="11">
                  <c:v>40.066718690267962</c:v>
                </c:pt>
                <c:pt idx="12">
                  <c:v>39.667232000000013</c:v>
                </c:pt>
                <c:pt idx="13">
                  <c:v>51.559100000000001</c:v>
                </c:pt>
                <c:pt idx="14">
                  <c:v>56.2194</c:v>
                </c:pt>
                <c:pt idx="15">
                  <c:v>56.838216195873763</c:v>
                </c:pt>
              </c:numCache>
            </c:numRef>
          </c:yVal>
        </c:ser>
        <c:ser>
          <c:idx val="3"/>
          <c:order val="3"/>
          <c:tx>
            <c:v>Sub-Saharan Africa</c:v>
          </c:tx>
          <c:spPr>
            <a:ln w="28575">
              <a:noFill/>
            </a:ln>
          </c:spPr>
          <c:marker>
            <c:symbol val="square"/>
            <c:size val="5"/>
            <c:spPr>
              <a:solidFill>
                <a:srgbClr val="FF00FF"/>
              </a:solidFill>
              <a:ln>
                <a:solidFill>
                  <a:srgbClr val="000000"/>
                </a:solidFill>
                <a:prstDash val="solid"/>
              </a:ln>
            </c:spPr>
          </c:marker>
          <c:xVal>
            <c:numRef>
              <c:f>Figure8!$C$67:$C$99</c:f>
              <c:numCache>
                <c:formatCode>0.00</c:formatCode>
                <c:ptCount val="33"/>
                <c:pt idx="0">
                  <c:v>3.7073529472694569</c:v>
                </c:pt>
                <c:pt idx="1">
                  <c:v>3.6045752531810553</c:v>
                </c:pt>
                <c:pt idx="2">
                  <c:v>2.4385390327053154</c:v>
                </c:pt>
                <c:pt idx="3">
                  <c:v>2.0815112707477068</c:v>
                </c:pt>
                <c:pt idx="4">
                  <c:v>2.0046571993504787</c:v>
                </c:pt>
                <c:pt idx="5">
                  <c:v>1.7014856032360199</c:v>
                </c:pt>
                <c:pt idx="6">
                  <c:v>1.6356620450767201</c:v>
                </c:pt>
                <c:pt idx="7">
                  <c:v>1.6197778917319001</c:v>
                </c:pt>
                <c:pt idx="8">
                  <c:v>1.5845453747582043</c:v>
                </c:pt>
                <c:pt idx="9">
                  <c:v>1.4857218930779046</c:v>
                </c:pt>
                <c:pt idx="10">
                  <c:v>1.3749603176394556</c:v>
                </c:pt>
                <c:pt idx="11">
                  <c:v>1.3518928801371268</c:v>
                </c:pt>
                <c:pt idx="12">
                  <c:v>1.3416382846523398</c:v>
                </c:pt>
                <c:pt idx="13">
                  <c:v>1.27135184472036</c:v>
                </c:pt>
                <c:pt idx="14">
                  <c:v>1.2679998423806156</c:v>
                </c:pt>
                <c:pt idx="15">
                  <c:v>1.1447692299369401</c:v>
                </c:pt>
                <c:pt idx="16">
                  <c:v>1.1179954796591898</c:v>
                </c:pt>
                <c:pt idx="17">
                  <c:v>1.0812821743202543</c:v>
                </c:pt>
                <c:pt idx="18">
                  <c:v>1.06682906367162</c:v>
                </c:pt>
                <c:pt idx="19">
                  <c:v>1.0087924374850099</c:v>
                </c:pt>
                <c:pt idx="20">
                  <c:v>0.93225079999634086</c:v>
                </c:pt>
                <c:pt idx="21">
                  <c:v>0.90823070442809106</c:v>
                </c:pt>
                <c:pt idx="22">
                  <c:v>0.83627987941096804</c:v>
                </c:pt>
                <c:pt idx="23">
                  <c:v>0.82133150097525787</c:v>
                </c:pt>
                <c:pt idx="24">
                  <c:v>0.7931143935430861</c:v>
                </c:pt>
                <c:pt idx="25">
                  <c:v>0.77203149643099422</c:v>
                </c:pt>
                <c:pt idx="26">
                  <c:v>0.77018756878466588</c:v>
                </c:pt>
                <c:pt idx="27">
                  <c:v>0.61175752899648805</c:v>
                </c:pt>
                <c:pt idx="28">
                  <c:v>0.5431786207735031</c:v>
                </c:pt>
                <c:pt idx="29">
                  <c:v>0.47129321597180202</c:v>
                </c:pt>
                <c:pt idx="30">
                  <c:v>1.4851699999999968</c:v>
                </c:pt>
                <c:pt idx="31">
                  <c:v>1.90137400910503</c:v>
                </c:pt>
                <c:pt idx="32">
                  <c:v>1.3574163238582133</c:v>
                </c:pt>
              </c:numCache>
            </c:numRef>
          </c:xVal>
          <c:yVal>
            <c:numRef>
              <c:f>Figure8!$D$67:$D$99</c:f>
              <c:numCache>
                <c:formatCode>0.0</c:formatCode>
                <c:ptCount val="33"/>
                <c:pt idx="0">
                  <c:v>23.22</c:v>
                </c:pt>
                <c:pt idx="1">
                  <c:v>22.609182435823186</c:v>
                </c:pt>
                <c:pt idx="2">
                  <c:v>25.772599999999933</c:v>
                </c:pt>
                <c:pt idx="3">
                  <c:v>25.153479902283511</c:v>
                </c:pt>
                <c:pt idx="4">
                  <c:v>18.707058098273702</c:v>
                </c:pt>
                <c:pt idx="5">
                  <c:v>27.000252091201688</c:v>
                </c:pt>
                <c:pt idx="6">
                  <c:v>20.951277463189101</c:v>
                </c:pt>
                <c:pt idx="7">
                  <c:v>19.977959490109328</c:v>
                </c:pt>
                <c:pt idx="8">
                  <c:v>17.611100000000054</c:v>
                </c:pt>
                <c:pt idx="9">
                  <c:v>27.98442186116322</c:v>
                </c:pt>
                <c:pt idx="10">
                  <c:v>22.265694767229085</c:v>
                </c:pt>
                <c:pt idx="11">
                  <c:v>20.61021910730959</c:v>
                </c:pt>
                <c:pt idx="12">
                  <c:v>22.20965156942837</c:v>
                </c:pt>
                <c:pt idx="13">
                  <c:v>21.810399999999987</c:v>
                </c:pt>
                <c:pt idx="14">
                  <c:v>19.611943972684831</c:v>
                </c:pt>
                <c:pt idx="15">
                  <c:v>12.47570172605189</c:v>
                </c:pt>
                <c:pt idx="16">
                  <c:v>11.5627281106373</c:v>
                </c:pt>
                <c:pt idx="17">
                  <c:v>21.803648647851926</c:v>
                </c:pt>
                <c:pt idx="18">
                  <c:v>19.134949088983149</c:v>
                </c:pt>
                <c:pt idx="19">
                  <c:v>16.716964462205876</c:v>
                </c:pt>
                <c:pt idx="20">
                  <c:v>16.443640059710585</c:v>
                </c:pt>
                <c:pt idx="21">
                  <c:v>17.789617631122741</c:v>
                </c:pt>
                <c:pt idx="22">
                  <c:v>14.267312140596097</c:v>
                </c:pt>
                <c:pt idx="23">
                  <c:v>15.1542489166947</c:v>
                </c:pt>
                <c:pt idx="24">
                  <c:v>19.127608226954631</c:v>
                </c:pt>
                <c:pt idx="25">
                  <c:v>14.844914094089999</c:v>
                </c:pt>
                <c:pt idx="26">
                  <c:v>17.474070716765027</c:v>
                </c:pt>
                <c:pt idx="27">
                  <c:v>17.953599999999945</c:v>
                </c:pt>
                <c:pt idx="28">
                  <c:v>19.70596870780593</c:v>
                </c:pt>
                <c:pt idx="29">
                  <c:v>20.557200000000012</c:v>
                </c:pt>
                <c:pt idx="30">
                  <c:v>30.504512765196129</c:v>
                </c:pt>
                <c:pt idx="31">
                  <c:v>31.29605186460109</c:v>
                </c:pt>
                <c:pt idx="32">
                  <c:v>27.925892485121974</c:v>
                </c:pt>
              </c:numCache>
            </c:numRef>
          </c:yVal>
        </c:ser>
        <c:ser>
          <c:idx val="4"/>
          <c:order val="4"/>
          <c:tx>
            <c:v>South Asia</c:v>
          </c:tx>
          <c:spPr>
            <a:ln w="28575">
              <a:noFill/>
            </a:ln>
          </c:spPr>
          <c:marker>
            <c:symbol val="circle"/>
            <c:size val="5"/>
            <c:spPr>
              <a:solidFill>
                <a:srgbClr val="00FF00"/>
              </a:solidFill>
              <a:ln>
                <a:solidFill>
                  <a:srgbClr val="000000"/>
                </a:solidFill>
                <a:prstDash val="solid"/>
              </a:ln>
            </c:spPr>
          </c:marker>
          <c:xVal>
            <c:numRef>
              <c:f>Figure8!$C$100:$C$106</c:f>
              <c:numCache>
                <c:formatCode>0.00</c:formatCode>
                <c:ptCount val="7"/>
                <c:pt idx="0">
                  <c:v>1.02404350360914</c:v>
                </c:pt>
                <c:pt idx="1">
                  <c:v>0.76241376423777096</c:v>
                </c:pt>
                <c:pt idx="2">
                  <c:v>0.57465352823274296</c:v>
                </c:pt>
                <c:pt idx="3">
                  <c:v>1.1079767191007399</c:v>
                </c:pt>
                <c:pt idx="4">
                  <c:v>0.99551022635630693</c:v>
                </c:pt>
                <c:pt idx="5">
                  <c:v>0.89391376084175678</c:v>
                </c:pt>
                <c:pt idx="6">
                  <c:v>0.82408671330993</c:v>
                </c:pt>
              </c:numCache>
            </c:numRef>
          </c:xVal>
          <c:yVal>
            <c:numRef>
              <c:f>Figure8!$D$100:$D$106</c:f>
              <c:numCache>
                <c:formatCode>0.0</c:formatCode>
                <c:ptCount val="7"/>
                <c:pt idx="0">
                  <c:v>38.590216115241248</c:v>
                </c:pt>
                <c:pt idx="1">
                  <c:v>33.307478409102963</c:v>
                </c:pt>
                <c:pt idx="2">
                  <c:v>33.130103159473045</c:v>
                </c:pt>
                <c:pt idx="3">
                  <c:v>35.628800000000012</c:v>
                </c:pt>
                <c:pt idx="4">
                  <c:v>39.661100000000012</c:v>
                </c:pt>
                <c:pt idx="5">
                  <c:v>35.114060931230071</c:v>
                </c:pt>
                <c:pt idx="6">
                  <c:v>36.186413942782558</c:v>
                </c:pt>
              </c:numCache>
            </c:numRef>
          </c:yVal>
        </c:ser>
        <c:ser>
          <c:idx val="5"/>
          <c:order val="5"/>
          <c:tx>
            <c:v>East Asia</c:v>
          </c:tx>
          <c:spPr>
            <a:ln w="28575">
              <a:noFill/>
            </a:ln>
          </c:spPr>
          <c:marker>
            <c:symbol val="diamond"/>
            <c:size val="5"/>
            <c:spPr>
              <a:solidFill>
                <a:srgbClr val="000080"/>
              </a:solidFill>
              <a:ln>
                <a:solidFill>
                  <a:srgbClr val="000000"/>
                </a:solidFill>
                <a:prstDash val="solid"/>
              </a:ln>
            </c:spPr>
          </c:marker>
          <c:xVal>
            <c:numRef>
              <c:f>Figure8!$C$107:$C$119</c:f>
              <c:numCache>
                <c:formatCode>0.00</c:formatCode>
                <c:ptCount val="13"/>
                <c:pt idx="0">
                  <c:v>0.94291894518664687</c:v>
                </c:pt>
                <c:pt idx="1">
                  <c:v>3.4953325459332198</c:v>
                </c:pt>
                <c:pt idx="2">
                  <c:v>2.4194737102190187</c:v>
                </c:pt>
                <c:pt idx="3">
                  <c:v>2.1307346032539201</c:v>
                </c:pt>
                <c:pt idx="4">
                  <c:v>2.1058852575805012</c:v>
                </c:pt>
                <c:pt idx="5">
                  <c:v>0.86964811989380819</c:v>
                </c:pt>
                <c:pt idx="6">
                  <c:v>1.2611028515155001</c:v>
                </c:pt>
                <c:pt idx="7">
                  <c:v>1.0563059146285834</c:v>
                </c:pt>
                <c:pt idx="8">
                  <c:v>0.94842033504917411</c:v>
                </c:pt>
                <c:pt idx="9">
                  <c:v>4.8919460113563797</c:v>
                </c:pt>
                <c:pt idx="10">
                  <c:v>5.6829899999999869</c:v>
                </c:pt>
                <c:pt idx="11">
                  <c:v>3.7415620516745012</c:v>
                </c:pt>
                <c:pt idx="12">
                  <c:v>4.1626686126678401</c:v>
                </c:pt>
              </c:numCache>
            </c:numRef>
          </c:xVal>
          <c:yVal>
            <c:numRef>
              <c:f>Figure8!$D$107:$D$119</c:f>
              <c:numCache>
                <c:formatCode>0.0</c:formatCode>
                <c:ptCount val="13"/>
                <c:pt idx="0">
                  <c:v>28.362052599784526</c:v>
                </c:pt>
                <c:pt idx="1">
                  <c:v>37.303139999340146</c:v>
                </c:pt>
                <c:pt idx="2">
                  <c:v>48.628067842869463</c:v>
                </c:pt>
                <c:pt idx="3">
                  <c:v>43.509479009958596</c:v>
                </c:pt>
                <c:pt idx="4">
                  <c:v>48.595807499999999</c:v>
                </c:pt>
                <c:pt idx="5">
                  <c:v>38.861605959789451</c:v>
                </c:pt>
                <c:pt idx="6">
                  <c:v>47.849724999999999</c:v>
                </c:pt>
                <c:pt idx="7">
                  <c:v>39.415882169448395</c:v>
                </c:pt>
                <c:pt idx="8">
                  <c:v>39.5172328379983</c:v>
                </c:pt>
                <c:pt idx="9">
                  <c:v>55.571844261682038</c:v>
                </c:pt>
                <c:pt idx="10">
                  <c:v>58.570539300000085</c:v>
                </c:pt>
                <c:pt idx="11">
                  <c:v>49.120125784271139</c:v>
                </c:pt>
                <c:pt idx="12">
                  <c:v>56.49995637165491</c:v>
                </c:pt>
              </c:numCache>
            </c:numRef>
          </c:yVal>
        </c:ser>
        <c:ser>
          <c:idx val="6"/>
          <c:order val="6"/>
          <c:tx>
            <c:v>Transition States</c:v>
          </c:tx>
          <c:spPr>
            <a:ln w="28575">
              <a:noFill/>
            </a:ln>
          </c:spPr>
          <c:marker>
            <c:symbol val="circle"/>
            <c:size val="5"/>
            <c:spPr>
              <a:solidFill>
                <a:srgbClr val="FF0000"/>
              </a:solidFill>
              <a:ln>
                <a:solidFill>
                  <a:srgbClr val="000000"/>
                </a:solidFill>
                <a:prstDash val="solid"/>
              </a:ln>
            </c:spPr>
          </c:marker>
          <c:xVal>
            <c:numRef>
              <c:f>Figure8!$C$120:$C$145</c:f>
              <c:numCache>
                <c:formatCode>0.00</c:formatCode>
                <c:ptCount val="26"/>
                <c:pt idx="0">
                  <c:v>4.6078370048085286</c:v>
                </c:pt>
                <c:pt idx="1">
                  <c:v>6.394265254400409</c:v>
                </c:pt>
                <c:pt idx="2">
                  <c:v>3.4895772430721053</c:v>
                </c:pt>
                <c:pt idx="3">
                  <c:v>2.7148865243423304</c:v>
                </c:pt>
                <c:pt idx="4">
                  <c:v>2.6943015879393069</c:v>
                </c:pt>
                <c:pt idx="5">
                  <c:v>2.16044526648</c:v>
                </c:pt>
                <c:pt idx="6">
                  <c:v>3.8534439061955634</c:v>
                </c:pt>
                <c:pt idx="7">
                  <c:v>3.7456966566757304</c:v>
                </c:pt>
                <c:pt idx="8">
                  <c:v>3.5491467323847301</c:v>
                </c:pt>
                <c:pt idx="9">
                  <c:v>3.3714339205703387</c:v>
                </c:pt>
                <c:pt idx="10">
                  <c:v>3.2887523051908301</c:v>
                </c:pt>
                <c:pt idx="11">
                  <c:v>3.2005556877235302</c:v>
                </c:pt>
                <c:pt idx="12">
                  <c:v>2.92334149082332</c:v>
                </c:pt>
                <c:pt idx="13">
                  <c:v>2.8703881409746197</c:v>
                </c:pt>
                <c:pt idx="14">
                  <c:v>2.6</c:v>
                </c:pt>
                <c:pt idx="15">
                  <c:v>1.4403987614238101</c:v>
                </c:pt>
                <c:pt idx="16">
                  <c:v>1.0961595911739122</c:v>
                </c:pt>
                <c:pt idx="17">
                  <c:v>1.0757258596785999</c:v>
                </c:pt>
                <c:pt idx="18">
                  <c:v>0.70408317513253393</c:v>
                </c:pt>
                <c:pt idx="19">
                  <c:v>1.8124294414104898</c:v>
                </c:pt>
                <c:pt idx="20">
                  <c:v>1.2326439443839001</c:v>
                </c:pt>
                <c:pt idx="21">
                  <c:v>5.3572736600548714</c:v>
                </c:pt>
                <c:pt idx="22">
                  <c:v>4.4603931901540186</c:v>
                </c:pt>
                <c:pt idx="23">
                  <c:v>2.2304821983749998</c:v>
                </c:pt>
                <c:pt idx="24">
                  <c:v>3.9600913091336598</c:v>
                </c:pt>
                <c:pt idx="25">
                  <c:v>3.2048658320782177</c:v>
                </c:pt>
              </c:numCache>
            </c:numRef>
          </c:xVal>
          <c:yVal>
            <c:numRef>
              <c:f>Figure8!$D$120:$D$145</c:f>
              <c:numCache>
                <c:formatCode>0.0</c:formatCode>
                <c:ptCount val="26"/>
                <c:pt idx="0">
                  <c:v>40.521735000000078</c:v>
                </c:pt>
                <c:pt idx="1">
                  <c:v>40.124635502593357</c:v>
                </c:pt>
                <c:pt idx="2">
                  <c:v>39.105177783498981</c:v>
                </c:pt>
                <c:pt idx="3">
                  <c:v>39.763992000000087</c:v>
                </c:pt>
                <c:pt idx="4">
                  <c:v>35.886675066597149</c:v>
                </c:pt>
                <c:pt idx="5">
                  <c:v>35.415181961895897</c:v>
                </c:pt>
                <c:pt idx="6">
                  <c:v>40.064423513617911</c:v>
                </c:pt>
                <c:pt idx="7">
                  <c:v>38.131558175106427</c:v>
                </c:pt>
                <c:pt idx="8">
                  <c:v>41.804872021481486</c:v>
                </c:pt>
                <c:pt idx="9">
                  <c:v>40.394520645731397</c:v>
                </c:pt>
                <c:pt idx="10">
                  <c:v>45.051494599999899</c:v>
                </c:pt>
                <c:pt idx="11">
                  <c:v>41.775052445288949</c:v>
                </c:pt>
                <c:pt idx="12">
                  <c:v>43.976456000000006</c:v>
                </c:pt>
                <c:pt idx="13">
                  <c:v>42.576413296661762</c:v>
                </c:pt>
                <c:pt idx="14">
                  <c:v>44.191795200000087</c:v>
                </c:pt>
                <c:pt idx="15">
                  <c:v>36.076508435754626</c:v>
                </c:pt>
                <c:pt idx="16">
                  <c:v>32.664603022723803</c:v>
                </c:pt>
                <c:pt idx="17">
                  <c:v>30.102875786449175</c:v>
                </c:pt>
                <c:pt idx="18">
                  <c:v>33.83302770505022</c:v>
                </c:pt>
                <c:pt idx="19">
                  <c:v>40.317286077382072</c:v>
                </c:pt>
                <c:pt idx="20">
                  <c:v>38.661928699739647</c:v>
                </c:pt>
                <c:pt idx="21">
                  <c:v>51.996180368557162</c:v>
                </c:pt>
                <c:pt idx="22">
                  <c:v>54.216997200000002</c:v>
                </c:pt>
                <c:pt idx="23">
                  <c:v>41.695192200000172</c:v>
                </c:pt>
                <c:pt idx="24">
                  <c:v>48.72259134691592</c:v>
                </c:pt>
                <c:pt idx="25">
                  <c:v>48.268429500000003</c:v>
                </c:pt>
              </c:numCache>
            </c:numRef>
          </c:yVal>
        </c:ser>
        <c:ser>
          <c:idx val="7"/>
          <c:order val="7"/>
          <c:tx>
            <c:v>World average</c:v>
          </c:tx>
          <c:spPr>
            <a:ln w="28575">
              <a:noFill/>
            </a:ln>
          </c:spPr>
          <c:marker>
            <c:symbol val="circle"/>
            <c:size val="10"/>
            <c:spPr>
              <a:solidFill>
                <a:srgbClr val="808080"/>
              </a:solidFill>
              <a:ln>
                <a:solidFill>
                  <a:srgbClr val="C0C0C0"/>
                </a:solidFill>
                <a:prstDash val="solid"/>
              </a:ln>
            </c:spPr>
          </c:marker>
          <c:xVal>
            <c:numRef>
              <c:f>Figure8!$C$2</c:f>
              <c:numCache>
                <c:formatCode>0.0</c:formatCode>
                <c:ptCount val="1"/>
                <c:pt idx="0">
                  <c:v>2.4</c:v>
                </c:pt>
              </c:numCache>
            </c:numRef>
          </c:xVal>
          <c:yVal>
            <c:numRef>
              <c:f>Figure8!$D$2</c:f>
              <c:numCache>
                <c:formatCode>0.0</c:formatCode>
                <c:ptCount val="1"/>
                <c:pt idx="0">
                  <c:v>41.663000000000011</c:v>
                </c:pt>
              </c:numCache>
            </c:numRef>
          </c:yVal>
        </c:ser>
        <c:axId val="63938560"/>
        <c:axId val="63940864"/>
      </c:scatterChart>
      <c:valAx>
        <c:axId val="63938560"/>
        <c:scaling>
          <c:orientation val="minMax"/>
        </c:scaling>
        <c:axPos val="b"/>
        <c:title>
          <c:tx>
            <c:rich>
              <a:bodyPr/>
              <a:lstStyle/>
              <a:p>
                <a:pPr>
                  <a:defRPr lang="en-GB" sz="1200" b="1" i="0" u="none" strike="noStrike" baseline="0">
                    <a:solidFill>
                      <a:srgbClr val="000000"/>
                    </a:solidFill>
                    <a:latin typeface="Arial"/>
                    <a:ea typeface="Arial"/>
                    <a:cs typeface="Arial"/>
                  </a:defRPr>
                </a:pPr>
                <a:r>
                  <a:rPr lang="en-GB" sz="1200"/>
                  <a:t>Ecological footprint (gha per capita)</a:t>
                </a:r>
              </a:p>
            </c:rich>
          </c:tx>
          <c:layout>
            <c:manualLayout>
              <c:xMode val="edge"/>
              <c:yMode val="edge"/>
              <c:x val="0.35573940020682498"/>
              <c:y val="0.94237288135593189"/>
            </c:manualLayout>
          </c:layout>
          <c:spPr>
            <a:noFill/>
            <a:ln w="25400">
              <a:noFill/>
            </a:ln>
          </c:spPr>
        </c:title>
        <c:numFmt formatCode="0.00" sourceLinked="1"/>
        <c:tickLblPos val="nextTo"/>
        <c:spPr>
          <a:ln w="3175">
            <a:solidFill>
              <a:srgbClr val="000000"/>
            </a:solidFill>
            <a:prstDash val="solid"/>
          </a:ln>
        </c:spPr>
        <c:txPr>
          <a:bodyPr rot="0" vert="horz"/>
          <a:lstStyle/>
          <a:p>
            <a:pPr>
              <a:defRPr lang="en-GB" sz="1000" b="0" i="0" u="none" strike="noStrike" baseline="0">
                <a:solidFill>
                  <a:srgbClr val="000000"/>
                </a:solidFill>
                <a:latin typeface="Arial"/>
                <a:ea typeface="Arial"/>
                <a:cs typeface="Arial"/>
              </a:defRPr>
            </a:pPr>
            <a:endParaRPr lang="en-US"/>
          </a:p>
        </c:txPr>
        <c:crossAx val="63940864"/>
        <c:crosses val="autoZero"/>
        <c:crossBetween val="midCat"/>
      </c:valAx>
      <c:valAx>
        <c:axId val="63940864"/>
        <c:scaling>
          <c:orientation val="minMax"/>
        </c:scaling>
        <c:axPos val="l"/>
        <c:majorGridlines>
          <c:spPr>
            <a:ln w="3175">
              <a:solidFill>
                <a:srgbClr val="000000"/>
              </a:solidFill>
              <a:prstDash val="solid"/>
            </a:ln>
          </c:spPr>
        </c:majorGridlines>
        <c:title>
          <c:tx>
            <c:rich>
              <a:bodyPr/>
              <a:lstStyle/>
              <a:p>
                <a:pPr>
                  <a:defRPr lang="en-GB" sz="1200" b="1" i="0" u="none" strike="noStrike" baseline="0">
                    <a:solidFill>
                      <a:srgbClr val="000000"/>
                    </a:solidFill>
                    <a:latin typeface="Arial"/>
                    <a:ea typeface="Arial"/>
                    <a:cs typeface="Arial"/>
                  </a:defRPr>
                </a:pPr>
                <a:r>
                  <a:rPr lang="en-GB" sz="1200"/>
                  <a:t>Happy life years</a:t>
                </a:r>
              </a:p>
            </c:rich>
          </c:tx>
          <c:layout>
            <c:manualLayout>
              <c:xMode val="edge"/>
              <c:yMode val="edge"/>
              <c:x val="1.1375387797311303E-2"/>
              <c:y val="0.36949152542372898"/>
            </c:manualLayout>
          </c:layout>
          <c:spPr>
            <a:noFill/>
            <a:ln w="25400">
              <a:noFill/>
            </a:ln>
          </c:spPr>
        </c:title>
        <c:numFmt formatCode="0.0" sourceLinked="1"/>
        <c:tickLblPos val="nextTo"/>
        <c:spPr>
          <a:ln w="3175">
            <a:solidFill>
              <a:srgbClr val="000000"/>
            </a:solidFill>
            <a:prstDash val="solid"/>
          </a:ln>
        </c:spPr>
        <c:txPr>
          <a:bodyPr rot="0" vert="horz"/>
          <a:lstStyle/>
          <a:p>
            <a:pPr>
              <a:defRPr lang="en-GB" sz="1000" b="0" i="0" u="none" strike="noStrike" baseline="0">
                <a:solidFill>
                  <a:srgbClr val="000000"/>
                </a:solidFill>
                <a:latin typeface="Arial"/>
                <a:ea typeface="Arial"/>
                <a:cs typeface="Arial"/>
              </a:defRPr>
            </a:pPr>
            <a:endParaRPr lang="en-US"/>
          </a:p>
        </c:txPr>
        <c:crossAx val="63938560"/>
        <c:crosses val="autoZero"/>
        <c:crossBetween val="midCat"/>
      </c:valAx>
      <c:spPr>
        <a:gradFill rotWithShape="0">
          <a:gsLst>
            <a:gs pos="0">
              <a:srgbClr val="99CC00"/>
            </a:gs>
            <a:gs pos="100000">
              <a:srgbClr val="FF0000"/>
            </a:gs>
          </a:gsLst>
          <a:lin ang="2700000" scaled="1"/>
        </a:gradFill>
        <a:ln w="12700">
          <a:solidFill>
            <a:srgbClr val="808080"/>
          </a:solidFill>
          <a:prstDash val="solid"/>
        </a:ln>
      </c:spPr>
    </c:plotArea>
    <c:legend>
      <c:legendPos val="r"/>
      <c:layout>
        <c:manualLayout>
          <c:xMode val="edge"/>
          <c:yMode val="edge"/>
          <c:x val="0.70145360484355601"/>
          <c:y val="0.52453719954327793"/>
          <c:w val="0.21879637289745407"/>
          <c:h val="0.29603384107415304"/>
        </c:manualLayout>
      </c:layout>
      <c:spPr>
        <a:solidFill>
          <a:srgbClr val="FFFFFF"/>
        </a:solidFill>
        <a:ln w="3175">
          <a:solidFill>
            <a:srgbClr val="000000"/>
          </a:solidFill>
          <a:prstDash val="solid"/>
        </a:ln>
      </c:spPr>
      <c:txPr>
        <a:bodyPr/>
        <a:lstStyle/>
        <a:p>
          <a:pPr>
            <a:defRPr lang="en-GB" sz="105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BA245-8F46-4612-ABA8-097F08130F52}" type="doc">
      <dgm:prSet loTypeId="urn:microsoft.com/office/officeart/2005/8/layout/vList5" loCatId="list" qsTypeId="urn:microsoft.com/office/officeart/2005/8/quickstyle/simple1" qsCatId="simple" csTypeId="urn:microsoft.com/office/officeart/2005/8/colors/accent1_2#1" csCatId="accent1" phldr="1"/>
      <dgm:spPr/>
      <dgm:t>
        <a:bodyPr/>
        <a:lstStyle/>
        <a:p>
          <a:endParaRPr lang="en-US"/>
        </a:p>
      </dgm:t>
    </dgm:pt>
    <dgm:pt modelId="{06BAE835-79DD-469F-9F8B-05032C1D5BFE}">
      <dgm:prSet/>
      <dgm:spPr>
        <a:solidFill>
          <a:srgbClr val="0066AA"/>
        </a:solidFill>
      </dgm:spPr>
      <dgm:t>
        <a:bodyPr/>
        <a:lstStyle/>
        <a:p>
          <a:pPr rtl="0"/>
          <a:r>
            <a:rPr lang="en-GB" dirty="0" smtClean="0"/>
            <a:t>Satisfying life</a:t>
          </a:r>
          <a:endParaRPr lang="en-US" dirty="0"/>
        </a:p>
      </dgm:t>
    </dgm:pt>
    <dgm:pt modelId="{6DD94CE6-4326-47B1-BBA6-753B0F23488B}" type="parTrans" cxnId="{C60CBF3F-060E-4CDC-909F-847DAABC78A8}">
      <dgm:prSet/>
      <dgm:spPr/>
      <dgm:t>
        <a:bodyPr/>
        <a:lstStyle/>
        <a:p>
          <a:endParaRPr lang="en-US"/>
        </a:p>
      </dgm:t>
    </dgm:pt>
    <dgm:pt modelId="{00B5154E-AA45-4E92-A9F0-944282851698}" type="sibTrans" cxnId="{C60CBF3F-060E-4CDC-909F-847DAABC78A8}">
      <dgm:prSet/>
      <dgm:spPr/>
      <dgm:t>
        <a:bodyPr/>
        <a:lstStyle/>
        <a:p>
          <a:endParaRPr lang="en-US"/>
        </a:p>
      </dgm:t>
    </dgm:pt>
    <dgm:pt modelId="{DDCA7697-9718-476D-8994-63AF2A602A78}">
      <dgm:prSet/>
      <dgm:spPr>
        <a:solidFill>
          <a:srgbClr val="0066AA"/>
        </a:solidFill>
      </dgm:spPr>
      <dgm:t>
        <a:bodyPr/>
        <a:lstStyle/>
        <a:p>
          <a:pPr rtl="0"/>
          <a:r>
            <a:rPr lang="en-GB" dirty="0" smtClean="0"/>
            <a:t>Emotional well-being</a:t>
          </a:r>
          <a:endParaRPr lang="en-US" dirty="0"/>
        </a:p>
      </dgm:t>
    </dgm:pt>
    <dgm:pt modelId="{489B8FE6-D41D-430F-9FC6-F04480A5AC2D}" type="parTrans" cxnId="{ED47A4B0-2BD3-44AC-9ABB-0092D3A36029}">
      <dgm:prSet/>
      <dgm:spPr/>
      <dgm:t>
        <a:bodyPr/>
        <a:lstStyle/>
        <a:p>
          <a:endParaRPr lang="en-US"/>
        </a:p>
      </dgm:t>
    </dgm:pt>
    <dgm:pt modelId="{C313C8BA-BF6B-4DD7-AF0A-29FFEB2882D9}" type="sibTrans" cxnId="{ED47A4B0-2BD3-44AC-9ABB-0092D3A36029}">
      <dgm:prSet/>
      <dgm:spPr/>
      <dgm:t>
        <a:bodyPr/>
        <a:lstStyle/>
        <a:p>
          <a:endParaRPr lang="en-US"/>
        </a:p>
      </dgm:t>
    </dgm:pt>
    <dgm:pt modelId="{F661ED35-F2BB-48D0-8885-FFD8A2D4E496}">
      <dgm:prSet/>
      <dgm:spPr>
        <a:solidFill>
          <a:srgbClr val="61A4D1"/>
        </a:solidFill>
      </dgm:spPr>
      <dgm:t>
        <a:bodyPr/>
        <a:lstStyle/>
        <a:p>
          <a:pPr rtl="0"/>
          <a:r>
            <a:rPr lang="en-GB" baseline="0" dirty="0" smtClean="0">
              <a:solidFill>
                <a:schemeClr val="tx1"/>
              </a:solidFill>
            </a:rPr>
            <a:t>Competence</a:t>
          </a:r>
        </a:p>
      </dgm:t>
    </dgm:pt>
    <dgm:pt modelId="{25D9B92F-2D32-432A-ABE8-728FB771F78D}" type="parTrans" cxnId="{8493C317-D85C-4511-A4BD-9FCDC3C11D37}">
      <dgm:prSet/>
      <dgm:spPr/>
      <dgm:t>
        <a:bodyPr/>
        <a:lstStyle/>
        <a:p>
          <a:endParaRPr lang="en-US"/>
        </a:p>
      </dgm:t>
    </dgm:pt>
    <dgm:pt modelId="{D59D7EB4-279D-467C-B2A9-53CA5410F11E}" type="sibTrans" cxnId="{8493C317-D85C-4511-A4BD-9FCDC3C11D37}">
      <dgm:prSet/>
      <dgm:spPr/>
      <dgm:t>
        <a:bodyPr/>
        <a:lstStyle/>
        <a:p>
          <a:endParaRPr lang="en-US"/>
        </a:p>
      </dgm:t>
    </dgm:pt>
    <dgm:pt modelId="{42510C2E-4810-48C5-BC3E-7BCD26176437}">
      <dgm:prSet/>
      <dgm:spPr>
        <a:solidFill>
          <a:srgbClr val="61A4D1"/>
        </a:solidFill>
      </dgm:spPr>
      <dgm:t>
        <a:bodyPr/>
        <a:lstStyle/>
        <a:p>
          <a:pPr algn="ctr" rtl="0"/>
          <a:r>
            <a:rPr lang="en-GB" baseline="0" dirty="0" smtClean="0">
              <a:solidFill>
                <a:schemeClr val="tx1"/>
              </a:solidFill>
            </a:rPr>
            <a:t>Meaning and purpose</a:t>
          </a:r>
        </a:p>
      </dgm:t>
    </dgm:pt>
    <dgm:pt modelId="{CA647900-B190-40C3-8357-CCCF94946BB9}" type="parTrans" cxnId="{1CE472B4-AE2E-4207-9BF8-96D12BC21965}">
      <dgm:prSet/>
      <dgm:spPr/>
      <dgm:t>
        <a:bodyPr/>
        <a:lstStyle/>
        <a:p>
          <a:endParaRPr lang="en-US"/>
        </a:p>
      </dgm:t>
    </dgm:pt>
    <dgm:pt modelId="{23A010B5-FB86-4655-80E5-D339F8CE8729}" type="sibTrans" cxnId="{1CE472B4-AE2E-4207-9BF8-96D12BC21965}">
      <dgm:prSet/>
      <dgm:spPr/>
      <dgm:t>
        <a:bodyPr/>
        <a:lstStyle/>
        <a:p>
          <a:endParaRPr lang="en-US"/>
        </a:p>
      </dgm:t>
    </dgm:pt>
    <dgm:pt modelId="{9DBF9B87-4015-4C6E-8B7A-0441023A3F39}">
      <dgm:prSet/>
      <dgm:spPr>
        <a:solidFill>
          <a:srgbClr val="61A4D1"/>
        </a:solidFill>
      </dgm:spPr>
      <dgm:t>
        <a:bodyPr/>
        <a:lstStyle/>
        <a:p>
          <a:pPr rtl="0"/>
          <a:r>
            <a:rPr lang="en-GB" baseline="0" dirty="0" smtClean="0">
              <a:solidFill>
                <a:schemeClr val="tx1"/>
              </a:solidFill>
            </a:rPr>
            <a:t>Autonomy</a:t>
          </a:r>
        </a:p>
      </dgm:t>
    </dgm:pt>
    <dgm:pt modelId="{7A0BEDD6-23DB-42BE-A51A-447FFF43F389}" type="parTrans" cxnId="{A50D8924-C675-4222-BC2D-BC937043AE89}">
      <dgm:prSet/>
      <dgm:spPr/>
      <dgm:t>
        <a:bodyPr/>
        <a:lstStyle/>
        <a:p>
          <a:endParaRPr lang="en-US"/>
        </a:p>
      </dgm:t>
    </dgm:pt>
    <dgm:pt modelId="{107C4B5D-6F87-4897-8634-3EADA89BBFC9}" type="sibTrans" cxnId="{A50D8924-C675-4222-BC2D-BC937043AE89}">
      <dgm:prSet/>
      <dgm:spPr/>
      <dgm:t>
        <a:bodyPr/>
        <a:lstStyle/>
        <a:p>
          <a:endParaRPr lang="en-US"/>
        </a:p>
      </dgm:t>
    </dgm:pt>
    <dgm:pt modelId="{771B3085-F53E-4B2E-83A8-A9A5B0127B93}">
      <dgm:prSet/>
      <dgm:spPr>
        <a:solidFill>
          <a:srgbClr val="61A4D1"/>
        </a:solidFill>
      </dgm:spPr>
      <dgm:t>
        <a:bodyPr/>
        <a:lstStyle/>
        <a:p>
          <a:pPr rtl="0"/>
          <a:r>
            <a:rPr lang="en-GB" baseline="0" dirty="0" smtClean="0">
              <a:solidFill>
                <a:schemeClr val="tx1"/>
              </a:solidFill>
            </a:rPr>
            <a:t>Engagement</a:t>
          </a:r>
        </a:p>
      </dgm:t>
    </dgm:pt>
    <dgm:pt modelId="{82ED25BE-98ED-4561-9D9A-E3B53661889F}" type="parTrans" cxnId="{6018B378-1A17-40C8-8C35-65C29441FC18}">
      <dgm:prSet/>
      <dgm:spPr/>
      <dgm:t>
        <a:bodyPr/>
        <a:lstStyle/>
        <a:p>
          <a:endParaRPr lang="en-US"/>
        </a:p>
      </dgm:t>
    </dgm:pt>
    <dgm:pt modelId="{35650057-A935-4AA9-AFE2-2BAB14E15176}" type="sibTrans" cxnId="{6018B378-1A17-40C8-8C35-65C29441FC18}">
      <dgm:prSet/>
      <dgm:spPr/>
      <dgm:t>
        <a:bodyPr/>
        <a:lstStyle/>
        <a:p>
          <a:endParaRPr lang="en-US"/>
        </a:p>
      </dgm:t>
    </dgm:pt>
    <dgm:pt modelId="{41D0A4FE-A945-491D-80DB-60C73B908F50}">
      <dgm:prSet/>
      <dgm:spPr>
        <a:solidFill>
          <a:srgbClr val="189883"/>
        </a:solidFill>
      </dgm:spPr>
      <dgm:t>
        <a:bodyPr/>
        <a:lstStyle/>
        <a:p>
          <a:pPr rtl="0"/>
          <a:r>
            <a:rPr lang="en-GB" dirty="0" smtClean="0">
              <a:solidFill>
                <a:schemeClr val="tx1"/>
              </a:solidFill>
            </a:rPr>
            <a:t>Trust and </a:t>
          </a:r>
          <a:r>
            <a:rPr lang="en-GB" baseline="0" dirty="0" smtClean="0">
              <a:solidFill>
                <a:schemeClr val="tx1"/>
              </a:solidFill>
            </a:rPr>
            <a:t>belonging</a:t>
          </a:r>
        </a:p>
      </dgm:t>
    </dgm:pt>
    <dgm:pt modelId="{EB81E152-226E-41BC-B8A5-3AE47E4B3636}" type="parTrans" cxnId="{3F123BBB-C9B0-4B10-8E57-A1955506E13A}">
      <dgm:prSet/>
      <dgm:spPr/>
      <dgm:t>
        <a:bodyPr/>
        <a:lstStyle/>
        <a:p>
          <a:endParaRPr lang="en-US"/>
        </a:p>
      </dgm:t>
    </dgm:pt>
    <dgm:pt modelId="{C9C29C0E-3A7F-46C2-8394-F951ACB7BFEA}" type="sibTrans" cxnId="{3F123BBB-C9B0-4B10-8E57-A1955506E13A}">
      <dgm:prSet/>
      <dgm:spPr/>
      <dgm:t>
        <a:bodyPr/>
        <a:lstStyle/>
        <a:p>
          <a:endParaRPr lang="en-US"/>
        </a:p>
      </dgm:t>
    </dgm:pt>
    <dgm:pt modelId="{E93E931D-9BCA-4522-AB84-BFFEFD58D7DF}">
      <dgm:prSet/>
      <dgm:spPr>
        <a:solidFill>
          <a:srgbClr val="189883"/>
        </a:solidFill>
      </dgm:spPr>
      <dgm:t>
        <a:bodyPr/>
        <a:lstStyle/>
        <a:p>
          <a:pPr rtl="0"/>
          <a:r>
            <a:rPr lang="en-GB" baseline="0" dirty="0" smtClean="0">
              <a:solidFill>
                <a:schemeClr val="tx1"/>
              </a:solidFill>
            </a:rPr>
            <a:t>Supportive relationships</a:t>
          </a:r>
        </a:p>
      </dgm:t>
    </dgm:pt>
    <dgm:pt modelId="{27A9927F-C7F2-48B3-A12E-DDD0115EEEC9}" type="parTrans" cxnId="{CDCD40E6-7D1B-4FB9-BF4B-D4712E14C78E}">
      <dgm:prSet/>
      <dgm:spPr/>
      <dgm:t>
        <a:bodyPr/>
        <a:lstStyle/>
        <a:p>
          <a:endParaRPr lang="en-US"/>
        </a:p>
      </dgm:t>
    </dgm:pt>
    <dgm:pt modelId="{656A6A17-B774-4E7C-811B-1458175F48C1}" type="sibTrans" cxnId="{CDCD40E6-7D1B-4FB9-BF4B-D4712E14C78E}">
      <dgm:prSet/>
      <dgm:spPr/>
      <dgm:t>
        <a:bodyPr/>
        <a:lstStyle/>
        <a:p>
          <a:endParaRPr lang="en-US"/>
        </a:p>
      </dgm:t>
    </dgm:pt>
    <dgm:pt modelId="{6D8BAB5D-D2DC-453E-B678-F9A7C839D22F}" type="pres">
      <dgm:prSet presAssocID="{327BA245-8F46-4612-ABA8-097F08130F52}" presName="Name0" presStyleCnt="0">
        <dgm:presLayoutVars>
          <dgm:dir/>
          <dgm:animLvl val="lvl"/>
          <dgm:resizeHandles val="exact"/>
        </dgm:presLayoutVars>
      </dgm:prSet>
      <dgm:spPr/>
      <dgm:t>
        <a:bodyPr/>
        <a:lstStyle/>
        <a:p>
          <a:endParaRPr lang="en-GB"/>
        </a:p>
      </dgm:t>
    </dgm:pt>
    <dgm:pt modelId="{0B1F6CA6-969A-41D9-8106-613BF0CDBF53}" type="pres">
      <dgm:prSet presAssocID="{06BAE835-79DD-469F-9F8B-05032C1D5BFE}" presName="linNode" presStyleCnt="0"/>
      <dgm:spPr/>
    </dgm:pt>
    <dgm:pt modelId="{BED77308-7E75-4287-88D8-F357FE570928}" type="pres">
      <dgm:prSet presAssocID="{06BAE835-79DD-469F-9F8B-05032C1D5BFE}" presName="parentText" presStyleLbl="node1" presStyleIdx="0" presStyleCnt="8">
        <dgm:presLayoutVars>
          <dgm:chMax val="1"/>
          <dgm:bulletEnabled val="1"/>
        </dgm:presLayoutVars>
      </dgm:prSet>
      <dgm:spPr/>
      <dgm:t>
        <a:bodyPr/>
        <a:lstStyle/>
        <a:p>
          <a:endParaRPr lang="en-GB"/>
        </a:p>
      </dgm:t>
    </dgm:pt>
    <dgm:pt modelId="{34A989F9-7380-4E99-A4A9-BC5367DBEE47}" type="pres">
      <dgm:prSet presAssocID="{00B5154E-AA45-4E92-A9F0-944282851698}" presName="sp" presStyleCnt="0"/>
      <dgm:spPr/>
    </dgm:pt>
    <dgm:pt modelId="{22E93917-E149-4E8B-B62E-D3B41C161FB6}" type="pres">
      <dgm:prSet presAssocID="{DDCA7697-9718-476D-8994-63AF2A602A78}" presName="linNode" presStyleCnt="0"/>
      <dgm:spPr/>
    </dgm:pt>
    <dgm:pt modelId="{163A726C-E326-4416-BE4C-72323F5B825D}" type="pres">
      <dgm:prSet presAssocID="{DDCA7697-9718-476D-8994-63AF2A602A78}" presName="parentText" presStyleLbl="node1" presStyleIdx="1" presStyleCnt="8">
        <dgm:presLayoutVars>
          <dgm:chMax val="1"/>
          <dgm:bulletEnabled val="1"/>
        </dgm:presLayoutVars>
      </dgm:prSet>
      <dgm:spPr/>
      <dgm:t>
        <a:bodyPr/>
        <a:lstStyle/>
        <a:p>
          <a:endParaRPr lang="en-US"/>
        </a:p>
      </dgm:t>
    </dgm:pt>
    <dgm:pt modelId="{879B8B03-7303-40CB-9353-E5B9FE8D1310}" type="pres">
      <dgm:prSet presAssocID="{C313C8BA-BF6B-4DD7-AF0A-29FFEB2882D9}" presName="sp" presStyleCnt="0"/>
      <dgm:spPr/>
    </dgm:pt>
    <dgm:pt modelId="{B99B4955-DCF4-4ED8-98A2-5C5F9C3ED71D}" type="pres">
      <dgm:prSet presAssocID="{F661ED35-F2BB-48D0-8885-FFD8A2D4E496}" presName="linNode" presStyleCnt="0"/>
      <dgm:spPr/>
    </dgm:pt>
    <dgm:pt modelId="{4F9FCCBB-CF0C-4544-8E4D-F982042EBE44}" type="pres">
      <dgm:prSet presAssocID="{F661ED35-F2BB-48D0-8885-FFD8A2D4E496}" presName="parentText" presStyleLbl="node1" presStyleIdx="2" presStyleCnt="8">
        <dgm:presLayoutVars>
          <dgm:chMax val="1"/>
          <dgm:bulletEnabled val="1"/>
        </dgm:presLayoutVars>
      </dgm:prSet>
      <dgm:spPr/>
      <dgm:t>
        <a:bodyPr/>
        <a:lstStyle/>
        <a:p>
          <a:endParaRPr lang="en-US"/>
        </a:p>
      </dgm:t>
    </dgm:pt>
    <dgm:pt modelId="{627BD389-70AA-48B1-8ED2-847B2FA6B4B8}" type="pres">
      <dgm:prSet presAssocID="{D59D7EB4-279D-467C-B2A9-53CA5410F11E}" presName="sp" presStyleCnt="0"/>
      <dgm:spPr/>
    </dgm:pt>
    <dgm:pt modelId="{6007A32F-16EF-45AA-B499-4CB4EA426CC5}" type="pres">
      <dgm:prSet presAssocID="{42510C2E-4810-48C5-BC3E-7BCD26176437}" presName="linNode" presStyleCnt="0"/>
      <dgm:spPr/>
    </dgm:pt>
    <dgm:pt modelId="{73764129-4EA8-42AD-A590-0F2CF4387A6D}" type="pres">
      <dgm:prSet presAssocID="{42510C2E-4810-48C5-BC3E-7BCD26176437}" presName="parentText" presStyleLbl="node1" presStyleIdx="3" presStyleCnt="8" custLinFactNeighborX="1170">
        <dgm:presLayoutVars>
          <dgm:chMax val="1"/>
          <dgm:bulletEnabled val="1"/>
        </dgm:presLayoutVars>
      </dgm:prSet>
      <dgm:spPr/>
      <dgm:t>
        <a:bodyPr/>
        <a:lstStyle/>
        <a:p>
          <a:endParaRPr lang="en-US"/>
        </a:p>
      </dgm:t>
    </dgm:pt>
    <dgm:pt modelId="{35BE2087-3F25-4394-8EC1-3B8BFAEDCE37}" type="pres">
      <dgm:prSet presAssocID="{23A010B5-FB86-4655-80E5-D339F8CE8729}" presName="sp" presStyleCnt="0"/>
      <dgm:spPr/>
    </dgm:pt>
    <dgm:pt modelId="{84113995-CEAF-44BE-A2FF-480B6CB2F989}" type="pres">
      <dgm:prSet presAssocID="{9DBF9B87-4015-4C6E-8B7A-0441023A3F39}" presName="linNode" presStyleCnt="0"/>
      <dgm:spPr/>
    </dgm:pt>
    <dgm:pt modelId="{6504895D-D270-4F81-9AF9-82D151EEE0CF}" type="pres">
      <dgm:prSet presAssocID="{9DBF9B87-4015-4C6E-8B7A-0441023A3F39}" presName="parentText" presStyleLbl="node1" presStyleIdx="4" presStyleCnt="8">
        <dgm:presLayoutVars>
          <dgm:chMax val="1"/>
          <dgm:bulletEnabled val="1"/>
        </dgm:presLayoutVars>
      </dgm:prSet>
      <dgm:spPr/>
      <dgm:t>
        <a:bodyPr/>
        <a:lstStyle/>
        <a:p>
          <a:endParaRPr lang="en-GB"/>
        </a:p>
      </dgm:t>
    </dgm:pt>
    <dgm:pt modelId="{56B791DA-4F89-40A3-8DCA-CC427C94E488}" type="pres">
      <dgm:prSet presAssocID="{107C4B5D-6F87-4897-8634-3EADA89BBFC9}" presName="sp" presStyleCnt="0"/>
      <dgm:spPr/>
    </dgm:pt>
    <dgm:pt modelId="{E9D97239-9038-4717-9C84-99B7B8438C0D}" type="pres">
      <dgm:prSet presAssocID="{771B3085-F53E-4B2E-83A8-A9A5B0127B93}" presName="linNode" presStyleCnt="0"/>
      <dgm:spPr/>
    </dgm:pt>
    <dgm:pt modelId="{CC8EE387-C0C0-4D1C-8BF6-01770E86F53F}" type="pres">
      <dgm:prSet presAssocID="{771B3085-F53E-4B2E-83A8-A9A5B0127B93}" presName="parentText" presStyleLbl="node1" presStyleIdx="5" presStyleCnt="8">
        <dgm:presLayoutVars>
          <dgm:chMax val="1"/>
          <dgm:bulletEnabled val="1"/>
        </dgm:presLayoutVars>
      </dgm:prSet>
      <dgm:spPr/>
      <dgm:t>
        <a:bodyPr/>
        <a:lstStyle/>
        <a:p>
          <a:endParaRPr lang="en-US"/>
        </a:p>
      </dgm:t>
    </dgm:pt>
    <dgm:pt modelId="{2C1254F8-DCCE-4808-9C6D-0901C17B32B9}" type="pres">
      <dgm:prSet presAssocID="{35650057-A935-4AA9-AFE2-2BAB14E15176}" presName="sp" presStyleCnt="0"/>
      <dgm:spPr/>
    </dgm:pt>
    <dgm:pt modelId="{0C060EDD-8E63-46EB-9846-492C761BAAB1}" type="pres">
      <dgm:prSet presAssocID="{41D0A4FE-A945-491D-80DB-60C73B908F50}" presName="linNode" presStyleCnt="0"/>
      <dgm:spPr/>
    </dgm:pt>
    <dgm:pt modelId="{4315F404-B869-4BE8-A819-98F2AD306EA8}" type="pres">
      <dgm:prSet presAssocID="{41D0A4FE-A945-491D-80DB-60C73B908F50}" presName="parentText" presStyleLbl="node1" presStyleIdx="6" presStyleCnt="8">
        <dgm:presLayoutVars>
          <dgm:chMax val="1"/>
          <dgm:bulletEnabled val="1"/>
        </dgm:presLayoutVars>
      </dgm:prSet>
      <dgm:spPr/>
      <dgm:t>
        <a:bodyPr/>
        <a:lstStyle/>
        <a:p>
          <a:endParaRPr lang="en-US"/>
        </a:p>
      </dgm:t>
    </dgm:pt>
    <dgm:pt modelId="{59FE401E-E07B-48C9-9B39-F0EB14A9669D}" type="pres">
      <dgm:prSet presAssocID="{C9C29C0E-3A7F-46C2-8394-F951ACB7BFEA}" presName="sp" presStyleCnt="0"/>
      <dgm:spPr/>
    </dgm:pt>
    <dgm:pt modelId="{6C157AB1-61F7-4FB5-A8D2-623F7AAD4F40}" type="pres">
      <dgm:prSet presAssocID="{E93E931D-9BCA-4522-AB84-BFFEFD58D7DF}" presName="linNode" presStyleCnt="0"/>
      <dgm:spPr/>
    </dgm:pt>
    <dgm:pt modelId="{D551DED0-A9A7-44C7-BBB4-40ADF7D1DBC7}" type="pres">
      <dgm:prSet presAssocID="{E93E931D-9BCA-4522-AB84-BFFEFD58D7DF}" presName="parentText" presStyleLbl="node1" presStyleIdx="7" presStyleCnt="8">
        <dgm:presLayoutVars>
          <dgm:chMax val="1"/>
          <dgm:bulletEnabled val="1"/>
        </dgm:presLayoutVars>
      </dgm:prSet>
      <dgm:spPr/>
      <dgm:t>
        <a:bodyPr/>
        <a:lstStyle/>
        <a:p>
          <a:endParaRPr lang="en-US"/>
        </a:p>
      </dgm:t>
    </dgm:pt>
  </dgm:ptLst>
  <dgm:cxnLst>
    <dgm:cxn modelId="{0C9DD81D-030B-4889-95A8-BF171E06A9CF}" type="presOf" srcId="{327BA245-8F46-4612-ABA8-097F08130F52}" destId="{6D8BAB5D-D2DC-453E-B678-F9A7C839D22F}" srcOrd="0" destOrd="0" presId="urn:microsoft.com/office/officeart/2005/8/layout/vList5"/>
    <dgm:cxn modelId="{E9612514-062D-488A-9AF0-EAB832C297DB}" type="presOf" srcId="{42510C2E-4810-48C5-BC3E-7BCD26176437}" destId="{73764129-4EA8-42AD-A590-0F2CF4387A6D}" srcOrd="0" destOrd="0" presId="urn:microsoft.com/office/officeart/2005/8/layout/vList5"/>
    <dgm:cxn modelId="{98681B8E-D27C-47A7-BCE8-DD77D1FA4E7B}" type="presOf" srcId="{F661ED35-F2BB-48D0-8885-FFD8A2D4E496}" destId="{4F9FCCBB-CF0C-4544-8E4D-F982042EBE44}" srcOrd="0" destOrd="0" presId="urn:microsoft.com/office/officeart/2005/8/layout/vList5"/>
    <dgm:cxn modelId="{FA9CD1F8-4785-4E22-8D85-227079B84DD9}" type="presOf" srcId="{06BAE835-79DD-469F-9F8B-05032C1D5BFE}" destId="{BED77308-7E75-4287-88D8-F357FE570928}" srcOrd="0" destOrd="0" presId="urn:microsoft.com/office/officeart/2005/8/layout/vList5"/>
    <dgm:cxn modelId="{AC22C1A5-09DA-432E-9626-222966B2A464}" type="presOf" srcId="{DDCA7697-9718-476D-8994-63AF2A602A78}" destId="{163A726C-E326-4416-BE4C-72323F5B825D}" srcOrd="0" destOrd="0" presId="urn:microsoft.com/office/officeart/2005/8/layout/vList5"/>
    <dgm:cxn modelId="{8493C317-D85C-4511-A4BD-9FCDC3C11D37}" srcId="{327BA245-8F46-4612-ABA8-097F08130F52}" destId="{F661ED35-F2BB-48D0-8885-FFD8A2D4E496}" srcOrd="2" destOrd="0" parTransId="{25D9B92F-2D32-432A-ABE8-728FB771F78D}" sibTransId="{D59D7EB4-279D-467C-B2A9-53CA5410F11E}"/>
    <dgm:cxn modelId="{CDCD40E6-7D1B-4FB9-BF4B-D4712E14C78E}" srcId="{327BA245-8F46-4612-ABA8-097F08130F52}" destId="{E93E931D-9BCA-4522-AB84-BFFEFD58D7DF}" srcOrd="7" destOrd="0" parTransId="{27A9927F-C7F2-48B3-A12E-DDD0115EEEC9}" sibTransId="{656A6A17-B774-4E7C-811B-1458175F48C1}"/>
    <dgm:cxn modelId="{1CE472B4-AE2E-4207-9BF8-96D12BC21965}" srcId="{327BA245-8F46-4612-ABA8-097F08130F52}" destId="{42510C2E-4810-48C5-BC3E-7BCD26176437}" srcOrd="3" destOrd="0" parTransId="{CA647900-B190-40C3-8357-CCCF94946BB9}" sibTransId="{23A010B5-FB86-4655-80E5-D339F8CE8729}"/>
    <dgm:cxn modelId="{A50D8924-C675-4222-BC2D-BC937043AE89}" srcId="{327BA245-8F46-4612-ABA8-097F08130F52}" destId="{9DBF9B87-4015-4C6E-8B7A-0441023A3F39}" srcOrd="4" destOrd="0" parTransId="{7A0BEDD6-23DB-42BE-A51A-447FFF43F389}" sibTransId="{107C4B5D-6F87-4897-8634-3EADA89BBFC9}"/>
    <dgm:cxn modelId="{3F123BBB-C9B0-4B10-8E57-A1955506E13A}" srcId="{327BA245-8F46-4612-ABA8-097F08130F52}" destId="{41D0A4FE-A945-491D-80DB-60C73B908F50}" srcOrd="6" destOrd="0" parTransId="{EB81E152-226E-41BC-B8A5-3AE47E4B3636}" sibTransId="{C9C29C0E-3A7F-46C2-8394-F951ACB7BFEA}"/>
    <dgm:cxn modelId="{C7BF849D-B653-41A8-9FE2-F0635D6FF775}" type="presOf" srcId="{771B3085-F53E-4B2E-83A8-A9A5B0127B93}" destId="{CC8EE387-C0C0-4D1C-8BF6-01770E86F53F}" srcOrd="0" destOrd="0" presId="urn:microsoft.com/office/officeart/2005/8/layout/vList5"/>
    <dgm:cxn modelId="{C3BAB8A0-1EC7-4BED-8BB7-6E4895FA0AA7}" type="presOf" srcId="{E93E931D-9BCA-4522-AB84-BFFEFD58D7DF}" destId="{D551DED0-A9A7-44C7-BBB4-40ADF7D1DBC7}" srcOrd="0" destOrd="0" presId="urn:microsoft.com/office/officeart/2005/8/layout/vList5"/>
    <dgm:cxn modelId="{6018B378-1A17-40C8-8C35-65C29441FC18}" srcId="{327BA245-8F46-4612-ABA8-097F08130F52}" destId="{771B3085-F53E-4B2E-83A8-A9A5B0127B93}" srcOrd="5" destOrd="0" parTransId="{82ED25BE-98ED-4561-9D9A-E3B53661889F}" sibTransId="{35650057-A935-4AA9-AFE2-2BAB14E15176}"/>
    <dgm:cxn modelId="{78234ADC-20E5-445B-B558-BA01CACFA63E}" type="presOf" srcId="{41D0A4FE-A945-491D-80DB-60C73B908F50}" destId="{4315F404-B869-4BE8-A819-98F2AD306EA8}" srcOrd="0" destOrd="0" presId="urn:microsoft.com/office/officeart/2005/8/layout/vList5"/>
    <dgm:cxn modelId="{C60CBF3F-060E-4CDC-909F-847DAABC78A8}" srcId="{327BA245-8F46-4612-ABA8-097F08130F52}" destId="{06BAE835-79DD-469F-9F8B-05032C1D5BFE}" srcOrd="0" destOrd="0" parTransId="{6DD94CE6-4326-47B1-BBA6-753B0F23488B}" sibTransId="{00B5154E-AA45-4E92-A9F0-944282851698}"/>
    <dgm:cxn modelId="{E0D1E30D-0C3B-4B6A-8553-BBA3EA05F903}" type="presOf" srcId="{9DBF9B87-4015-4C6E-8B7A-0441023A3F39}" destId="{6504895D-D270-4F81-9AF9-82D151EEE0CF}" srcOrd="0" destOrd="0" presId="urn:microsoft.com/office/officeart/2005/8/layout/vList5"/>
    <dgm:cxn modelId="{ED47A4B0-2BD3-44AC-9ABB-0092D3A36029}" srcId="{327BA245-8F46-4612-ABA8-097F08130F52}" destId="{DDCA7697-9718-476D-8994-63AF2A602A78}" srcOrd="1" destOrd="0" parTransId="{489B8FE6-D41D-430F-9FC6-F04480A5AC2D}" sibTransId="{C313C8BA-BF6B-4DD7-AF0A-29FFEB2882D9}"/>
    <dgm:cxn modelId="{0236710D-4F60-4BA9-ADA6-52EF1E827C03}" type="presParOf" srcId="{6D8BAB5D-D2DC-453E-B678-F9A7C839D22F}" destId="{0B1F6CA6-969A-41D9-8106-613BF0CDBF53}" srcOrd="0" destOrd="0" presId="urn:microsoft.com/office/officeart/2005/8/layout/vList5"/>
    <dgm:cxn modelId="{CFA2B790-4E6A-4862-A322-3FA7D56CCC21}" type="presParOf" srcId="{0B1F6CA6-969A-41D9-8106-613BF0CDBF53}" destId="{BED77308-7E75-4287-88D8-F357FE570928}" srcOrd="0" destOrd="0" presId="urn:microsoft.com/office/officeart/2005/8/layout/vList5"/>
    <dgm:cxn modelId="{947087B9-392E-4AAF-A00A-6B039F8BC02F}" type="presParOf" srcId="{6D8BAB5D-D2DC-453E-B678-F9A7C839D22F}" destId="{34A989F9-7380-4E99-A4A9-BC5367DBEE47}" srcOrd="1" destOrd="0" presId="urn:microsoft.com/office/officeart/2005/8/layout/vList5"/>
    <dgm:cxn modelId="{99F53D37-6261-46F4-97FB-C8662FD61A48}" type="presParOf" srcId="{6D8BAB5D-D2DC-453E-B678-F9A7C839D22F}" destId="{22E93917-E149-4E8B-B62E-D3B41C161FB6}" srcOrd="2" destOrd="0" presId="urn:microsoft.com/office/officeart/2005/8/layout/vList5"/>
    <dgm:cxn modelId="{C153C752-E378-42A5-917D-AB536CB66803}" type="presParOf" srcId="{22E93917-E149-4E8B-B62E-D3B41C161FB6}" destId="{163A726C-E326-4416-BE4C-72323F5B825D}" srcOrd="0" destOrd="0" presId="urn:microsoft.com/office/officeart/2005/8/layout/vList5"/>
    <dgm:cxn modelId="{3E9E1323-2540-4CD3-9F35-8CFB36250CD3}" type="presParOf" srcId="{6D8BAB5D-D2DC-453E-B678-F9A7C839D22F}" destId="{879B8B03-7303-40CB-9353-E5B9FE8D1310}" srcOrd="3" destOrd="0" presId="urn:microsoft.com/office/officeart/2005/8/layout/vList5"/>
    <dgm:cxn modelId="{3C444414-57E6-4563-8467-E627E8B8F5EF}" type="presParOf" srcId="{6D8BAB5D-D2DC-453E-B678-F9A7C839D22F}" destId="{B99B4955-DCF4-4ED8-98A2-5C5F9C3ED71D}" srcOrd="4" destOrd="0" presId="urn:microsoft.com/office/officeart/2005/8/layout/vList5"/>
    <dgm:cxn modelId="{5D99C9D8-6808-4822-A311-1DC45BEE0887}" type="presParOf" srcId="{B99B4955-DCF4-4ED8-98A2-5C5F9C3ED71D}" destId="{4F9FCCBB-CF0C-4544-8E4D-F982042EBE44}" srcOrd="0" destOrd="0" presId="urn:microsoft.com/office/officeart/2005/8/layout/vList5"/>
    <dgm:cxn modelId="{462D3BD1-9B18-4C05-9C5E-50258B291133}" type="presParOf" srcId="{6D8BAB5D-D2DC-453E-B678-F9A7C839D22F}" destId="{627BD389-70AA-48B1-8ED2-847B2FA6B4B8}" srcOrd="5" destOrd="0" presId="urn:microsoft.com/office/officeart/2005/8/layout/vList5"/>
    <dgm:cxn modelId="{4CECD98C-1199-4669-83F1-384C820B22DE}" type="presParOf" srcId="{6D8BAB5D-D2DC-453E-B678-F9A7C839D22F}" destId="{6007A32F-16EF-45AA-B499-4CB4EA426CC5}" srcOrd="6" destOrd="0" presId="urn:microsoft.com/office/officeart/2005/8/layout/vList5"/>
    <dgm:cxn modelId="{826E177B-C3F6-4095-9091-5CF628687F5A}" type="presParOf" srcId="{6007A32F-16EF-45AA-B499-4CB4EA426CC5}" destId="{73764129-4EA8-42AD-A590-0F2CF4387A6D}" srcOrd="0" destOrd="0" presId="urn:microsoft.com/office/officeart/2005/8/layout/vList5"/>
    <dgm:cxn modelId="{7154927A-7A98-440B-9E25-8B7985545A6F}" type="presParOf" srcId="{6D8BAB5D-D2DC-453E-B678-F9A7C839D22F}" destId="{35BE2087-3F25-4394-8EC1-3B8BFAEDCE37}" srcOrd="7" destOrd="0" presId="urn:microsoft.com/office/officeart/2005/8/layout/vList5"/>
    <dgm:cxn modelId="{AF74DBE2-300D-45AC-8428-91BC1BE28083}" type="presParOf" srcId="{6D8BAB5D-D2DC-453E-B678-F9A7C839D22F}" destId="{84113995-CEAF-44BE-A2FF-480B6CB2F989}" srcOrd="8" destOrd="0" presId="urn:microsoft.com/office/officeart/2005/8/layout/vList5"/>
    <dgm:cxn modelId="{B3BFBB2C-24C6-461F-90BD-FBD11244D3AE}" type="presParOf" srcId="{84113995-CEAF-44BE-A2FF-480B6CB2F989}" destId="{6504895D-D270-4F81-9AF9-82D151EEE0CF}" srcOrd="0" destOrd="0" presId="urn:microsoft.com/office/officeart/2005/8/layout/vList5"/>
    <dgm:cxn modelId="{8416260D-51C4-4CB4-830F-B7D4840013E2}" type="presParOf" srcId="{6D8BAB5D-D2DC-453E-B678-F9A7C839D22F}" destId="{56B791DA-4F89-40A3-8DCA-CC427C94E488}" srcOrd="9" destOrd="0" presId="urn:microsoft.com/office/officeart/2005/8/layout/vList5"/>
    <dgm:cxn modelId="{C81EBA4D-CF53-46E0-832A-56822F7C2144}" type="presParOf" srcId="{6D8BAB5D-D2DC-453E-B678-F9A7C839D22F}" destId="{E9D97239-9038-4717-9C84-99B7B8438C0D}" srcOrd="10" destOrd="0" presId="urn:microsoft.com/office/officeart/2005/8/layout/vList5"/>
    <dgm:cxn modelId="{C0395C6F-9658-4482-84DD-63ECDD8312F1}" type="presParOf" srcId="{E9D97239-9038-4717-9C84-99B7B8438C0D}" destId="{CC8EE387-C0C0-4D1C-8BF6-01770E86F53F}" srcOrd="0" destOrd="0" presId="urn:microsoft.com/office/officeart/2005/8/layout/vList5"/>
    <dgm:cxn modelId="{BD481559-5528-4473-A8E6-EAF7EE2BE5A2}" type="presParOf" srcId="{6D8BAB5D-D2DC-453E-B678-F9A7C839D22F}" destId="{2C1254F8-DCCE-4808-9C6D-0901C17B32B9}" srcOrd="11" destOrd="0" presId="urn:microsoft.com/office/officeart/2005/8/layout/vList5"/>
    <dgm:cxn modelId="{9BED615C-CDA9-4392-99F4-D6842750517D}" type="presParOf" srcId="{6D8BAB5D-D2DC-453E-B678-F9A7C839D22F}" destId="{0C060EDD-8E63-46EB-9846-492C761BAAB1}" srcOrd="12" destOrd="0" presId="urn:microsoft.com/office/officeart/2005/8/layout/vList5"/>
    <dgm:cxn modelId="{29F6B488-9B86-4A3F-807D-12E08711DC07}" type="presParOf" srcId="{0C060EDD-8E63-46EB-9846-492C761BAAB1}" destId="{4315F404-B869-4BE8-A819-98F2AD306EA8}" srcOrd="0" destOrd="0" presId="urn:microsoft.com/office/officeart/2005/8/layout/vList5"/>
    <dgm:cxn modelId="{FD151EF2-247A-4184-9481-51B0C6685FED}" type="presParOf" srcId="{6D8BAB5D-D2DC-453E-B678-F9A7C839D22F}" destId="{59FE401E-E07B-48C9-9B39-F0EB14A9669D}" srcOrd="13" destOrd="0" presId="urn:microsoft.com/office/officeart/2005/8/layout/vList5"/>
    <dgm:cxn modelId="{B5160E37-D81D-4632-A41F-7692174CBCC1}" type="presParOf" srcId="{6D8BAB5D-D2DC-453E-B678-F9A7C839D22F}" destId="{6C157AB1-61F7-4FB5-A8D2-623F7AAD4F40}" srcOrd="14" destOrd="0" presId="urn:microsoft.com/office/officeart/2005/8/layout/vList5"/>
    <dgm:cxn modelId="{9C64530B-4423-4973-AACE-043085061279}" type="presParOf" srcId="{6C157AB1-61F7-4FB5-A8D2-623F7AAD4F40}" destId="{D551DED0-A9A7-44C7-BBB4-40ADF7D1DBC7}"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A4EEA-84A2-42AD-89EF-D4781AD6CC73}" type="doc">
      <dgm:prSet loTypeId="urn:microsoft.com/office/officeart/2005/8/layout/vList2" loCatId="list" qsTypeId="urn:microsoft.com/office/officeart/2005/8/quickstyle/simple1" qsCatId="simple" csTypeId="urn:microsoft.com/office/officeart/2005/8/colors/accent1_2#2" csCatId="accent1" phldr="1"/>
      <dgm:spPr/>
      <dgm:t>
        <a:bodyPr/>
        <a:lstStyle/>
        <a:p>
          <a:endParaRPr lang="en-US"/>
        </a:p>
      </dgm:t>
    </dgm:pt>
    <dgm:pt modelId="{099F56BE-81DD-457A-BD2B-49797732447E}">
      <dgm:prSet/>
      <dgm:spPr>
        <a:noFill/>
        <a:ln w="6350">
          <a:solidFill>
            <a:schemeClr val="tx1"/>
          </a:solidFill>
        </a:ln>
      </dgm:spPr>
      <dgm:t>
        <a:bodyPr/>
        <a:lstStyle/>
        <a:p>
          <a:pPr rtl="0"/>
          <a:r>
            <a:rPr lang="en-GB" baseline="0" dirty="0" smtClean="0">
              <a:solidFill>
                <a:schemeClr val="tx1"/>
              </a:solidFill>
            </a:rPr>
            <a:t>Overall on a scale of 0-10, how satisfied are you with life nowadays?</a:t>
          </a:r>
          <a:endParaRPr lang="en-US" baseline="0" dirty="0">
            <a:solidFill>
              <a:schemeClr val="tx1"/>
            </a:solidFill>
          </a:endParaRPr>
        </a:p>
      </dgm:t>
    </dgm:pt>
    <dgm:pt modelId="{19146B90-6610-43CC-8884-53DD501E5F0B}" type="parTrans" cxnId="{D582D021-8E61-4ED9-A80F-C66CBC2BAA01}">
      <dgm:prSet/>
      <dgm:spPr/>
      <dgm:t>
        <a:bodyPr/>
        <a:lstStyle/>
        <a:p>
          <a:endParaRPr lang="en-US"/>
        </a:p>
      </dgm:t>
    </dgm:pt>
    <dgm:pt modelId="{63C459BA-F64B-4981-AFB7-2F0E8216300E}" type="sibTrans" cxnId="{D582D021-8E61-4ED9-A80F-C66CBC2BAA01}">
      <dgm:prSet/>
      <dgm:spPr/>
      <dgm:t>
        <a:bodyPr/>
        <a:lstStyle/>
        <a:p>
          <a:endParaRPr lang="en-US"/>
        </a:p>
      </dgm:t>
    </dgm:pt>
    <dgm:pt modelId="{DBDA7CC9-440B-46ED-B25F-9289DECF1F35}">
      <dgm:prSet/>
      <dgm:spPr>
        <a:noFill/>
        <a:ln w="9525">
          <a:solidFill>
            <a:schemeClr val="tx1"/>
          </a:solidFill>
        </a:ln>
      </dgm:spPr>
      <dgm:t>
        <a:bodyPr/>
        <a:lstStyle/>
        <a:p>
          <a:pPr rtl="0"/>
          <a:r>
            <a:rPr lang="en-GB" baseline="0" dirty="0" smtClean="0">
              <a:solidFill>
                <a:schemeClr val="tx1"/>
              </a:solidFill>
            </a:rPr>
            <a:t>How much of the time yesterday did you feel happy?</a:t>
          </a:r>
          <a:endParaRPr lang="en-US" baseline="0" dirty="0">
            <a:solidFill>
              <a:schemeClr val="tx1"/>
            </a:solidFill>
          </a:endParaRPr>
        </a:p>
      </dgm:t>
    </dgm:pt>
    <dgm:pt modelId="{C2F224A4-BA8E-4876-AE5E-4AD572EB3B61}" type="parTrans" cxnId="{DBC58AD2-C0CC-4F41-8568-FA5B35571BB8}">
      <dgm:prSet/>
      <dgm:spPr/>
      <dgm:t>
        <a:bodyPr/>
        <a:lstStyle/>
        <a:p>
          <a:endParaRPr lang="en-US"/>
        </a:p>
      </dgm:t>
    </dgm:pt>
    <dgm:pt modelId="{0A1E2BE1-8CB4-4C1C-A7DD-6E742437FCCB}" type="sibTrans" cxnId="{DBC58AD2-C0CC-4F41-8568-FA5B35571BB8}">
      <dgm:prSet/>
      <dgm:spPr/>
      <dgm:t>
        <a:bodyPr/>
        <a:lstStyle/>
        <a:p>
          <a:endParaRPr lang="en-US"/>
        </a:p>
      </dgm:t>
    </dgm:pt>
    <dgm:pt modelId="{179A6B94-06D3-497E-8840-AC3B90F574E1}">
      <dgm:prSet/>
      <dgm:spPr>
        <a:noFill/>
        <a:ln w="6350">
          <a:solidFill>
            <a:schemeClr val="tx1"/>
          </a:solidFill>
        </a:ln>
      </dgm:spPr>
      <dgm:t>
        <a:bodyPr/>
        <a:lstStyle/>
        <a:p>
          <a:pPr rtl="0"/>
          <a:r>
            <a:rPr lang="en-GB" baseline="0" dirty="0" smtClean="0">
              <a:solidFill>
                <a:schemeClr val="tx1"/>
              </a:solidFill>
            </a:rPr>
            <a:t>Most days I feel a sense of accomplishment from what I do (agree – disagree)</a:t>
          </a:r>
          <a:endParaRPr lang="en-US" baseline="0" dirty="0">
            <a:solidFill>
              <a:schemeClr val="tx1"/>
            </a:solidFill>
          </a:endParaRPr>
        </a:p>
      </dgm:t>
    </dgm:pt>
    <dgm:pt modelId="{04C7A913-D421-4DD1-88C5-C3AAF1EBECBD}" type="parTrans" cxnId="{791D3333-83F1-4FA7-B842-C4DA95874ADD}">
      <dgm:prSet/>
      <dgm:spPr/>
      <dgm:t>
        <a:bodyPr/>
        <a:lstStyle/>
        <a:p>
          <a:endParaRPr lang="en-US"/>
        </a:p>
      </dgm:t>
    </dgm:pt>
    <dgm:pt modelId="{99812C92-A302-4DCD-AEBF-183AE9CA2780}" type="sibTrans" cxnId="{791D3333-83F1-4FA7-B842-C4DA95874ADD}">
      <dgm:prSet/>
      <dgm:spPr/>
      <dgm:t>
        <a:bodyPr/>
        <a:lstStyle/>
        <a:p>
          <a:endParaRPr lang="en-US"/>
        </a:p>
      </dgm:t>
    </dgm:pt>
    <dgm:pt modelId="{1DB3933E-E3F4-423B-8D7E-AC1976BFBFEE}">
      <dgm:prSet/>
      <dgm:spPr>
        <a:noFill/>
        <a:ln w="6350">
          <a:solidFill>
            <a:schemeClr val="tx1"/>
          </a:solidFill>
        </a:ln>
      </dgm:spPr>
      <dgm:t>
        <a:bodyPr/>
        <a:lstStyle/>
        <a:p>
          <a:pPr rtl="0"/>
          <a:r>
            <a:rPr lang="en-GB" baseline="0" dirty="0" smtClean="0">
              <a:solidFill>
                <a:schemeClr val="tx1"/>
              </a:solidFill>
            </a:rPr>
            <a:t>How satisfied are you with your present standard of living?</a:t>
          </a:r>
          <a:endParaRPr lang="en-US" baseline="0" dirty="0">
            <a:solidFill>
              <a:schemeClr val="tx1"/>
            </a:solidFill>
          </a:endParaRPr>
        </a:p>
      </dgm:t>
    </dgm:pt>
    <dgm:pt modelId="{0B74DA5D-6CFC-49B8-8EA3-9BA72012AF64}" type="parTrans" cxnId="{B1D3F880-269B-4524-978E-CD0267389268}">
      <dgm:prSet/>
      <dgm:spPr/>
      <dgm:t>
        <a:bodyPr/>
        <a:lstStyle/>
        <a:p>
          <a:endParaRPr lang="en-US"/>
        </a:p>
      </dgm:t>
    </dgm:pt>
    <dgm:pt modelId="{C5F4CF05-698C-4C5E-8FA9-7ACE461BAF53}" type="sibTrans" cxnId="{B1D3F880-269B-4524-978E-CD0267389268}">
      <dgm:prSet/>
      <dgm:spPr/>
      <dgm:t>
        <a:bodyPr/>
        <a:lstStyle/>
        <a:p>
          <a:endParaRPr lang="en-US"/>
        </a:p>
      </dgm:t>
    </dgm:pt>
    <dgm:pt modelId="{AACD0D40-7644-496D-855C-2BF62E7FDD66}">
      <dgm:prSet/>
      <dgm:spPr>
        <a:noFill/>
        <a:ln w="6350">
          <a:solidFill>
            <a:schemeClr val="tx1"/>
          </a:solidFill>
        </a:ln>
      </dgm:spPr>
      <dgm:t>
        <a:bodyPr/>
        <a:lstStyle/>
        <a:p>
          <a:r>
            <a:rPr lang="en-GB" baseline="0" dirty="0" smtClean="0">
              <a:solidFill>
                <a:schemeClr val="tx1"/>
              </a:solidFill>
            </a:rPr>
            <a:t>Taking all things together, how happy would you say you are?</a:t>
          </a:r>
          <a:endParaRPr lang="en-US" baseline="0" dirty="0">
            <a:solidFill>
              <a:schemeClr val="tx1"/>
            </a:solidFill>
          </a:endParaRPr>
        </a:p>
      </dgm:t>
    </dgm:pt>
    <dgm:pt modelId="{51FA6922-C759-4BC6-A5D4-92966D0B9BD3}" type="parTrans" cxnId="{99E93672-DCD3-409E-839D-D634E4215F7F}">
      <dgm:prSet/>
      <dgm:spPr/>
      <dgm:t>
        <a:bodyPr/>
        <a:lstStyle/>
        <a:p>
          <a:endParaRPr lang="en-US"/>
        </a:p>
      </dgm:t>
    </dgm:pt>
    <dgm:pt modelId="{F6BE6B6F-5619-453B-B7DB-25F7D9C68C74}" type="sibTrans" cxnId="{99E93672-DCD3-409E-839D-D634E4215F7F}">
      <dgm:prSet/>
      <dgm:spPr/>
      <dgm:t>
        <a:bodyPr/>
        <a:lstStyle/>
        <a:p>
          <a:endParaRPr lang="en-US"/>
        </a:p>
      </dgm:t>
    </dgm:pt>
    <dgm:pt modelId="{5F8D1C1A-6855-4A75-911D-73D39257C327}">
      <dgm:prSet/>
      <dgm:spPr>
        <a:noFill/>
        <a:ln w="6350">
          <a:solidFill>
            <a:schemeClr val="tx1"/>
          </a:solidFill>
        </a:ln>
      </dgm:spPr>
      <dgm:t>
        <a:bodyPr/>
        <a:lstStyle/>
        <a:p>
          <a:pPr rtl="0"/>
          <a:r>
            <a:rPr lang="en-GB" baseline="0" dirty="0" smtClean="0">
              <a:solidFill>
                <a:schemeClr val="tx1"/>
              </a:solidFill>
            </a:rPr>
            <a:t>In my daily life I get very little chance to show how capable I am (agree – disagree)</a:t>
          </a:r>
          <a:endParaRPr lang="en-US" baseline="0" dirty="0">
            <a:solidFill>
              <a:schemeClr val="tx1"/>
            </a:solidFill>
          </a:endParaRPr>
        </a:p>
      </dgm:t>
    </dgm:pt>
    <dgm:pt modelId="{3AF89A76-83C5-4F25-B7E1-684D45355F78}" type="parTrans" cxnId="{6929A5D4-BF28-4651-8ED2-873407423100}">
      <dgm:prSet/>
      <dgm:spPr/>
      <dgm:t>
        <a:bodyPr/>
        <a:lstStyle/>
        <a:p>
          <a:endParaRPr lang="en-US"/>
        </a:p>
      </dgm:t>
    </dgm:pt>
    <dgm:pt modelId="{87D7769B-B16D-4C18-B49F-A3D4765947FE}" type="sibTrans" cxnId="{6929A5D4-BF28-4651-8ED2-873407423100}">
      <dgm:prSet/>
      <dgm:spPr/>
      <dgm:t>
        <a:bodyPr/>
        <a:lstStyle/>
        <a:p>
          <a:endParaRPr lang="en-US"/>
        </a:p>
      </dgm:t>
    </dgm:pt>
    <dgm:pt modelId="{CDE85316-6DF1-4AF4-9629-AB8BF4D4088A}">
      <dgm:prSet/>
      <dgm:spPr>
        <a:noFill/>
        <a:ln w="6350">
          <a:solidFill>
            <a:schemeClr val="tx1"/>
          </a:solidFill>
        </a:ln>
      </dgm:spPr>
      <dgm:t>
        <a:bodyPr/>
        <a:lstStyle/>
        <a:p>
          <a:pPr rtl="0"/>
          <a:r>
            <a:rPr lang="en-GB" baseline="0" dirty="0" smtClean="0">
              <a:solidFill>
                <a:schemeClr val="tx1"/>
              </a:solidFill>
            </a:rPr>
            <a:t>To what extent do you feel that you get the recognition you deserve for what you do?</a:t>
          </a:r>
          <a:endParaRPr lang="en-US" baseline="0" dirty="0">
            <a:solidFill>
              <a:schemeClr val="tx1"/>
            </a:solidFill>
          </a:endParaRPr>
        </a:p>
      </dgm:t>
    </dgm:pt>
    <dgm:pt modelId="{8728EBE7-6F6D-4ADD-918F-00934CFD6B9E}" type="parTrans" cxnId="{88DCA12D-8975-450E-A115-E2D5463C0F93}">
      <dgm:prSet/>
      <dgm:spPr/>
      <dgm:t>
        <a:bodyPr/>
        <a:lstStyle/>
        <a:p>
          <a:endParaRPr lang="en-US"/>
        </a:p>
      </dgm:t>
    </dgm:pt>
    <dgm:pt modelId="{39A7281B-5C1A-4188-8421-C1F89AD68EB1}" type="sibTrans" cxnId="{88DCA12D-8975-450E-A115-E2D5463C0F93}">
      <dgm:prSet/>
      <dgm:spPr/>
      <dgm:t>
        <a:bodyPr/>
        <a:lstStyle/>
        <a:p>
          <a:endParaRPr lang="en-US"/>
        </a:p>
      </dgm:t>
    </dgm:pt>
    <dgm:pt modelId="{F08057F8-AF39-40A6-9F49-C37332F9BFD3}">
      <dgm:prSet/>
      <dgm:spPr>
        <a:noFill/>
        <a:ln w="6350">
          <a:solidFill>
            <a:schemeClr val="tx1"/>
          </a:solidFill>
        </a:ln>
      </dgm:spPr>
      <dgm:t>
        <a:bodyPr/>
        <a:lstStyle/>
        <a:p>
          <a:pPr rtl="0"/>
          <a:r>
            <a:rPr lang="en-GB" baseline="0" dirty="0" smtClean="0">
              <a:solidFill>
                <a:schemeClr val="tx1"/>
              </a:solidFill>
            </a:rPr>
            <a:t>I generally feel that what I do in my life is valuable and worthwhile (agree – disagree)</a:t>
          </a:r>
          <a:endParaRPr lang="en-US" baseline="0" dirty="0">
            <a:solidFill>
              <a:schemeClr val="tx1"/>
            </a:solidFill>
          </a:endParaRPr>
        </a:p>
      </dgm:t>
    </dgm:pt>
    <dgm:pt modelId="{051308B4-1289-4362-B586-22E57F22CA0C}" type="parTrans" cxnId="{42C3348E-6190-49A3-9C90-FA424084CB54}">
      <dgm:prSet/>
      <dgm:spPr/>
      <dgm:t>
        <a:bodyPr/>
        <a:lstStyle/>
        <a:p>
          <a:endParaRPr lang="en-US"/>
        </a:p>
      </dgm:t>
    </dgm:pt>
    <dgm:pt modelId="{975715EE-EC09-4A43-A5B5-6BA744D59446}" type="sibTrans" cxnId="{42C3348E-6190-49A3-9C90-FA424084CB54}">
      <dgm:prSet/>
      <dgm:spPr/>
      <dgm:t>
        <a:bodyPr/>
        <a:lstStyle/>
        <a:p>
          <a:endParaRPr lang="en-US"/>
        </a:p>
      </dgm:t>
    </dgm:pt>
    <dgm:pt modelId="{5E6243D3-22A7-4146-A897-78FD22F98017}">
      <dgm:prSet/>
      <dgm:spPr>
        <a:noFill/>
        <a:ln w="6350">
          <a:solidFill>
            <a:schemeClr val="tx1"/>
          </a:solidFill>
        </a:ln>
      </dgm:spPr>
      <dgm:t>
        <a:bodyPr/>
        <a:lstStyle/>
        <a:p>
          <a:pPr rtl="0"/>
          <a:r>
            <a:rPr lang="en-GB" baseline="0" dirty="0" smtClean="0">
              <a:solidFill>
                <a:schemeClr val="tx1"/>
              </a:solidFill>
            </a:rPr>
            <a:t>I feel I am free to decide how to live my life (agree – disagree)</a:t>
          </a:r>
          <a:endParaRPr lang="en-US" baseline="0" dirty="0">
            <a:solidFill>
              <a:schemeClr val="tx1"/>
            </a:solidFill>
          </a:endParaRPr>
        </a:p>
      </dgm:t>
    </dgm:pt>
    <dgm:pt modelId="{BED97359-A063-4A58-80F6-7A8F96C79902}" type="parTrans" cxnId="{C5D00277-FEC9-4FFA-928F-69EE658A6303}">
      <dgm:prSet/>
      <dgm:spPr/>
      <dgm:t>
        <a:bodyPr/>
        <a:lstStyle/>
        <a:p>
          <a:endParaRPr lang="en-US"/>
        </a:p>
      </dgm:t>
    </dgm:pt>
    <dgm:pt modelId="{A1262A36-AB64-40F6-A3C8-6E5E62C45CE7}" type="sibTrans" cxnId="{C5D00277-FEC9-4FFA-928F-69EE658A6303}">
      <dgm:prSet/>
      <dgm:spPr/>
      <dgm:t>
        <a:bodyPr/>
        <a:lstStyle/>
        <a:p>
          <a:endParaRPr lang="en-US"/>
        </a:p>
      </dgm:t>
    </dgm:pt>
    <dgm:pt modelId="{FBB75C70-5A96-491B-BFF5-BEAF8656DD2D}">
      <dgm:prSet/>
      <dgm:spPr>
        <a:noFill/>
        <a:ln w="6350">
          <a:solidFill>
            <a:schemeClr val="tx1"/>
          </a:solidFill>
        </a:ln>
      </dgm:spPr>
      <dgm:t>
        <a:bodyPr/>
        <a:lstStyle/>
        <a:p>
          <a:pPr rtl="0"/>
          <a:r>
            <a:rPr lang="en-GB" baseline="0" dirty="0" smtClean="0">
              <a:solidFill>
                <a:schemeClr val="tx1"/>
              </a:solidFill>
            </a:rPr>
            <a:t>In my daily life, I seldom have time to do the things I really enjoy (agree – disagree)</a:t>
          </a:r>
          <a:endParaRPr lang="en-US" baseline="0" dirty="0">
            <a:solidFill>
              <a:schemeClr val="tx1"/>
            </a:solidFill>
          </a:endParaRPr>
        </a:p>
      </dgm:t>
    </dgm:pt>
    <dgm:pt modelId="{EC8B9D7A-EDF3-4839-B6EE-794AE0C9134A}" type="parTrans" cxnId="{79CA43A7-8478-4D5F-8ED3-53226E0439DA}">
      <dgm:prSet/>
      <dgm:spPr/>
      <dgm:t>
        <a:bodyPr/>
        <a:lstStyle/>
        <a:p>
          <a:endParaRPr lang="en-US"/>
        </a:p>
      </dgm:t>
    </dgm:pt>
    <dgm:pt modelId="{47D3D0F9-61F1-4108-A4C4-AF6D2F657F9B}" type="sibTrans" cxnId="{79CA43A7-8478-4D5F-8ED3-53226E0439DA}">
      <dgm:prSet/>
      <dgm:spPr/>
      <dgm:t>
        <a:bodyPr/>
        <a:lstStyle/>
        <a:p>
          <a:endParaRPr lang="en-US"/>
        </a:p>
      </dgm:t>
    </dgm:pt>
    <dgm:pt modelId="{BF52719E-1405-4374-B58B-381594B1CC16}">
      <dgm:prSet/>
      <dgm:spPr>
        <a:noFill/>
        <a:ln w="6350">
          <a:solidFill>
            <a:schemeClr val="tx1"/>
          </a:solidFill>
        </a:ln>
      </dgm:spPr>
      <dgm:t>
        <a:bodyPr/>
        <a:lstStyle/>
        <a:p>
          <a:pPr rtl="0"/>
          <a:r>
            <a:rPr lang="en-GB" baseline="0" dirty="0" smtClean="0">
              <a:solidFill>
                <a:schemeClr val="tx1"/>
              </a:solidFill>
            </a:rPr>
            <a:t>How much of the time during the past week have you felt bored?</a:t>
          </a:r>
          <a:endParaRPr lang="en-US" baseline="0" dirty="0">
            <a:solidFill>
              <a:schemeClr val="tx1"/>
            </a:solidFill>
          </a:endParaRPr>
        </a:p>
      </dgm:t>
    </dgm:pt>
    <dgm:pt modelId="{95BF0627-7AC2-436E-977B-C1F8EA8C52F9}" type="parTrans" cxnId="{BF2F6922-955B-488A-95AB-D437A733C542}">
      <dgm:prSet/>
      <dgm:spPr/>
      <dgm:t>
        <a:bodyPr/>
        <a:lstStyle/>
        <a:p>
          <a:endParaRPr lang="en-US"/>
        </a:p>
      </dgm:t>
    </dgm:pt>
    <dgm:pt modelId="{5B7BD4F6-D4DC-455E-BB6D-41EC61E575F0}" type="sibTrans" cxnId="{BF2F6922-955B-488A-95AB-D437A733C542}">
      <dgm:prSet/>
      <dgm:spPr/>
      <dgm:t>
        <a:bodyPr/>
        <a:lstStyle/>
        <a:p>
          <a:endParaRPr lang="en-US"/>
        </a:p>
      </dgm:t>
    </dgm:pt>
    <dgm:pt modelId="{24B7FCD1-848D-444A-A77B-ED4ECFCD74B0}">
      <dgm:prSet/>
      <dgm:spPr>
        <a:noFill/>
        <a:ln w="6350">
          <a:solidFill>
            <a:schemeClr val="tx1"/>
          </a:solidFill>
        </a:ln>
      </dgm:spPr>
      <dgm:t>
        <a:bodyPr/>
        <a:lstStyle/>
        <a:p>
          <a:pPr rtl="0"/>
          <a:r>
            <a:rPr lang="en-GB" baseline="0" dirty="0" smtClean="0">
              <a:solidFill>
                <a:schemeClr val="tx1"/>
              </a:solidFill>
            </a:rPr>
            <a:t>How much of the time during the past week have you been absorbed in what you were doing?</a:t>
          </a:r>
          <a:endParaRPr lang="en-US" baseline="0" dirty="0">
            <a:solidFill>
              <a:schemeClr val="tx1"/>
            </a:solidFill>
          </a:endParaRPr>
        </a:p>
      </dgm:t>
    </dgm:pt>
    <dgm:pt modelId="{4600E6BE-0053-48B5-A4E6-928F5A5445A8}" type="parTrans" cxnId="{6D4C437E-525A-4B4C-8F36-E6849CBB31D0}">
      <dgm:prSet/>
      <dgm:spPr/>
      <dgm:t>
        <a:bodyPr/>
        <a:lstStyle/>
        <a:p>
          <a:endParaRPr lang="en-US"/>
        </a:p>
      </dgm:t>
    </dgm:pt>
    <dgm:pt modelId="{00415912-9320-457F-B1EE-C3E78C0C1DF9}" type="sibTrans" cxnId="{6D4C437E-525A-4B4C-8F36-E6849CBB31D0}">
      <dgm:prSet/>
      <dgm:spPr/>
      <dgm:t>
        <a:bodyPr/>
        <a:lstStyle/>
        <a:p>
          <a:endParaRPr lang="en-US"/>
        </a:p>
      </dgm:t>
    </dgm:pt>
    <dgm:pt modelId="{FADD6306-5831-4449-B5BD-CAB0DC1707C3}">
      <dgm:prSet/>
      <dgm:spPr>
        <a:noFill/>
        <a:ln w="6350">
          <a:solidFill>
            <a:schemeClr val="tx1"/>
          </a:solidFill>
        </a:ln>
      </dgm:spPr>
      <dgm:t>
        <a:bodyPr/>
        <a:lstStyle/>
        <a:p>
          <a:pPr rtl="0"/>
          <a:r>
            <a:rPr lang="en-GB" baseline="0" dirty="0" smtClean="0">
              <a:solidFill>
                <a:schemeClr val="tx1"/>
              </a:solidFill>
            </a:rPr>
            <a:t>To what extent do you get a chance to learn new things?</a:t>
          </a:r>
          <a:endParaRPr lang="en-US" baseline="0" dirty="0">
            <a:solidFill>
              <a:schemeClr val="tx1"/>
            </a:solidFill>
          </a:endParaRPr>
        </a:p>
      </dgm:t>
    </dgm:pt>
    <dgm:pt modelId="{9F90F2E7-8140-4E97-850F-5C23E397C92D}" type="parTrans" cxnId="{9468DAF2-3BAA-44AD-A329-018028052EC2}">
      <dgm:prSet/>
      <dgm:spPr/>
      <dgm:t>
        <a:bodyPr/>
        <a:lstStyle/>
        <a:p>
          <a:endParaRPr lang="en-US"/>
        </a:p>
      </dgm:t>
    </dgm:pt>
    <dgm:pt modelId="{0C0A8D5F-3546-4890-8B81-E87615D84AAD}" type="sibTrans" cxnId="{9468DAF2-3BAA-44AD-A329-018028052EC2}">
      <dgm:prSet/>
      <dgm:spPr/>
      <dgm:t>
        <a:bodyPr/>
        <a:lstStyle/>
        <a:p>
          <a:endParaRPr lang="en-US"/>
        </a:p>
      </dgm:t>
    </dgm:pt>
    <dgm:pt modelId="{C10EA2B8-8EF9-4A19-851F-1D47CDC81D3D}">
      <dgm:prSet/>
      <dgm:spPr>
        <a:noFill/>
        <a:ln w="6350">
          <a:solidFill>
            <a:schemeClr val="tx1"/>
          </a:solidFill>
        </a:ln>
      </dgm:spPr>
      <dgm:t>
        <a:bodyPr/>
        <a:lstStyle/>
        <a:p>
          <a:pPr rtl="0"/>
          <a:r>
            <a:rPr lang="en-GB" baseline="0" dirty="0" smtClean="0">
              <a:solidFill>
                <a:schemeClr val="tx1"/>
              </a:solidFill>
            </a:rPr>
            <a:t>To what extent do you feel that people treat you with respect?</a:t>
          </a:r>
          <a:endParaRPr lang="en-US" baseline="0" dirty="0">
            <a:solidFill>
              <a:schemeClr val="tx1"/>
            </a:solidFill>
          </a:endParaRPr>
        </a:p>
      </dgm:t>
    </dgm:pt>
    <dgm:pt modelId="{46BC1B8F-4BF8-4037-BB33-D0FCA1BCD1DE}" type="parTrans" cxnId="{82B0368C-E806-4A35-B268-D032D13EF1D5}">
      <dgm:prSet/>
      <dgm:spPr/>
      <dgm:t>
        <a:bodyPr/>
        <a:lstStyle/>
        <a:p>
          <a:endParaRPr lang="en-US"/>
        </a:p>
      </dgm:t>
    </dgm:pt>
    <dgm:pt modelId="{23D730C3-308B-4237-9AA0-EA306D103D77}" type="sibTrans" cxnId="{82B0368C-E806-4A35-B268-D032D13EF1D5}">
      <dgm:prSet/>
      <dgm:spPr/>
      <dgm:t>
        <a:bodyPr/>
        <a:lstStyle/>
        <a:p>
          <a:endParaRPr lang="en-US"/>
        </a:p>
      </dgm:t>
    </dgm:pt>
    <dgm:pt modelId="{1D6418BD-E017-4344-8F74-8776E398C7C6}">
      <dgm:prSet/>
      <dgm:spPr>
        <a:noFill/>
        <a:ln w="6350">
          <a:solidFill>
            <a:schemeClr val="tx1"/>
          </a:solidFill>
        </a:ln>
      </dgm:spPr>
      <dgm:t>
        <a:bodyPr/>
        <a:lstStyle/>
        <a:p>
          <a:pPr rtl="0"/>
          <a:r>
            <a:rPr lang="en-GB" baseline="0" dirty="0" smtClean="0">
              <a:solidFill>
                <a:schemeClr val="tx1"/>
              </a:solidFill>
            </a:rPr>
            <a:t>Most people can be trusted, or you can’t be too careful?</a:t>
          </a:r>
          <a:endParaRPr lang="en-US" baseline="0" dirty="0">
            <a:solidFill>
              <a:schemeClr val="tx1"/>
            </a:solidFill>
          </a:endParaRPr>
        </a:p>
      </dgm:t>
    </dgm:pt>
    <dgm:pt modelId="{2C08DD8D-7C0C-486D-8702-3B1A4395605A}" type="parTrans" cxnId="{1EBA3EA1-6081-450B-BECC-8D531C66F6AB}">
      <dgm:prSet/>
      <dgm:spPr/>
      <dgm:t>
        <a:bodyPr/>
        <a:lstStyle/>
        <a:p>
          <a:endParaRPr lang="en-US"/>
        </a:p>
      </dgm:t>
    </dgm:pt>
    <dgm:pt modelId="{470382FD-15B1-4D66-AE10-EABD4646C0DC}" type="sibTrans" cxnId="{1EBA3EA1-6081-450B-BECC-8D531C66F6AB}">
      <dgm:prSet/>
      <dgm:spPr/>
      <dgm:t>
        <a:bodyPr/>
        <a:lstStyle/>
        <a:p>
          <a:endParaRPr lang="en-US"/>
        </a:p>
      </dgm:t>
    </dgm:pt>
    <dgm:pt modelId="{63584493-883F-42F9-97F0-E856B1358FB5}">
      <dgm:prSet/>
      <dgm:spPr>
        <a:noFill/>
        <a:ln w="6350">
          <a:solidFill>
            <a:schemeClr val="tx1"/>
          </a:solidFill>
        </a:ln>
      </dgm:spPr>
      <dgm:t>
        <a:bodyPr/>
        <a:lstStyle/>
        <a:p>
          <a:pPr rtl="0"/>
          <a:r>
            <a:rPr lang="en-GB" baseline="0" dirty="0" smtClean="0">
              <a:solidFill>
                <a:schemeClr val="tx1"/>
              </a:solidFill>
            </a:rPr>
            <a:t>How much of the time yesterday did you feel lonely?</a:t>
          </a:r>
          <a:endParaRPr lang="en-US" baseline="0" dirty="0">
            <a:solidFill>
              <a:schemeClr val="tx1"/>
            </a:solidFill>
          </a:endParaRPr>
        </a:p>
      </dgm:t>
    </dgm:pt>
    <dgm:pt modelId="{2681CD52-E894-4E90-A4BF-6ECCA2021E28}" type="parTrans" cxnId="{C6F7379F-6905-41B7-9F31-03D2E34339AF}">
      <dgm:prSet/>
      <dgm:spPr/>
      <dgm:t>
        <a:bodyPr/>
        <a:lstStyle/>
        <a:p>
          <a:endParaRPr lang="en-US"/>
        </a:p>
      </dgm:t>
    </dgm:pt>
    <dgm:pt modelId="{01E6B005-2A39-4F18-9E19-69CF7B640A8F}" type="sibTrans" cxnId="{C6F7379F-6905-41B7-9F31-03D2E34339AF}">
      <dgm:prSet/>
      <dgm:spPr/>
      <dgm:t>
        <a:bodyPr/>
        <a:lstStyle/>
        <a:p>
          <a:endParaRPr lang="en-US"/>
        </a:p>
      </dgm:t>
    </dgm:pt>
    <dgm:pt modelId="{456A8F86-6C0D-4361-85D9-75915B412ECE}">
      <dgm:prSet/>
      <dgm:spPr>
        <a:noFill/>
        <a:ln w="6350">
          <a:solidFill>
            <a:schemeClr val="tx1"/>
          </a:solidFill>
        </a:ln>
      </dgm:spPr>
      <dgm:t>
        <a:bodyPr/>
        <a:lstStyle/>
        <a:p>
          <a:pPr rtl="0"/>
          <a:r>
            <a:rPr lang="en-GB" baseline="0" dirty="0" smtClean="0">
              <a:solidFill>
                <a:schemeClr val="tx1"/>
              </a:solidFill>
            </a:rPr>
            <a:t>There are people in my life who really care about me (agree – disagree)</a:t>
          </a:r>
          <a:endParaRPr lang="en-US" baseline="0" dirty="0">
            <a:solidFill>
              <a:schemeClr val="tx1"/>
            </a:solidFill>
          </a:endParaRPr>
        </a:p>
      </dgm:t>
    </dgm:pt>
    <dgm:pt modelId="{0D75243C-7088-4CB0-882B-CB27C3EDA03C}" type="parTrans" cxnId="{3537F483-B6CC-4E56-BEC0-58AC19CC9876}">
      <dgm:prSet/>
      <dgm:spPr/>
      <dgm:t>
        <a:bodyPr/>
        <a:lstStyle/>
        <a:p>
          <a:endParaRPr lang="en-US"/>
        </a:p>
      </dgm:t>
    </dgm:pt>
    <dgm:pt modelId="{DEE14271-F123-4E30-902A-4A86E3F3A188}" type="sibTrans" cxnId="{3537F483-B6CC-4E56-BEC0-58AC19CC9876}">
      <dgm:prSet/>
      <dgm:spPr/>
      <dgm:t>
        <a:bodyPr/>
        <a:lstStyle/>
        <a:p>
          <a:endParaRPr lang="en-US"/>
        </a:p>
      </dgm:t>
    </dgm:pt>
    <dgm:pt modelId="{2F2D189A-D7BB-4725-A20C-9AA11F708FD6}">
      <dgm:prSet/>
      <dgm:spPr>
        <a:noFill/>
        <a:ln w="6350">
          <a:solidFill>
            <a:schemeClr val="tx1"/>
          </a:solidFill>
        </a:ln>
      </dgm:spPr>
      <dgm:t>
        <a:bodyPr/>
        <a:lstStyle/>
        <a:p>
          <a:pPr rtl="0"/>
          <a:r>
            <a:rPr lang="en-GB" baseline="0" dirty="0" smtClean="0">
              <a:solidFill>
                <a:schemeClr val="tx1"/>
              </a:solidFill>
            </a:rPr>
            <a:t>How much of the time spent with your immediate family is enjoyable?</a:t>
          </a:r>
          <a:endParaRPr lang="en-US" baseline="0" dirty="0">
            <a:solidFill>
              <a:schemeClr val="tx1"/>
            </a:solidFill>
          </a:endParaRPr>
        </a:p>
      </dgm:t>
    </dgm:pt>
    <dgm:pt modelId="{2BA6591C-27BA-4F4F-B387-D66D397BB763}" type="parTrans" cxnId="{9D9D3436-085B-44C2-A364-55A2E61F4FD4}">
      <dgm:prSet/>
      <dgm:spPr/>
      <dgm:t>
        <a:bodyPr/>
        <a:lstStyle/>
        <a:p>
          <a:endParaRPr lang="en-US"/>
        </a:p>
      </dgm:t>
    </dgm:pt>
    <dgm:pt modelId="{51A9D63E-86AB-4C35-AB44-B246B2DE4A9B}" type="sibTrans" cxnId="{9D9D3436-085B-44C2-A364-55A2E61F4FD4}">
      <dgm:prSet/>
      <dgm:spPr/>
      <dgm:t>
        <a:bodyPr/>
        <a:lstStyle/>
        <a:p>
          <a:endParaRPr lang="en-US"/>
        </a:p>
      </dgm:t>
    </dgm:pt>
    <dgm:pt modelId="{E3AE58A0-30F8-4471-9873-9A3A5CC5AFCE}">
      <dgm:prSet/>
      <dgm:spPr>
        <a:noFill/>
        <a:ln w="6350">
          <a:solidFill>
            <a:schemeClr val="tx1"/>
          </a:solidFill>
        </a:ln>
      </dgm:spPr>
      <dgm:t>
        <a:bodyPr/>
        <a:lstStyle/>
        <a:p>
          <a:pPr rtl="0"/>
          <a:r>
            <a:rPr lang="en-GB" baseline="0" dirty="0" smtClean="0">
              <a:solidFill>
                <a:schemeClr val="tx1"/>
              </a:solidFill>
            </a:rPr>
            <a:t>How often do you meet socially with friends, relatives or colleagues?</a:t>
          </a:r>
          <a:endParaRPr lang="en-US" baseline="0" dirty="0">
            <a:solidFill>
              <a:schemeClr val="tx1"/>
            </a:solidFill>
          </a:endParaRPr>
        </a:p>
      </dgm:t>
    </dgm:pt>
    <dgm:pt modelId="{CAA76D72-4CB8-4DF0-BC55-174ADDB0B01E}" type="parTrans" cxnId="{CEE1A416-4ACA-4903-BA37-F506DB924BDA}">
      <dgm:prSet/>
      <dgm:spPr/>
      <dgm:t>
        <a:bodyPr/>
        <a:lstStyle/>
        <a:p>
          <a:endParaRPr lang="en-US"/>
        </a:p>
      </dgm:t>
    </dgm:pt>
    <dgm:pt modelId="{D8BDF6EC-83BE-41FA-9010-DE545068C4B3}" type="sibTrans" cxnId="{CEE1A416-4ACA-4903-BA37-F506DB924BDA}">
      <dgm:prSet/>
      <dgm:spPr/>
      <dgm:t>
        <a:bodyPr/>
        <a:lstStyle/>
        <a:p>
          <a:endParaRPr lang="en-US"/>
        </a:p>
      </dgm:t>
    </dgm:pt>
    <dgm:pt modelId="{9C522253-2F98-4E8C-8C09-E98D0ADE59D6}">
      <dgm:prSet/>
      <dgm:spPr>
        <a:noFill/>
        <a:ln w="6350">
          <a:solidFill>
            <a:schemeClr val="tx1"/>
          </a:solidFill>
        </a:ln>
      </dgm:spPr>
      <dgm:t>
        <a:bodyPr/>
        <a:lstStyle/>
        <a:p>
          <a:pPr rtl="0"/>
          <a:r>
            <a:rPr lang="en-GB" baseline="0" dirty="0" smtClean="0">
              <a:solidFill>
                <a:schemeClr val="tx1"/>
              </a:solidFill>
            </a:rPr>
            <a:t>How satisfied are you with how your life has turned out so far?</a:t>
          </a:r>
          <a:endParaRPr lang="en-US" baseline="0" dirty="0">
            <a:solidFill>
              <a:schemeClr val="tx1"/>
            </a:solidFill>
          </a:endParaRPr>
        </a:p>
      </dgm:t>
    </dgm:pt>
    <dgm:pt modelId="{2234BA61-64ED-4C8D-B2F9-FAE2B9AA5365}" type="parTrans" cxnId="{232A7D73-A911-4701-B57A-6C8D950BA5CD}">
      <dgm:prSet/>
      <dgm:spPr/>
      <dgm:t>
        <a:bodyPr/>
        <a:lstStyle/>
        <a:p>
          <a:endParaRPr lang="en-US"/>
        </a:p>
      </dgm:t>
    </dgm:pt>
    <dgm:pt modelId="{F660A3E1-5CD9-4000-909E-825722E1EC03}" type="sibTrans" cxnId="{232A7D73-A911-4701-B57A-6C8D950BA5CD}">
      <dgm:prSet/>
      <dgm:spPr/>
      <dgm:t>
        <a:bodyPr/>
        <a:lstStyle/>
        <a:p>
          <a:endParaRPr lang="en-US"/>
        </a:p>
      </dgm:t>
    </dgm:pt>
    <dgm:pt modelId="{560EEDCE-F1F7-4337-B1BC-12DBD7B022F5}">
      <dgm:prSet/>
      <dgm:spPr>
        <a:noFill/>
        <a:ln w="6350">
          <a:solidFill>
            <a:schemeClr val="tx1"/>
          </a:solidFill>
        </a:ln>
      </dgm:spPr>
      <dgm:t>
        <a:bodyPr/>
        <a:lstStyle/>
        <a:p>
          <a:pPr rtl="0"/>
          <a:r>
            <a:rPr lang="en-GB" baseline="0" dirty="0" smtClean="0">
              <a:solidFill>
                <a:schemeClr val="tx1"/>
              </a:solidFill>
            </a:rPr>
            <a:t>How much of the time during the past week have you enjoyed life?</a:t>
          </a:r>
          <a:endParaRPr lang="en-US" baseline="0" dirty="0">
            <a:solidFill>
              <a:schemeClr val="tx1"/>
            </a:solidFill>
          </a:endParaRPr>
        </a:p>
      </dgm:t>
    </dgm:pt>
    <dgm:pt modelId="{786B4DBA-BEC3-4287-B195-ABEDBF6C9D53}" type="parTrans" cxnId="{326CD3B2-0070-45EF-B4F9-7CD2A51D13A8}">
      <dgm:prSet/>
      <dgm:spPr/>
      <dgm:t>
        <a:bodyPr/>
        <a:lstStyle/>
        <a:p>
          <a:endParaRPr lang="en-US"/>
        </a:p>
      </dgm:t>
    </dgm:pt>
    <dgm:pt modelId="{44386ADB-1583-4EDE-B409-6809376046E2}" type="sibTrans" cxnId="{326CD3B2-0070-45EF-B4F9-7CD2A51D13A8}">
      <dgm:prSet/>
      <dgm:spPr/>
      <dgm:t>
        <a:bodyPr/>
        <a:lstStyle/>
        <a:p>
          <a:endParaRPr lang="en-US"/>
        </a:p>
      </dgm:t>
    </dgm:pt>
    <dgm:pt modelId="{30EF1F79-4C6B-48EB-9104-6EAA96D979C8}">
      <dgm:prSet/>
      <dgm:spPr>
        <a:noFill/>
        <a:ln w="6350">
          <a:solidFill>
            <a:schemeClr val="tx1"/>
          </a:solidFill>
        </a:ln>
      </dgm:spPr>
      <dgm:t>
        <a:bodyPr/>
        <a:lstStyle/>
        <a:p>
          <a:pPr rtl="0"/>
          <a:r>
            <a:rPr lang="en-GB" baseline="0" dirty="0" smtClean="0">
              <a:solidFill>
                <a:schemeClr val="tx1"/>
              </a:solidFill>
            </a:rPr>
            <a:t>How much of the time during the past week have you felt sad?</a:t>
          </a:r>
          <a:endParaRPr lang="en-US" baseline="0" dirty="0">
            <a:solidFill>
              <a:schemeClr val="tx1"/>
            </a:solidFill>
          </a:endParaRPr>
        </a:p>
      </dgm:t>
    </dgm:pt>
    <dgm:pt modelId="{54600018-AE7A-4B5C-BAB7-A44EFFC6789D}" type="parTrans" cxnId="{6084A56A-B76A-4579-9332-03FA4DB0AE28}">
      <dgm:prSet/>
      <dgm:spPr/>
      <dgm:t>
        <a:bodyPr/>
        <a:lstStyle/>
        <a:p>
          <a:endParaRPr lang="en-US"/>
        </a:p>
      </dgm:t>
    </dgm:pt>
    <dgm:pt modelId="{FC5595EF-F8D0-49D5-A7B6-748FF15C1D00}" type="sibTrans" cxnId="{6084A56A-B76A-4579-9332-03FA4DB0AE28}">
      <dgm:prSet/>
      <dgm:spPr/>
      <dgm:t>
        <a:bodyPr/>
        <a:lstStyle/>
        <a:p>
          <a:endParaRPr lang="en-US"/>
        </a:p>
      </dgm:t>
    </dgm:pt>
    <dgm:pt modelId="{19583D71-2567-4422-B4BB-D7AD54C5DE10}">
      <dgm:prSet/>
      <dgm:spPr>
        <a:noFill/>
        <a:ln w="6350">
          <a:solidFill>
            <a:schemeClr val="tx1"/>
          </a:solidFill>
        </a:ln>
      </dgm:spPr>
      <dgm:t>
        <a:bodyPr/>
        <a:lstStyle/>
        <a:p>
          <a:pPr rtl="0"/>
          <a:r>
            <a:rPr lang="en-GB" baseline="0" dirty="0" smtClean="0">
              <a:solidFill>
                <a:schemeClr val="tx1"/>
              </a:solidFill>
            </a:rPr>
            <a:t>Do you have anyone with whom you can discuss intimate and personal matters?</a:t>
          </a:r>
          <a:endParaRPr lang="en-US" baseline="0" dirty="0">
            <a:solidFill>
              <a:schemeClr val="tx1"/>
            </a:solidFill>
          </a:endParaRPr>
        </a:p>
      </dgm:t>
    </dgm:pt>
    <dgm:pt modelId="{8C1A9E9B-D72B-442E-8723-68BC44DC5018}" type="parTrans" cxnId="{97286E5C-DE7D-4FEE-BE22-7DD91567B4BD}">
      <dgm:prSet/>
      <dgm:spPr/>
      <dgm:t>
        <a:bodyPr/>
        <a:lstStyle/>
        <a:p>
          <a:endParaRPr lang="en-US"/>
        </a:p>
      </dgm:t>
    </dgm:pt>
    <dgm:pt modelId="{9D156EDA-51FE-4487-9E56-D4ECD495D6C5}" type="sibTrans" cxnId="{97286E5C-DE7D-4FEE-BE22-7DD91567B4BD}">
      <dgm:prSet/>
      <dgm:spPr/>
      <dgm:t>
        <a:bodyPr/>
        <a:lstStyle/>
        <a:p>
          <a:endParaRPr lang="en-US"/>
        </a:p>
      </dgm:t>
    </dgm:pt>
    <dgm:pt modelId="{E89CDE0B-A7E7-43C3-B019-B44ADC06E922}">
      <dgm:prSet/>
      <dgm:spPr>
        <a:noFill/>
        <a:ln w="6350">
          <a:solidFill>
            <a:schemeClr val="tx1"/>
          </a:solidFill>
        </a:ln>
      </dgm:spPr>
      <dgm:t>
        <a:bodyPr/>
        <a:lstStyle/>
        <a:p>
          <a:pPr rtl="0"/>
          <a:r>
            <a:rPr lang="en-GB" baseline="0" dirty="0" smtClean="0">
              <a:solidFill>
                <a:schemeClr val="tx1"/>
              </a:solidFill>
            </a:rPr>
            <a:t>How much of the time during the past week have you felt depressed?</a:t>
          </a:r>
          <a:endParaRPr lang="en-US" baseline="0" dirty="0">
            <a:solidFill>
              <a:schemeClr val="tx1"/>
            </a:solidFill>
          </a:endParaRPr>
        </a:p>
      </dgm:t>
    </dgm:pt>
    <dgm:pt modelId="{397E4490-B0FC-4D00-A0F0-F040DEA6D8CD}" type="parTrans" cxnId="{95EF899B-86FD-4183-BCBE-FC46E44675A1}">
      <dgm:prSet/>
      <dgm:spPr/>
      <dgm:t>
        <a:bodyPr/>
        <a:lstStyle/>
        <a:p>
          <a:endParaRPr lang="en-US"/>
        </a:p>
      </dgm:t>
    </dgm:pt>
    <dgm:pt modelId="{F27E4144-2F7D-4E51-AF6F-3A7BC04E823F}" type="sibTrans" cxnId="{95EF899B-86FD-4183-BCBE-FC46E44675A1}">
      <dgm:prSet/>
      <dgm:spPr/>
      <dgm:t>
        <a:bodyPr/>
        <a:lstStyle/>
        <a:p>
          <a:endParaRPr lang="en-US"/>
        </a:p>
      </dgm:t>
    </dgm:pt>
    <dgm:pt modelId="{357E3A99-2F33-4A6A-B0AD-002017365798}">
      <dgm:prSet/>
      <dgm:spPr>
        <a:noFill/>
        <a:ln w="6350">
          <a:solidFill>
            <a:schemeClr val="tx1"/>
          </a:solidFill>
        </a:ln>
      </dgm:spPr>
      <dgm:t>
        <a:bodyPr/>
        <a:lstStyle/>
        <a:p>
          <a:pPr rtl="0"/>
          <a:r>
            <a:rPr lang="en-GB" baseline="0" dirty="0" smtClean="0">
              <a:solidFill>
                <a:schemeClr val="tx1"/>
              </a:solidFill>
            </a:rPr>
            <a:t>On the whole my life is close to how I would like it to be (agree – disagree)</a:t>
          </a:r>
          <a:endParaRPr lang="en-US" baseline="0" dirty="0">
            <a:solidFill>
              <a:schemeClr val="tx1"/>
            </a:solidFill>
          </a:endParaRPr>
        </a:p>
      </dgm:t>
    </dgm:pt>
    <dgm:pt modelId="{3E3F113C-BA41-4F9F-AA9D-C4C935C1E101}" type="parTrans" cxnId="{115C920B-54E1-4394-8D65-3878829BE1AB}">
      <dgm:prSet/>
      <dgm:spPr/>
      <dgm:t>
        <a:bodyPr/>
        <a:lstStyle/>
        <a:p>
          <a:endParaRPr lang="en-US"/>
        </a:p>
      </dgm:t>
    </dgm:pt>
    <dgm:pt modelId="{26D9252B-740B-4E26-8E94-34C6942C0790}" type="sibTrans" cxnId="{115C920B-54E1-4394-8D65-3878829BE1AB}">
      <dgm:prSet/>
      <dgm:spPr/>
      <dgm:t>
        <a:bodyPr/>
        <a:lstStyle/>
        <a:p>
          <a:endParaRPr lang="en-US"/>
        </a:p>
      </dgm:t>
    </dgm:pt>
    <dgm:pt modelId="{075B6A53-F264-4932-97FB-4B9FEEC23715}">
      <dgm:prSet/>
      <dgm:spPr>
        <a:noFill/>
        <a:ln w="6350">
          <a:solidFill>
            <a:schemeClr val="tx1"/>
          </a:solidFill>
        </a:ln>
      </dgm:spPr>
      <dgm:t>
        <a:bodyPr/>
        <a:lstStyle/>
        <a:p>
          <a:pPr rtl="0"/>
          <a:r>
            <a:rPr lang="en-GB" baseline="0" dirty="0" smtClean="0">
              <a:solidFill>
                <a:schemeClr val="tx1"/>
              </a:solidFill>
            </a:rPr>
            <a:t>To what extent do you feel that people in your local area help one another?</a:t>
          </a:r>
          <a:endParaRPr lang="en-US" baseline="0" dirty="0">
            <a:solidFill>
              <a:schemeClr val="tx1"/>
            </a:solidFill>
          </a:endParaRPr>
        </a:p>
      </dgm:t>
    </dgm:pt>
    <dgm:pt modelId="{350D89A0-1E70-4CE8-85DB-D109AE129781}" type="parTrans" cxnId="{DA70470D-59C4-44EE-A68C-5ABE0F2FCE04}">
      <dgm:prSet/>
      <dgm:spPr/>
      <dgm:t>
        <a:bodyPr/>
        <a:lstStyle/>
        <a:p>
          <a:endParaRPr lang="en-US"/>
        </a:p>
      </dgm:t>
    </dgm:pt>
    <dgm:pt modelId="{6DC6BD16-9282-4BF7-9E27-EF643FBC8199}" type="sibTrans" cxnId="{DA70470D-59C4-44EE-A68C-5ABE0F2FCE04}">
      <dgm:prSet/>
      <dgm:spPr/>
      <dgm:t>
        <a:bodyPr/>
        <a:lstStyle/>
        <a:p>
          <a:endParaRPr lang="en-US"/>
        </a:p>
      </dgm:t>
    </dgm:pt>
    <dgm:pt modelId="{378E7023-8193-48C1-8EEE-BCB59B98CED2}">
      <dgm:prSet/>
      <dgm:spPr>
        <a:noFill/>
        <a:ln w="6350">
          <a:solidFill>
            <a:schemeClr val="tx1"/>
          </a:solidFill>
        </a:ln>
      </dgm:spPr>
      <dgm:t>
        <a:bodyPr/>
        <a:lstStyle/>
        <a:p>
          <a:pPr rtl="0"/>
          <a:r>
            <a:rPr lang="en-GB" baseline="0" dirty="0" smtClean="0">
              <a:solidFill>
                <a:schemeClr val="tx1"/>
              </a:solidFill>
            </a:rPr>
            <a:t>To what extent do you feel that people treat you unfairly?</a:t>
          </a:r>
          <a:endParaRPr lang="en-US" baseline="0" dirty="0">
            <a:solidFill>
              <a:schemeClr val="tx1"/>
            </a:solidFill>
          </a:endParaRPr>
        </a:p>
      </dgm:t>
    </dgm:pt>
    <dgm:pt modelId="{00787CDE-63A3-4196-B630-68DA1823E74A}" type="parTrans" cxnId="{3F3D4409-B6E5-43D2-8E00-7377423694A2}">
      <dgm:prSet/>
      <dgm:spPr/>
      <dgm:t>
        <a:bodyPr/>
        <a:lstStyle/>
        <a:p>
          <a:endParaRPr lang="en-US"/>
        </a:p>
      </dgm:t>
    </dgm:pt>
    <dgm:pt modelId="{1C10D5BB-6580-43DF-B974-5BC327DA89B9}" type="sibTrans" cxnId="{3F3D4409-B6E5-43D2-8E00-7377423694A2}">
      <dgm:prSet/>
      <dgm:spPr/>
      <dgm:t>
        <a:bodyPr/>
        <a:lstStyle/>
        <a:p>
          <a:endParaRPr lang="en-US"/>
        </a:p>
      </dgm:t>
    </dgm:pt>
    <dgm:pt modelId="{840AEAF5-F8BB-462F-97DF-AD263A214328}">
      <dgm:prSet/>
      <dgm:spPr>
        <a:noFill/>
        <a:ln w="6350">
          <a:solidFill>
            <a:schemeClr val="tx1"/>
          </a:solidFill>
        </a:ln>
      </dgm:spPr>
      <dgm:t>
        <a:bodyPr/>
        <a:lstStyle/>
        <a:p>
          <a:pPr rtl="0"/>
          <a:r>
            <a:rPr lang="en-GB" baseline="0" dirty="0" smtClean="0">
              <a:solidFill>
                <a:schemeClr val="tx1"/>
              </a:solidFill>
            </a:rPr>
            <a:t>How much of the time spent with your immediate family is stressful?</a:t>
          </a:r>
          <a:endParaRPr lang="en-US" baseline="0" dirty="0">
            <a:solidFill>
              <a:schemeClr val="tx1"/>
            </a:solidFill>
          </a:endParaRPr>
        </a:p>
      </dgm:t>
    </dgm:pt>
    <dgm:pt modelId="{FB375F6F-1AE3-429A-BB14-B2F1C41B0C64}" type="parTrans" cxnId="{12CED2AB-D470-4E27-AEBC-17E5AB8B915A}">
      <dgm:prSet/>
      <dgm:spPr/>
      <dgm:t>
        <a:bodyPr/>
        <a:lstStyle/>
        <a:p>
          <a:endParaRPr lang="en-US"/>
        </a:p>
      </dgm:t>
    </dgm:pt>
    <dgm:pt modelId="{BB4C050C-0746-4690-B456-23B119FC6D62}" type="sibTrans" cxnId="{12CED2AB-D470-4E27-AEBC-17E5AB8B915A}">
      <dgm:prSet/>
      <dgm:spPr/>
      <dgm:t>
        <a:bodyPr/>
        <a:lstStyle/>
        <a:p>
          <a:endParaRPr lang="en-US"/>
        </a:p>
      </dgm:t>
    </dgm:pt>
    <dgm:pt modelId="{4ADB3B18-2113-4AE7-93BA-76C2FCE100A5}">
      <dgm:prSet/>
      <dgm:spPr>
        <a:noFill/>
        <a:ln w="6350">
          <a:solidFill>
            <a:schemeClr val="tx1"/>
          </a:solidFill>
        </a:ln>
      </dgm:spPr>
      <dgm:t>
        <a:bodyPr/>
        <a:lstStyle/>
        <a:p>
          <a:pPr rtl="0"/>
          <a:r>
            <a:rPr lang="en-GB" baseline="0" dirty="0" smtClean="0">
              <a:solidFill>
                <a:schemeClr val="tx1"/>
              </a:solidFill>
            </a:rPr>
            <a:t>I feel I have little control over important things in my life (agree – disagree)</a:t>
          </a:r>
          <a:endParaRPr lang="en-US" baseline="0" dirty="0">
            <a:solidFill>
              <a:schemeClr val="tx1"/>
            </a:solidFill>
          </a:endParaRPr>
        </a:p>
      </dgm:t>
    </dgm:pt>
    <dgm:pt modelId="{D192448E-320B-4322-B72D-19F64857381A}" type="parTrans" cxnId="{42E25021-D4E8-429A-B097-E1C45F9FF5C9}">
      <dgm:prSet/>
      <dgm:spPr/>
      <dgm:t>
        <a:bodyPr/>
        <a:lstStyle/>
        <a:p>
          <a:endParaRPr lang="en-US"/>
        </a:p>
      </dgm:t>
    </dgm:pt>
    <dgm:pt modelId="{1C13DBB4-C689-4522-B952-AC84867B574F}" type="sibTrans" cxnId="{42E25021-D4E8-429A-B097-E1C45F9FF5C9}">
      <dgm:prSet/>
      <dgm:spPr/>
      <dgm:t>
        <a:bodyPr/>
        <a:lstStyle/>
        <a:p>
          <a:endParaRPr lang="en-US"/>
        </a:p>
      </dgm:t>
    </dgm:pt>
    <dgm:pt modelId="{5ACE25DC-7500-4C76-B6A4-D8DCB5D1F2EC}" type="pres">
      <dgm:prSet presAssocID="{B3DA4EEA-84A2-42AD-89EF-D4781AD6CC73}" presName="linear" presStyleCnt="0">
        <dgm:presLayoutVars>
          <dgm:animLvl val="lvl"/>
          <dgm:resizeHandles val="exact"/>
        </dgm:presLayoutVars>
      </dgm:prSet>
      <dgm:spPr/>
      <dgm:t>
        <a:bodyPr/>
        <a:lstStyle/>
        <a:p>
          <a:endParaRPr lang="en-GB"/>
        </a:p>
      </dgm:t>
    </dgm:pt>
    <dgm:pt modelId="{6340C2B8-433D-4E31-B2A9-4A1136B4CC99}" type="pres">
      <dgm:prSet presAssocID="{099F56BE-81DD-457A-BD2B-49797732447E}" presName="parentText" presStyleLbl="node1" presStyleIdx="0" presStyleCnt="29">
        <dgm:presLayoutVars>
          <dgm:chMax val="0"/>
          <dgm:bulletEnabled val="1"/>
        </dgm:presLayoutVars>
      </dgm:prSet>
      <dgm:spPr/>
      <dgm:t>
        <a:bodyPr/>
        <a:lstStyle/>
        <a:p>
          <a:endParaRPr lang="en-US"/>
        </a:p>
      </dgm:t>
    </dgm:pt>
    <dgm:pt modelId="{5E41694E-1127-4161-9595-A881A000DA97}" type="pres">
      <dgm:prSet presAssocID="{63C459BA-F64B-4981-AFB7-2F0E8216300E}" presName="spacer" presStyleCnt="0"/>
      <dgm:spPr/>
    </dgm:pt>
    <dgm:pt modelId="{AB0890BC-5EFF-4F0A-8D71-AA44EBFD9E17}" type="pres">
      <dgm:prSet presAssocID="{1DB3933E-E3F4-423B-8D7E-AC1976BFBFEE}" presName="parentText" presStyleLbl="node1" presStyleIdx="1" presStyleCnt="29">
        <dgm:presLayoutVars>
          <dgm:chMax val="0"/>
          <dgm:bulletEnabled val="1"/>
        </dgm:presLayoutVars>
      </dgm:prSet>
      <dgm:spPr/>
      <dgm:t>
        <a:bodyPr/>
        <a:lstStyle/>
        <a:p>
          <a:endParaRPr lang="en-GB"/>
        </a:p>
      </dgm:t>
    </dgm:pt>
    <dgm:pt modelId="{4507E29A-0B82-42D0-BF64-DA954A668FBC}" type="pres">
      <dgm:prSet presAssocID="{C5F4CF05-698C-4C5E-8FA9-7ACE461BAF53}" presName="spacer" presStyleCnt="0"/>
      <dgm:spPr/>
    </dgm:pt>
    <dgm:pt modelId="{0D6BB0B5-EC1C-45B3-9AFC-60147AB223EF}" type="pres">
      <dgm:prSet presAssocID="{9C522253-2F98-4E8C-8C09-E98D0ADE59D6}" presName="parentText" presStyleLbl="node1" presStyleIdx="2" presStyleCnt="29">
        <dgm:presLayoutVars>
          <dgm:chMax val="0"/>
          <dgm:bulletEnabled val="1"/>
        </dgm:presLayoutVars>
      </dgm:prSet>
      <dgm:spPr/>
      <dgm:t>
        <a:bodyPr/>
        <a:lstStyle/>
        <a:p>
          <a:endParaRPr lang="en-US"/>
        </a:p>
      </dgm:t>
    </dgm:pt>
    <dgm:pt modelId="{DE0B8023-ADA6-48A1-AE11-199E7773379C}" type="pres">
      <dgm:prSet presAssocID="{F660A3E1-5CD9-4000-909E-825722E1EC03}" presName="spacer" presStyleCnt="0"/>
      <dgm:spPr/>
    </dgm:pt>
    <dgm:pt modelId="{216AEA3F-5449-4B01-9B4C-B1EEB159FF9C}" type="pres">
      <dgm:prSet presAssocID="{357E3A99-2F33-4A6A-B0AD-002017365798}" presName="parentText" presStyleLbl="node1" presStyleIdx="3" presStyleCnt="29">
        <dgm:presLayoutVars>
          <dgm:chMax val="0"/>
          <dgm:bulletEnabled val="1"/>
        </dgm:presLayoutVars>
      </dgm:prSet>
      <dgm:spPr/>
      <dgm:t>
        <a:bodyPr/>
        <a:lstStyle/>
        <a:p>
          <a:endParaRPr lang="en-US"/>
        </a:p>
      </dgm:t>
    </dgm:pt>
    <dgm:pt modelId="{B9ECDCA2-A9DE-4EF7-8C7C-D45745B2766C}" type="pres">
      <dgm:prSet presAssocID="{26D9252B-740B-4E26-8E94-34C6942C0790}" presName="spacer" presStyleCnt="0"/>
      <dgm:spPr/>
    </dgm:pt>
    <dgm:pt modelId="{DDDEF948-698B-4401-B955-601AE1F80253}" type="pres">
      <dgm:prSet presAssocID="{AACD0D40-7644-496D-855C-2BF62E7FDD66}" presName="parentText" presStyleLbl="node1" presStyleIdx="4" presStyleCnt="29">
        <dgm:presLayoutVars>
          <dgm:chMax val="0"/>
          <dgm:bulletEnabled val="1"/>
        </dgm:presLayoutVars>
      </dgm:prSet>
      <dgm:spPr/>
      <dgm:t>
        <a:bodyPr/>
        <a:lstStyle/>
        <a:p>
          <a:endParaRPr lang="en-GB"/>
        </a:p>
      </dgm:t>
    </dgm:pt>
    <dgm:pt modelId="{9FD5D3EA-13FB-4421-B72B-F82E50F05EE3}" type="pres">
      <dgm:prSet presAssocID="{F6BE6B6F-5619-453B-B7DB-25F7D9C68C74}" presName="spacer" presStyleCnt="0"/>
      <dgm:spPr/>
    </dgm:pt>
    <dgm:pt modelId="{E05FAC5F-1AF5-4943-925B-8A845374F973}" type="pres">
      <dgm:prSet presAssocID="{DBDA7CC9-440B-46ED-B25F-9289DECF1F35}" presName="parentText" presStyleLbl="node1" presStyleIdx="5" presStyleCnt="29">
        <dgm:presLayoutVars>
          <dgm:chMax val="0"/>
          <dgm:bulletEnabled val="1"/>
        </dgm:presLayoutVars>
      </dgm:prSet>
      <dgm:spPr/>
      <dgm:t>
        <a:bodyPr/>
        <a:lstStyle/>
        <a:p>
          <a:endParaRPr lang="en-US"/>
        </a:p>
      </dgm:t>
    </dgm:pt>
    <dgm:pt modelId="{2358465E-487B-443C-9AD6-6551952BDAB3}" type="pres">
      <dgm:prSet presAssocID="{0A1E2BE1-8CB4-4C1C-A7DD-6E742437FCCB}" presName="spacer" presStyleCnt="0"/>
      <dgm:spPr/>
    </dgm:pt>
    <dgm:pt modelId="{26B35B12-7DB5-41C4-9F79-DAF4DDCBA32B}" type="pres">
      <dgm:prSet presAssocID="{560EEDCE-F1F7-4337-B1BC-12DBD7B022F5}" presName="parentText" presStyleLbl="node1" presStyleIdx="6" presStyleCnt="29">
        <dgm:presLayoutVars>
          <dgm:chMax val="0"/>
          <dgm:bulletEnabled val="1"/>
        </dgm:presLayoutVars>
      </dgm:prSet>
      <dgm:spPr/>
      <dgm:t>
        <a:bodyPr/>
        <a:lstStyle/>
        <a:p>
          <a:endParaRPr lang="en-US"/>
        </a:p>
      </dgm:t>
    </dgm:pt>
    <dgm:pt modelId="{7549D9FF-9C5F-4549-9608-06A4264E95DA}" type="pres">
      <dgm:prSet presAssocID="{44386ADB-1583-4EDE-B409-6809376046E2}" presName="spacer" presStyleCnt="0"/>
      <dgm:spPr/>
    </dgm:pt>
    <dgm:pt modelId="{50E23F64-8A6B-4ED9-BC14-082335C3E898}" type="pres">
      <dgm:prSet presAssocID="{E89CDE0B-A7E7-43C3-B019-B44ADC06E922}" presName="parentText" presStyleLbl="node1" presStyleIdx="7" presStyleCnt="29">
        <dgm:presLayoutVars>
          <dgm:chMax val="0"/>
          <dgm:bulletEnabled val="1"/>
        </dgm:presLayoutVars>
      </dgm:prSet>
      <dgm:spPr/>
      <dgm:t>
        <a:bodyPr/>
        <a:lstStyle/>
        <a:p>
          <a:endParaRPr lang="en-GB"/>
        </a:p>
      </dgm:t>
    </dgm:pt>
    <dgm:pt modelId="{2AE4BF72-1485-4151-9198-9BBADB1CFDBC}" type="pres">
      <dgm:prSet presAssocID="{F27E4144-2F7D-4E51-AF6F-3A7BC04E823F}" presName="spacer" presStyleCnt="0"/>
      <dgm:spPr/>
    </dgm:pt>
    <dgm:pt modelId="{FCB17858-5BF2-4579-9B1F-AC18457F48C4}" type="pres">
      <dgm:prSet presAssocID="{30EF1F79-4C6B-48EB-9104-6EAA96D979C8}" presName="parentText" presStyleLbl="node1" presStyleIdx="8" presStyleCnt="29">
        <dgm:presLayoutVars>
          <dgm:chMax val="0"/>
          <dgm:bulletEnabled val="1"/>
        </dgm:presLayoutVars>
      </dgm:prSet>
      <dgm:spPr/>
      <dgm:t>
        <a:bodyPr/>
        <a:lstStyle/>
        <a:p>
          <a:endParaRPr lang="en-GB"/>
        </a:p>
      </dgm:t>
    </dgm:pt>
    <dgm:pt modelId="{26B99175-2AB1-4B4D-BFDE-1D2BE790E7D6}" type="pres">
      <dgm:prSet presAssocID="{FC5595EF-F8D0-49D5-A7B6-748FF15C1D00}" presName="spacer" presStyleCnt="0"/>
      <dgm:spPr/>
    </dgm:pt>
    <dgm:pt modelId="{A1E4AAC8-D2C4-4BD2-918C-FCF9996CAE77}" type="pres">
      <dgm:prSet presAssocID="{179A6B94-06D3-497E-8840-AC3B90F574E1}" presName="parentText" presStyleLbl="node1" presStyleIdx="9" presStyleCnt="29">
        <dgm:presLayoutVars>
          <dgm:chMax val="0"/>
          <dgm:bulletEnabled val="1"/>
        </dgm:presLayoutVars>
      </dgm:prSet>
      <dgm:spPr/>
      <dgm:t>
        <a:bodyPr/>
        <a:lstStyle/>
        <a:p>
          <a:endParaRPr lang="en-US"/>
        </a:p>
      </dgm:t>
    </dgm:pt>
    <dgm:pt modelId="{8A4DF73B-DB8C-421B-8EAA-35422CCDE590}" type="pres">
      <dgm:prSet presAssocID="{99812C92-A302-4DCD-AEBF-183AE9CA2780}" presName="spacer" presStyleCnt="0"/>
      <dgm:spPr/>
    </dgm:pt>
    <dgm:pt modelId="{8E438ABB-EF33-4846-9096-4B315E99E2B7}" type="pres">
      <dgm:prSet presAssocID="{5F8D1C1A-6855-4A75-911D-73D39257C327}" presName="parentText" presStyleLbl="node1" presStyleIdx="10" presStyleCnt="29">
        <dgm:presLayoutVars>
          <dgm:chMax val="0"/>
          <dgm:bulletEnabled val="1"/>
        </dgm:presLayoutVars>
      </dgm:prSet>
      <dgm:spPr/>
      <dgm:t>
        <a:bodyPr/>
        <a:lstStyle/>
        <a:p>
          <a:endParaRPr lang="en-US"/>
        </a:p>
      </dgm:t>
    </dgm:pt>
    <dgm:pt modelId="{6C17A351-FC64-4E84-9629-62F51643AE77}" type="pres">
      <dgm:prSet presAssocID="{87D7769B-B16D-4C18-B49F-A3D4765947FE}" presName="spacer" presStyleCnt="0"/>
      <dgm:spPr/>
    </dgm:pt>
    <dgm:pt modelId="{240C64F9-8715-4CE2-A687-4C74D0460252}" type="pres">
      <dgm:prSet presAssocID="{CDE85316-6DF1-4AF4-9629-AB8BF4D4088A}" presName="parentText" presStyleLbl="node1" presStyleIdx="11" presStyleCnt="29">
        <dgm:presLayoutVars>
          <dgm:chMax val="0"/>
          <dgm:bulletEnabled val="1"/>
        </dgm:presLayoutVars>
      </dgm:prSet>
      <dgm:spPr/>
      <dgm:t>
        <a:bodyPr/>
        <a:lstStyle/>
        <a:p>
          <a:endParaRPr lang="en-US"/>
        </a:p>
      </dgm:t>
    </dgm:pt>
    <dgm:pt modelId="{63D05C6F-6B13-4B11-B665-18B8C9ADA865}" type="pres">
      <dgm:prSet presAssocID="{39A7281B-5C1A-4188-8421-C1F89AD68EB1}" presName="spacer" presStyleCnt="0"/>
      <dgm:spPr/>
    </dgm:pt>
    <dgm:pt modelId="{BB8F2ACE-B3D9-40AE-AD15-CAE5BDA4EBEE}" type="pres">
      <dgm:prSet presAssocID="{F08057F8-AF39-40A6-9F49-C37332F9BFD3}" presName="parentText" presStyleLbl="node1" presStyleIdx="12" presStyleCnt="29">
        <dgm:presLayoutVars>
          <dgm:chMax val="0"/>
          <dgm:bulletEnabled val="1"/>
        </dgm:presLayoutVars>
      </dgm:prSet>
      <dgm:spPr/>
      <dgm:t>
        <a:bodyPr/>
        <a:lstStyle/>
        <a:p>
          <a:endParaRPr lang="en-US"/>
        </a:p>
      </dgm:t>
    </dgm:pt>
    <dgm:pt modelId="{FCBFFFAC-45EA-466C-B3D3-479EF086748C}" type="pres">
      <dgm:prSet presAssocID="{975715EE-EC09-4A43-A5B5-6BA744D59446}" presName="spacer" presStyleCnt="0"/>
      <dgm:spPr/>
    </dgm:pt>
    <dgm:pt modelId="{EED5BD85-8CB2-4163-898D-1881285DE3B2}" type="pres">
      <dgm:prSet presAssocID="{5E6243D3-22A7-4146-A897-78FD22F98017}" presName="parentText" presStyleLbl="node1" presStyleIdx="13" presStyleCnt="29">
        <dgm:presLayoutVars>
          <dgm:chMax val="0"/>
          <dgm:bulletEnabled val="1"/>
        </dgm:presLayoutVars>
      </dgm:prSet>
      <dgm:spPr/>
      <dgm:t>
        <a:bodyPr/>
        <a:lstStyle/>
        <a:p>
          <a:endParaRPr lang="en-US"/>
        </a:p>
      </dgm:t>
    </dgm:pt>
    <dgm:pt modelId="{64F734B1-0F2D-4941-B87E-FC8F59CDED6B}" type="pres">
      <dgm:prSet presAssocID="{A1262A36-AB64-40F6-A3C8-6E5E62C45CE7}" presName="spacer" presStyleCnt="0"/>
      <dgm:spPr/>
    </dgm:pt>
    <dgm:pt modelId="{7A014E02-6FCB-4245-BB37-B73A31A9694F}" type="pres">
      <dgm:prSet presAssocID="{4ADB3B18-2113-4AE7-93BA-76C2FCE100A5}" presName="parentText" presStyleLbl="node1" presStyleIdx="14" presStyleCnt="29">
        <dgm:presLayoutVars>
          <dgm:chMax val="0"/>
          <dgm:bulletEnabled val="1"/>
        </dgm:presLayoutVars>
      </dgm:prSet>
      <dgm:spPr/>
      <dgm:t>
        <a:bodyPr/>
        <a:lstStyle/>
        <a:p>
          <a:endParaRPr lang="en-US"/>
        </a:p>
      </dgm:t>
    </dgm:pt>
    <dgm:pt modelId="{E4CA51B8-D9E4-49ED-8C30-94D13390A1E0}" type="pres">
      <dgm:prSet presAssocID="{1C13DBB4-C689-4522-B952-AC84867B574F}" presName="spacer" presStyleCnt="0"/>
      <dgm:spPr/>
    </dgm:pt>
    <dgm:pt modelId="{929C1CD7-D857-4FFA-A4E2-FF749A5FD6E8}" type="pres">
      <dgm:prSet presAssocID="{FBB75C70-5A96-491B-BFF5-BEAF8656DD2D}" presName="parentText" presStyleLbl="node1" presStyleIdx="15" presStyleCnt="29">
        <dgm:presLayoutVars>
          <dgm:chMax val="0"/>
          <dgm:bulletEnabled val="1"/>
        </dgm:presLayoutVars>
      </dgm:prSet>
      <dgm:spPr/>
      <dgm:t>
        <a:bodyPr/>
        <a:lstStyle/>
        <a:p>
          <a:endParaRPr lang="en-US"/>
        </a:p>
      </dgm:t>
    </dgm:pt>
    <dgm:pt modelId="{99A62466-9CF1-4E50-A1DB-6A02A570801A}" type="pres">
      <dgm:prSet presAssocID="{47D3D0F9-61F1-4108-A4C4-AF6D2F657F9B}" presName="spacer" presStyleCnt="0"/>
      <dgm:spPr/>
    </dgm:pt>
    <dgm:pt modelId="{A5E0ADCA-7826-4822-A265-20D2426FD84C}" type="pres">
      <dgm:prSet presAssocID="{BF52719E-1405-4374-B58B-381594B1CC16}" presName="parentText" presStyleLbl="node1" presStyleIdx="16" presStyleCnt="29">
        <dgm:presLayoutVars>
          <dgm:chMax val="0"/>
          <dgm:bulletEnabled val="1"/>
        </dgm:presLayoutVars>
      </dgm:prSet>
      <dgm:spPr/>
      <dgm:t>
        <a:bodyPr/>
        <a:lstStyle/>
        <a:p>
          <a:endParaRPr lang="en-US"/>
        </a:p>
      </dgm:t>
    </dgm:pt>
    <dgm:pt modelId="{7D74EEBF-08F8-4B2D-9E8A-A4E9218233E1}" type="pres">
      <dgm:prSet presAssocID="{5B7BD4F6-D4DC-455E-BB6D-41EC61E575F0}" presName="spacer" presStyleCnt="0"/>
      <dgm:spPr/>
    </dgm:pt>
    <dgm:pt modelId="{05DB150D-B3EE-4AEF-A282-6B57D4B793ED}" type="pres">
      <dgm:prSet presAssocID="{24B7FCD1-848D-444A-A77B-ED4ECFCD74B0}" presName="parentText" presStyleLbl="node1" presStyleIdx="17" presStyleCnt="29">
        <dgm:presLayoutVars>
          <dgm:chMax val="0"/>
          <dgm:bulletEnabled val="1"/>
        </dgm:presLayoutVars>
      </dgm:prSet>
      <dgm:spPr/>
      <dgm:t>
        <a:bodyPr/>
        <a:lstStyle/>
        <a:p>
          <a:endParaRPr lang="en-US"/>
        </a:p>
      </dgm:t>
    </dgm:pt>
    <dgm:pt modelId="{91A554AA-C690-4C3F-B58A-34E76B8B5254}" type="pres">
      <dgm:prSet presAssocID="{00415912-9320-457F-B1EE-C3E78C0C1DF9}" presName="spacer" presStyleCnt="0"/>
      <dgm:spPr/>
    </dgm:pt>
    <dgm:pt modelId="{3D01416A-428F-4B17-95C0-E6644B0E30AC}" type="pres">
      <dgm:prSet presAssocID="{FADD6306-5831-4449-B5BD-CAB0DC1707C3}" presName="parentText" presStyleLbl="node1" presStyleIdx="18" presStyleCnt="29">
        <dgm:presLayoutVars>
          <dgm:chMax val="0"/>
          <dgm:bulletEnabled val="1"/>
        </dgm:presLayoutVars>
      </dgm:prSet>
      <dgm:spPr/>
      <dgm:t>
        <a:bodyPr/>
        <a:lstStyle/>
        <a:p>
          <a:endParaRPr lang="en-US"/>
        </a:p>
      </dgm:t>
    </dgm:pt>
    <dgm:pt modelId="{59DDB148-D220-46DD-812D-8747137487FE}" type="pres">
      <dgm:prSet presAssocID="{0C0A8D5F-3546-4890-8B81-E87615D84AAD}" presName="spacer" presStyleCnt="0"/>
      <dgm:spPr/>
    </dgm:pt>
    <dgm:pt modelId="{E2437F4A-1E5C-41A7-AD44-2877BBCB4147}" type="pres">
      <dgm:prSet presAssocID="{C10EA2B8-8EF9-4A19-851F-1D47CDC81D3D}" presName="parentText" presStyleLbl="node1" presStyleIdx="19" presStyleCnt="29">
        <dgm:presLayoutVars>
          <dgm:chMax val="0"/>
          <dgm:bulletEnabled val="1"/>
        </dgm:presLayoutVars>
      </dgm:prSet>
      <dgm:spPr/>
      <dgm:t>
        <a:bodyPr/>
        <a:lstStyle/>
        <a:p>
          <a:endParaRPr lang="en-US"/>
        </a:p>
      </dgm:t>
    </dgm:pt>
    <dgm:pt modelId="{7872BC08-6F51-4D95-8314-7ACAF5AD1883}" type="pres">
      <dgm:prSet presAssocID="{23D730C3-308B-4237-9AA0-EA306D103D77}" presName="spacer" presStyleCnt="0"/>
      <dgm:spPr/>
    </dgm:pt>
    <dgm:pt modelId="{170BCE11-F70B-45C6-9E3B-F969E6827229}" type="pres">
      <dgm:prSet presAssocID="{075B6A53-F264-4932-97FB-4B9FEEC23715}" presName="parentText" presStyleLbl="node1" presStyleIdx="20" presStyleCnt="29">
        <dgm:presLayoutVars>
          <dgm:chMax val="0"/>
          <dgm:bulletEnabled val="1"/>
        </dgm:presLayoutVars>
      </dgm:prSet>
      <dgm:spPr/>
      <dgm:t>
        <a:bodyPr/>
        <a:lstStyle/>
        <a:p>
          <a:endParaRPr lang="en-US"/>
        </a:p>
      </dgm:t>
    </dgm:pt>
    <dgm:pt modelId="{1D74FAF4-F9F9-4E99-85ED-A746950E7D82}" type="pres">
      <dgm:prSet presAssocID="{6DC6BD16-9282-4BF7-9E27-EF643FBC8199}" presName="spacer" presStyleCnt="0"/>
      <dgm:spPr/>
    </dgm:pt>
    <dgm:pt modelId="{69FD00C3-7ACE-401C-A985-83A2C6CAC999}" type="pres">
      <dgm:prSet presAssocID="{378E7023-8193-48C1-8EEE-BCB59B98CED2}" presName="parentText" presStyleLbl="node1" presStyleIdx="21" presStyleCnt="29">
        <dgm:presLayoutVars>
          <dgm:chMax val="0"/>
          <dgm:bulletEnabled val="1"/>
        </dgm:presLayoutVars>
      </dgm:prSet>
      <dgm:spPr/>
      <dgm:t>
        <a:bodyPr/>
        <a:lstStyle/>
        <a:p>
          <a:endParaRPr lang="en-US"/>
        </a:p>
      </dgm:t>
    </dgm:pt>
    <dgm:pt modelId="{3BF148A2-5E1A-4104-B7DE-685511481047}" type="pres">
      <dgm:prSet presAssocID="{1C10D5BB-6580-43DF-B974-5BC327DA89B9}" presName="spacer" presStyleCnt="0"/>
      <dgm:spPr/>
    </dgm:pt>
    <dgm:pt modelId="{222D59FE-6FB2-4DB5-86DA-EE05994891B7}" type="pres">
      <dgm:prSet presAssocID="{1D6418BD-E017-4344-8F74-8776E398C7C6}" presName="parentText" presStyleLbl="node1" presStyleIdx="22" presStyleCnt="29">
        <dgm:presLayoutVars>
          <dgm:chMax val="0"/>
          <dgm:bulletEnabled val="1"/>
        </dgm:presLayoutVars>
      </dgm:prSet>
      <dgm:spPr/>
      <dgm:t>
        <a:bodyPr/>
        <a:lstStyle/>
        <a:p>
          <a:endParaRPr lang="en-US"/>
        </a:p>
      </dgm:t>
    </dgm:pt>
    <dgm:pt modelId="{30125BB5-E1FF-4687-8555-6724F8E271D9}" type="pres">
      <dgm:prSet presAssocID="{470382FD-15B1-4D66-AE10-EABD4646C0DC}" presName="spacer" presStyleCnt="0"/>
      <dgm:spPr/>
    </dgm:pt>
    <dgm:pt modelId="{491DE9AD-C16B-44D6-8DC9-AF55D14EDA0A}" type="pres">
      <dgm:prSet presAssocID="{63584493-883F-42F9-97F0-E856B1358FB5}" presName="parentText" presStyleLbl="node1" presStyleIdx="23" presStyleCnt="29">
        <dgm:presLayoutVars>
          <dgm:chMax val="0"/>
          <dgm:bulletEnabled val="1"/>
        </dgm:presLayoutVars>
      </dgm:prSet>
      <dgm:spPr/>
      <dgm:t>
        <a:bodyPr/>
        <a:lstStyle/>
        <a:p>
          <a:endParaRPr lang="en-US"/>
        </a:p>
      </dgm:t>
    </dgm:pt>
    <dgm:pt modelId="{7F06B53F-5464-4658-828D-EDD9CB841220}" type="pres">
      <dgm:prSet presAssocID="{01E6B005-2A39-4F18-9E19-69CF7B640A8F}" presName="spacer" presStyleCnt="0"/>
      <dgm:spPr/>
    </dgm:pt>
    <dgm:pt modelId="{DD9373B4-2035-48C2-BC28-594A7451DC2D}" type="pres">
      <dgm:prSet presAssocID="{19583D71-2567-4422-B4BB-D7AD54C5DE10}" presName="parentText" presStyleLbl="node1" presStyleIdx="24" presStyleCnt="29">
        <dgm:presLayoutVars>
          <dgm:chMax val="0"/>
          <dgm:bulletEnabled val="1"/>
        </dgm:presLayoutVars>
      </dgm:prSet>
      <dgm:spPr/>
      <dgm:t>
        <a:bodyPr/>
        <a:lstStyle/>
        <a:p>
          <a:endParaRPr lang="en-US"/>
        </a:p>
      </dgm:t>
    </dgm:pt>
    <dgm:pt modelId="{59CA4CFD-4D9C-462F-87A3-96D487E2B11C}" type="pres">
      <dgm:prSet presAssocID="{9D156EDA-51FE-4487-9E56-D4ECD495D6C5}" presName="spacer" presStyleCnt="0"/>
      <dgm:spPr/>
    </dgm:pt>
    <dgm:pt modelId="{4FC811C3-14E0-493B-86CD-61E08114DA10}" type="pres">
      <dgm:prSet presAssocID="{456A8F86-6C0D-4361-85D9-75915B412ECE}" presName="parentText" presStyleLbl="node1" presStyleIdx="25" presStyleCnt="29">
        <dgm:presLayoutVars>
          <dgm:chMax val="0"/>
          <dgm:bulletEnabled val="1"/>
        </dgm:presLayoutVars>
      </dgm:prSet>
      <dgm:spPr/>
      <dgm:t>
        <a:bodyPr/>
        <a:lstStyle/>
        <a:p>
          <a:endParaRPr lang="en-US"/>
        </a:p>
      </dgm:t>
    </dgm:pt>
    <dgm:pt modelId="{E6DA89D0-0C56-41FA-8E9E-27F90B67529A}" type="pres">
      <dgm:prSet presAssocID="{DEE14271-F123-4E30-902A-4A86E3F3A188}" presName="spacer" presStyleCnt="0"/>
      <dgm:spPr/>
    </dgm:pt>
    <dgm:pt modelId="{77D4556C-464B-4A94-A4BA-D95D7DCEAE3A}" type="pres">
      <dgm:prSet presAssocID="{2F2D189A-D7BB-4725-A20C-9AA11F708FD6}" presName="parentText" presStyleLbl="node1" presStyleIdx="26" presStyleCnt="29">
        <dgm:presLayoutVars>
          <dgm:chMax val="0"/>
          <dgm:bulletEnabled val="1"/>
        </dgm:presLayoutVars>
      </dgm:prSet>
      <dgm:spPr/>
      <dgm:t>
        <a:bodyPr/>
        <a:lstStyle/>
        <a:p>
          <a:endParaRPr lang="en-US"/>
        </a:p>
      </dgm:t>
    </dgm:pt>
    <dgm:pt modelId="{C5DA6264-2561-45DD-9513-8B2FA1C1ED81}" type="pres">
      <dgm:prSet presAssocID="{51A9D63E-86AB-4C35-AB44-B246B2DE4A9B}" presName="spacer" presStyleCnt="0"/>
      <dgm:spPr/>
    </dgm:pt>
    <dgm:pt modelId="{D8D04E13-355D-436C-BD43-48B03297F739}" type="pres">
      <dgm:prSet presAssocID="{E3AE58A0-30F8-4471-9873-9A3A5CC5AFCE}" presName="parentText" presStyleLbl="node1" presStyleIdx="27" presStyleCnt="29">
        <dgm:presLayoutVars>
          <dgm:chMax val="0"/>
          <dgm:bulletEnabled val="1"/>
        </dgm:presLayoutVars>
      </dgm:prSet>
      <dgm:spPr/>
      <dgm:t>
        <a:bodyPr/>
        <a:lstStyle/>
        <a:p>
          <a:endParaRPr lang="en-US"/>
        </a:p>
      </dgm:t>
    </dgm:pt>
    <dgm:pt modelId="{24A3ECB9-8B7E-440C-B726-6042A732C39F}" type="pres">
      <dgm:prSet presAssocID="{D8BDF6EC-83BE-41FA-9010-DE545068C4B3}" presName="spacer" presStyleCnt="0"/>
      <dgm:spPr/>
    </dgm:pt>
    <dgm:pt modelId="{A62FE857-6B08-4966-8C9E-CD4D171811D7}" type="pres">
      <dgm:prSet presAssocID="{840AEAF5-F8BB-462F-97DF-AD263A214328}" presName="parentText" presStyleLbl="node1" presStyleIdx="28" presStyleCnt="29">
        <dgm:presLayoutVars>
          <dgm:chMax val="0"/>
          <dgm:bulletEnabled val="1"/>
        </dgm:presLayoutVars>
      </dgm:prSet>
      <dgm:spPr/>
      <dgm:t>
        <a:bodyPr/>
        <a:lstStyle/>
        <a:p>
          <a:endParaRPr lang="en-US"/>
        </a:p>
      </dgm:t>
    </dgm:pt>
  </dgm:ptLst>
  <dgm:cxnLst>
    <dgm:cxn modelId="{3F3D4409-B6E5-43D2-8E00-7377423694A2}" srcId="{B3DA4EEA-84A2-42AD-89EF-D4781AD6CC73}" destId="{378E7023-8193-48C1-8EEE-BCB59B98CED2}" srcOrd="21" destOrd="0" parTransId="{00787CDE-63A3-4196-B630-68DA1823E74A}" sibTransId="{1C10D5BB-6580-43DF-B974-5BC327DA89B9}"/>
    <dgm:cxn modelId="{69264C83-CB2E-4BF6-BDAF-A5F7DA3B249B}" type="presOf" srcId="{C10EA2B8-8EF9-4A19-851F-1D47CDC81D3D}" destId="{E2437F4A-1E5C-41A7-AD44-2877BBCB4147}" srcOrd="0" destOrd="0" presId="urn:microsoft.com/office/officeart/2005/8/layout/vList2"/>
    <dgm:cxn modelId="{D582D021-8E61-4ED9-A80F-C66CBC2BAA01}" srcId="{B3DA4EEA-84A2-42AD-89EF-D4781AD6CC73}" destId="{099F56BE-81DD-457A-BD2B-49797732447E}" srcOrd="0" destOrd="0" parTransId="{19146B90-6610-43CC-8884-53DD501E5F0B}" sibTransId="{63C459BA-F64B-4981-AFB7-2F0E8216300E}"/>
    <dgm:cxn modelId="{3DD7F648-CC51-4DB4-A7D0-FC4ECFBD93C5}" type="presOf" srcId="{456A8F86-6C0D-4361-85D9-75915B412ECE}" destId="{4FC811C3-14E0-493B-86CD-61E08114DA10}" srcOrd="0" destOrd="0" presId="urn:microsoft.com/office/officeart/2005/8/layout/vList2"/>
    <dgm:cxn modelId="{F2ACCA9D-A5B3-4F41-B3AF-3FD6849EC106}" type="presOf" srcId="{9C522253-2F98-4E8C-8C09-E98D0ADE59D6}" destId="{0D6BB0B5-EC1C-45B3-9AFC-60147AB223EF}" srcOrd="0" destOrd="0" presId="urn:microsoft.com/office/officeart/2005/8/layout/vList2"/>
    <dgm:cxn modelId="{9D9D3436-085B-44C2-A364-55A2E61F4FD4}" srcId="{B3DA4EEA-84A2-42AD-89EF-D4781AD6CC73}" destId="{2F2D189A-D7BB-4725-A20C-9AA11F708FD6}" srcOrd="26" destOrd="0" parTransId="{2BA6591C-27BA-4F4F-B387-D66D397BB763}" sibTransId="{51A9D63E-86AB-4C35-AB44-B246B2DE4A9B}"/>
    <dgm:cxn modelId="{6929A5D4-BF28-4651-8ED2-873407423100}" srcId="{B3DA4EEA-84A2-42AD-89EF-D4781AD6CC73}" destId="{5F8D1C1A-6855-4A75-911D-73D39257C327}" srcOrd="10" destOrd="0" parTransId="{3AF89A76-83C5-4F25-B7E1-684D45355F78}" sibTransId="{87D7769B-B16D-4C18-B49F-A3D4765947FE}"/>
    <dgm:cxn modelId="{C993ED1A-1D92-4238-A0EC-FFFF971F7D21}" type="presOf" srcId="{1DB3933E-E3F4-423B-8D7E-AC1976BFBFEE}" destId="{AB0890BC-5EFF-4F0A-8D71-AA44EBFD9E17}" srcOrd="0" destOrd="0" presId="urn:microsoft.com/office/officeart/2005/8/layout/vList2"/>
    <dgm:cxn modelId="{97286E5C-DE7D-4FEE-BE22-7DD91567B4BD}" srcId="{B3DA4EEA-84A2-42AD-89EF-D4781AD6CC73}" destId="{19583D71-2567-4422-B4BB-D7AD54C5DE10}" srcOrd="24" destOrd="0" parTransId="{8C1A9E9B-D72B-442E-8723-68BC44DC5018}" sibTransId="{9D156EDA-51FE-4487-9E56-D4ECD495D6C5}"/>
    <dgm:cxn modelId="{42C3348E-6190-49A3-9C90-FA424084CB54}" srcId="{B3DA4EEA-84A2-42AD-89EF-D4781AD6CC73}" destId="{F08057F8-AF39-40A6-9F49-C37332F9BFD3}" srcOrd="12" destOrd="0" parTransId="{051308B4-1289-4362-B586-22E57F22CA0C}" sibTransId="{975715EE-EC09-4A43-A5B5-6BA744D59446}"/>
    <dgm:cxn modelId="{1B0A8317-BE3A-4EEB-8712-C7C8E850E5ED}" type="presOf" srcId="{075B6A53-F264-4932-97FB-4B9FEEC23715}" destId="{170BCE11-F70B-45C6-9E3B-F969E6827229}" srcOrd="0" destOrd="0" presId="urn:microsoft.com/office/officeart/2005/8/layout/vList2"/>
    <dgm:cxn modelId="{665DEC98-4ABC-479F-8016-6983E1EBE484}" type="presOf" srcId="{CDE85316-6DF1-4AF4-9629-AB8BF4D4088A}" destId="{240C64F9-8715-4CE2-A687-4C74D0460252}" srcOrd="0" destOrd="0" presId="urn:microsoft.com/office/officeart/2005/8/layout/vList2"/>
    <dgm:cxn modelId="{326CD3B2-0070-45EF-B4F9-7CD2A51D13A8}" srcId="{B3DA4EEA-84A2-42AD-89EF-D4781AD6CC73}" destId="{560EEDCE-F1F7-4337-B1BC-12DBD7B022F5}" srcOrd="6" destOrd="0" parTransId="{786B4DBA-BEC3-4287-B195-ABEDBF6C9D53}" sibTransId="{44386ADB-1583-4EDE-B409-6809376046E2}"/>
    <dgm:cxn modelId="{12CED2AB-D470-4E27-AEBC-17E5AB8B915A}" srcId="{B3DA4EEA-84A2-42AD-89EF-D4781AD6CC73}" destId="{840AEAF5-F8BB-462F-97DF-AD263A214328}" srcOrd="28" destOrd="0" parTransId="{FB375F6F-1AE3-429A-BB14-B2F1C41B0C64}" sibTransId="{BB4C050C-0746-4690-B456-23B119FC6D62}"/>
    <dgm:cxn modelId="{95EF899B-86FD-4183-BCBE-FC46E44675A1}" srcId="{B3DA4EEA-84A2-42AD-89EF-D4781AD6CC73}" destId="{E89CDE0B-A7E7-43C3-B019-B44ADC06E922}" srcOrd="7" destOrd="0" parTransId="{397E4490-B0FC-4D00-A0F0-F040DEA6D8CD}" sibTransId="{F27E4144-2F7D-4E51-AF6F-3A7BC04E823F}"/>
    <dgm:cxn modelId="{6D4C437E-525A-4B4C-8F36-E6849CBB31D0}" srcId="{B3DA4EEA-84A2-42AD-89EF-D4781AD6CC73}" destId="{24B7FCD1-848D-444A-A77B-ED4ECFCD74B0}" srcOrd="17" destOrd="0" parTransId="{4600E6BE-0053-48B5-A4E6-928F5A5445A8}" sibTransId="{00415912-9320-457F-B1EE-C3E78C0C1DF9}"/>
    <dgm:cxn modelId="{31F4D792-1F22-4016-8C02-81832C1B08FE}" type="presOf" srcId="{30EF1F79-4C6B-48EB-9104-6EAA96D979C8}" destId="{FCB17858-5BF2-4579-9B1F-AC18457F48C4}" srcOrd="0" destOrd="0" presId="urn:microsoft.com/office/officeart/2005/8/layout/vList2"/>
    <dgm:cxn modelId="{0BB89AB2-54F7-4A4F-AEE8-3FB130B5A40A}" type="presOf" srcId="{5F8D1C1A-6855-4A75-911D-73D39257C327}" destId="{8E438ABB-EF33-4846-9096-4B315E99E2B7}" srcOrd="0" destOrd="0" presId="urn:microsoft.com/office/officeart/2005/8/layout/vList2"/>
    <dgm:cxn modelId="{7888DD03-6573-4BD6-8D6C-D597635EC0B6}" type="presOf" srcId="{4ADB3B18-2113-4AE7-93BA-76C2FCE100A5}" destId="{7A014E02-6FCB-4245-BB37-B73A31A9694F}" srcOrd="0" destOrd="0" presId="urn:microsoft.com/office/officeart/2005/8/layout/vList2"/>
    <dgm:cxn modelId="{115C920B-54E1-4394-8D65-3878829BE1AB}" srcId="{B3DA4EEA-84A2-42AD-89EF-D4781AD6CC73}" destId="{357E3A99-2F33-4A6A-B0AD-002017365798}" srcOrd="3" destOrd="0" parTransId="{3E3F113C-BA41-4F9F-AA9D-C4C935C1E101}" sibTransId="{26D9252B-740B-4E26-8E94-34C6942C0790}"/>
    <dgm:cxn modelId="{79CA43A7-8478-4D5F-8ED3-53226E0439DA}" srcId="{B3DA4EEA-84A2-42AD-89EF-D4781AD6CC73}" destId="{FBB75C70-5A96-491B-BFF5-BEAF8656DD2D}" srcOrd="15" destOrd="0" parTransId="{EC8B9D7A-EDF3-4839-B6EE-794AE0C9134A}" sibTransId="{47D3D0F9-61F1-4108-A4C4-AF6D2F657F9B}"/>
    <dgm:cxn modelId="{C6F7379F-6905-41B7-9F31-03D2E34339AF}" srcId="{B3DA4EEA-84A2-42AD-89EF-D4781AD6CC73}" destId="{63584493-883F-42F9-97F0-E856B1358FB5}" srcOrd="23" destOrd="0" parTransId="{2681CD52-E894-4E90-A4BF-6ECCA2021E28}" sibTransId="{01E6B005-2A39-4F18-9E19-69CF7B640A8F}"/>
    <dgm:cxn modelId="{88DCA12D-8975-450E-A115-E2D5463C0F93}" srcId="{B3DA4EEA-84A2-42AD-89EF-D4781AD6CC73}" destId="{CDE85316-6DF1-4AF4-9629-AB8BF4D4088A}" srcOrd="11" destOrd="0" parTransId="{8728EBE7-6F6D-4ADD-918F-00934CFD6B9E}" sibTransId="{39A7281B-5C1A-4188-8421-C1F89AD68EB1}"/>
    <dgm:cxn modelId="{232A7D73-A911-4701-B57A-6C8D950BA5CD}" srcId="{B3DA4EEA-84A2-42AD-89EF-D4781AD6CC73}" destId="{9C522253-2F98-4E8C-8C09-E98D0ADE59D6}" srcOrd="2" destOrd="0" parTransId="{2234BA61-64ED-4C8D-B2F9-FAE2B9AA5365}" sibTransId="{F660A3E1-5CD9-4000-909E-825722E1EC03}"/>
    <dgm:cxn modelId="{DF4FD345-9D57-4B3C-BC2F-294087C4A2F0}" type="presOf" srcId="{F08057F8-AF39-40A6-9F49-C37332F9BFD3}" destId="{BB8F2ACE-B3D9-40AE-AD15-CAE5BDA4EBEE}" srcOrd="0" destOrd="0" presId="urn:microsoft.com/office/officeart/2005/8/layout/vList2"/>
    <dgm:cxn modelId="{D8F6857B-6EB7-4E3A-B54E-E01CAD959ABD}" type="presOf" srcId="{840AEAF5-F8BB-462F-97DF-AD263A214328}" destId="{A62FE857-6B08-4966-8C9E-CD4D171811D7}" srcOrd="0" destOrd="0" presId="urn:microsoft.com/office/officeart/2005/8/layout/vList2"/>
    <dgm:cxn modelId="{BF2F6922-955B-488A-95AB-D437A733C542}" srcId="{B3DA4EEA-84A2-42AD-89EF-D4781AD6CC73}" destId="{BF52719E-1405-4374-B58B-381594B1CC16}" srcOrd="16" destOrd="0" parTransId="{95BF0627-7AC2-436E-977B-C1F8EA8C52F9}" sibTransId="{5B7BD4F6-D4DC-455E-BB6D-41EC61E575F0}"/>
    <dgm:cxn modelId="{A93689FA-3CD0-4548-9382-5A851BEBA6FF}" type="presOf" srcId="{2F2D189A-D7BB-4725-A20C-9AA11F708FD6}" destId="{77D4556C-464B-4A94-A4BA-D95D7DCEAE3A}" srcOrd="0" destOrd="0" presId="urn:microsoft.com/office/officeart/2005/8/layout/vList2"/>
    <dgm:cxn modelId="{DA70470D-59C4-44EE-A68C-5ABE0F2FCE04}" srcId="{B3DA4EEA-84A2-42AD-89EF-D4781AD6CC73}" destId="{075B6A53-F264-4932-97FB-4B9FEEC23715}" srcOrd="20" destOrd="0" parTransId="{350D89A0-1E70-4CE8-85DB-D109AE129781}" sibTransId="{6DC6BD16-9282-4BF7-9E27-EF643FBC8199}"/>
    <dgm:cxn modelId="{49F4D5EE-0E28-4856-9830-D92D2B60770B}" type="presOf" srcId="{1D6418BD-E017-4344-8F74-8776E398C7C6}" destId="{222D59FE-6FB2-4DB5-86DA-EE05994891B7}" srcOrd="0" destOrd="0" presId="urn:microsoft.com/office/officeart/2005/8/layout/vList2"/>
    <dgm:cxn modelId="{47929910-3504-4C9C-8B20-E7E7C71B9DCD}" type="presOf" srcId="{560EEDCE-F1F7-4337-B1BC-12DBD7B022F5}" destId="{26B35B12-7DB5-41C4-9F79-DAF4DDCBA32B}" srcOrd="0" destOrd="0" presId="urn:microsoft.com/office/officeart/2005/8/layout/vList2"/>
    <dgm:cxn modelId="{803EB460-BE2D-487D-A7BD-6644AE30380F}" type="presOf" srcId="{DBDA7CC9-440B-46ED-B25F-9289DECF1F35}" destId="{E05FAC5F-1AF5-4943-925B-8A845374F973}" srcOrd="0" destOrd="0" presId="urn:microsoft.com/office/officeart/2005/8/layout/vList2"/>
    <dgm:cxn modelId="{082A90C1-7233-44F0-81B9-054701167F2B}" type="presOf" srcId="{AACD0D40-7644-496D-855C-2BF62E7FDD66}" destId="{DDDEF948-698B-4401-B955-601AE1F80253}" srcOrd="0" destOrd="0" presId="urn:microsoft.com/office/officeart/2005/8/layout/vList2"/>
    <dgm:cxn modelId="{13D676EA-687E-4073-BA30-FC0A81182249}" type="presOf" srcId="{179A6B94-06D3-497E-8840-AC3B90F574E1}" destId="{A1E4AAC8-D2C4-4BD2-918C-FCF9996CAE77}" srcOrd="0" destOrd="0" presId="urn:microsoft.com/office/officeart/2005/8/layout/vList2"/>
    <dgm:cxn modelId="{6084A56A-B76A-4579-9332-03FA4DB0AE28}" srcId="{B3DA4EEA-84A2-42AD-89EF-D4781AD6CC73}" destId="{30EF1F79-4C6B-48EB-9104-6EAA96D979C8}" srcOrd="8" destOrd="0" parTransId="{54600018-AE7A-4B5C-BAB7-A44EFFC6789D}" sibTransId="{FC5595EF-F8D0-49D5-A7B6-748FF15C1D00}"/>
    <dgm:cxn modelId="{E1335346-7E9E-42D9-B431-1AC57EA45266}" type="presOf" srcId="{099F56BE-81DD-457A-BD2B-49797732447E}" destId="{6340C2B8-433D-4E31-B2A9-4A1136B4CC99}" srcOrd="0" destOrd="0" presId="urn:microsoft.com/office/officeart/2005/8/layout/vList2"/>
    <dgm:cxn modelId="{08DBEFC0-BD20-4F21-9FEC-ADD3644DA31B}" type="presOf" srcId="{378E7023-8193-48C1-8EEE-BCB59B98CED2}" destId="{69FD00C3-7ACE-401C-A985-83A2C6CAC999}" srcOrd="0" destOrd="0" presId="urn:microsoft.com/office/officeart/2005/8/layout/vList2"/>
    <dgm:cxn modelId="{B6C3AB30-4F2D-45FD-A70C-68EB4C50EC4B}" type="presOf" srcId="{FBB75C70-5A96-491B-BFF5-BEAF8656DD2D}" destId="{929C1CD7-D857-4FFA-A4E2-FF749A5FD6E8}" srcOrd="0" destOrd="0" presId="urn:microsoft.com/office/officeart/2005/8/layout/vList2"/>
    <dgm:cxn modelId="{82B0368C-E806-4A35-B268-D032D13EF1D5}" srcId="{B3DA4EEA-84A2-42AD-89EF-D4781AD6CC73}" destId="{C10EA2B8-8EF9-4A19-851F-1D47CDC81D3D}" srcOrd="19" destOrd="0" parTransId="{46BC1B8F-4BF8-4037-BB33-D0FCA1BCD1DE}" sibTransId="{23D730C3-308B-4237-9AA0-EA306D103D77}"/>
    <dgm:cxn modelId="{B1D3F880-269B-4524-978E-CD0267389268}" srcId="{B3DA4EEA-84A2-42AD-89EF-D4781AD6CC73}" destId="{1DB3933E-E3F4-423B-8D7E-AC1976BFBFEE}" srcOrd="1" destOrd="0" parTransId="{0B74DA5D-6CFC-49B8-8EA3-9BA72012AF64}" sibTransId="{C5F4CF05-698C-4C5E-8FA9-7ACE461BAF53}"/>
    <dgm:cxn modelId="{99E93672-DCD3-409E-839D-D634E4215F7F}" srcId="{B3DA4EEA-84A2-42AD-89EF-D4781AD6CC73}" destId="{AACD0D40-7644-496D-855C-2BF62E7FDD66}" srcOrd="4" destOrd="0" parTransId="{51FA6922-C759-4BC6-A5D4-92966D0B9BD3}" sibTransId="{F6BE6B6F-5619-453B-B7DB-25F7D9C68C74}"/>
    <dgm:cxn modelId="{7130DB52-123B-4E24-A981-D8799FA74692}" type="presOf" srcId="{63584493-883F-42F9-97F0-E856B1358FB5}" destId="{491DE9AD-C16B-44D6-8DC9-AF55D14EDA0A}" srcOrd="0" destOrd="0" presId="urn:microsoft.com/office/officeart/2005/8/layout/vList2"/>
    <dgm:cxn modelId="{791D3333-83F1-4FA7-B842-C4DA95874ADD}" srcId="{B3DA4EEA-84A2-42AD-89EF-D4781AD6CC73}" destId="{179A6B94-06D3-497E-8840-AC3B90F574E1}" srcOrd="9" destOrd="0" parTransId="{04C7A913-D421-4DD1-88C5-C3AAF1EBECBD}" sibTransId="{99812C92-A302-4DCD-AEBF-183AE9CA2780}"/>
    <dgm:cxn modelId="{31B46B26-94D2-4F78-94CC-4A27CF0746B6}" type="presOf" srcId="{E3AE58A0-30F8-4471-9873-9A3A5CC5AFCE}" destId="{D8D04E13-355D-436C-BD43-48B03297F739}" srcOrd="0" destOrd="0" presId="urn:microsoft.com/office/officeart/2005/8/layout/vList2"/>
    <dgm:cxn modelId="{00C38CB7-8564-4594-9507-B1BE7D335AD9}" type="presOf" srcId="{BF52719E-1405-4374-B58B-381594B1CC16}" destId="{A5E0ADCA-7826-4822-A265-20D2426FD84C}" srcOrd="0" destOrd="0" presId="urn:microsoft.com/office/officeart/2005/8/layout/vList2"/>
    <dgm:cxn modelId="{551093CE-41AF-4DE9-868C-D1199D51B0F0}" type="presOf" srcId="{357E3A99-2F33-4A6A-B0AD-002017365798}" destId="{216AEA3F-5449-4B01-9B4C-B1EEB159FF9C}" srcOrd="0" destOrd="0" presId="urn:microsoft.com/office/officeart/2005/8/layout/vList2"/>
    <dgm:cxn modelId="{42E25021-D4E8-429A-B097-E1C45F9FF5C9}" srcId="{B3DA4EEA-84A2-42AD-89EF-D4781AD6CC73}" destId="{4ADB3B18-2113-4AE7-93BA-76C2FCE100A5}" srcOrd="14" destOrd="0" parTransId="{D192448E-320B-4322-B72D-19F64857381A}" sibTransId="{1C13DBB4-C689-4522-B952-AC84867B574F}"/>
    <dgm:cxn modelId="{CEE1A416-4ACA-4903-BA37-F506DB924BDA}" srcId="{B3DA4EEA-84A2-42AD-89EF-D4781AD6CC73}" destId="{E3AE58A0-30F8-4471-9873-9A3A5CC5AFCE}" srcOrd="27" destOrd="0" parTransId="{CAA76D72-4CB8-4DF0-BC55-174ADDB0B01E}" sibTransId="{D8BDF6EC-83BE-41FA-9010-DE545068C4B3}"/>
    <dgm:cxn modelId="{DBC58AD2-C0CC-4F41-8568-FA5B35571BB8}" srcId="{B3DA4EEA-84A2-42AD-89EF-D4781AD6CC73}" destId="{DBDA7CC9-440B-46ED-B25F-9289DECF1F35}" srcOrd="5" destOrd="0" parTransId="{C2F224A4-BA8E-4876-AE5E-4AD572EB3B61}" sibTransId="{0A1E2BE1-8CB4-4C1C-A7DD-6E742437FCCB}"/>
    <dgm:cxn modelId="{6FC6F463-17F8-46AF-AA64-4C010B61F864}" type="presOf" srcId="{24B7FCD1-848D-444A-A77B-ED4ECFCD74B0}" destId="{05DB150D-B3EE-4AEF-A282-6B57D4B793ED}" srcOrd="0" destOrd="0" presId="urn:microsoft.com/office/officeart/2005/8/layout/vList2"/>
    <dgm:cxn modelId="{18B82FE7-7CB6-487B-AA5B-AEBEFA47DF32}" type="presOf" srcId="{E89CDE0B-A7E7-43C3-B019-B44ADC06E922}" destId="{50E23F64-8A6B-4ED9-BC14-082335C3E898}" srcOrd="0" destOrd="0" presId="urn:microsoft.com/office/officeart/2005/8/layout/vList2"/>
    <dgm:cxn modelId="{123BD83D-1C49-4ACE-B20F-441CF371B911}" type="presOf" srcId="{19583D71-2567-4422-B4BB-D7AD54C5DE10}" destId="{DD9373B4-2035-48C2-BC28-594A7451DC2D}" srcOrd="0" destOrd="0" presId="urn:microsoft.com/office/officeart/2005/8/layout/vList2"/>
    <dgm:cxn modelId="{5D774B8B-0251-428B-B92F-EAD7AA3724E4}" type="presOf" srcId="{B3DA4EEA-84A2-42AD-89EF-D4781AD6CC73}" destId="{5ACE25DC-7500-4C76-B6A4-D8DCB5D1F2EC}" srcOrd="0" destOrd="0" presId="urn:microsoft.com/office/officeart/2005/8/layout/vList2"/>
    <dgm:cxn modelId="{CCBBF626-AC82-430C-B502-9111BBFE4A9F}" type="presOf" srcId="{FADD6306-5831-4449-B5BD-CAB0DC1707C3}" destId="{3D01416A-428F-4B17-95C0-E6644B0E30AC}" srcOrd="0" destOrd="0" presId="urn:microsoft.com/office/officeart/2005/8/layout/vList2"/>
    <dgm:cxn modelId="{C5D00277-FEC9-4FFA-928F-69EE658A6303}" srcId="{B3DA4EEA-84A2-42AD-89EF-D4781AD6CC73}" destId="{5E6243D3-22A7-4146-A897-78FD22F98017}" srcOrd="13" destOrd="0" parTransId="{BED97359-A063-4A58-80F6-7A8F96C79902}" sibTransId="{A1262A36-AB64-40F6-A3C8-6E5E62C45CE7}"/>
    <dgm:cxn modelId="{9468DAF2-3BAA-44AD-A329-018028052EC2}" srcId="{B3DA4EEA-84A2-42AD-89EF-D4781AD6CC73}" destId="{FADD6306-5831-4449-B5BD-CAB0DC1707C3}" srcOrd="18" destOrd="0" parTransId="{9F90F2E7-8140-4E97-850F-5C23E397C92D}" sibTransId="{0C0A8D5F-3546-4890-8B81-E87615D84AAD}"/>
    <dgm:cxn modelId="{3537F483-B6CC-4E56-BEC0-58AC19CC9876}" srcId="{B3DA4EEA-84A2-42AD-89EF-D4781AD6CC73}" destId="{456A8F86-6C0D-4361-85D9-75915B412ECE}" srcOrd="25" destOrd="0" parTransId="{0D75243C-7088-4CB0-882B-CB27C3EDA03C}" sibTransId="{DEE14271-F123-4E30-902A-4A86E3F3A188}"/>
    <dgm:cxn modelId="{CA88AE9E-3745-4C99-AB1E-EC4853A47155}" type="presOf" srcId="{5E6243D3-22A7-4146-A897-78FD22F98017}" destId="{EED5BD85-8CB2-4163-898D-1881285DE3B2}" srcOrd="0" destOrd="0" presId="urn:microsoft.com/office/officeart/2005/8/layout/vList2"/>
    <dgm:cxn modelId="{1EBA3EA1-6081-450B-BECC-8D531C66F6AB}" srcId="{B3DA4EEA-84A2-42AD-89EF-D4781AD6CC73}" destId="{1D6418BD-E017-4344-8F74-8776E398C7C6}" srcOrd="22" destOrd="0" parTransId="{2C08DD8D-7C0C-486D-8702-3B1A4395605A}" sibTransId="{470382FD-15B1-4D66-AE10-EABD4646C0DC}"/>
    <dgm:cxn modelId="{C7E888C9-E564-498C-94EB-B1E9AD315061}" type="presParOf" srcId="{5ACE25DC-7500-4C76-B6A4-D8DCB5D1F2EC}" destId="{6340C2B8-433D-4E31-B2A9-4A1136B4CC99}" srcOrd="0" destOrd="0" presId="urn:microsoft.com/office/officeart/2005/8/layout/vList2"/>
    <dgm:cxn modelId="{6A750CC1-828A-4423-9637-3DE71B459D6A}" type="presParOf" srcId="{5ACE25DC-7500-4C76-B6A4-D8DCB5D1F2EC}" destId="{5E41694E-1127-4161-9595-A881A000DA97}" srcOrd="1" destOrd="0" presId="urn:microsoft.com/office/officeart/2005/8/layout/vList2"/>
    <dgm:cxn modelId="{F0A9B4B8-F915-46D3-9AF9-312B50A042F1}" type="presParOf" srcId="{5ACE25DC-7500-4C76-B6A4-D8DCB5D1F2EC}" destId="{AB0890BC-5EFF-4F0A-8D71-AA44EBFD9E17}" srcOrd="2" destOrd="0" presId="urn:microsoft.com/office/officeart/2005/8/layout/vList2"/>
    <dgm:cxn modelId="{85B67951-4277-4BCF-A58D-45298D95646B}" type="presParOf" srcId="{5ACE25DC-7500-4C76-B6A4-D8DCB5D1F2EC}" destId="{4507E29A-0B82-42D0-BF64-DA954A668FBC}" srcOrd="3" destOrd="0" presId="urn:microsoft.com/office/officeart/2005/8/layout/vList2"/>
    <dgm:cxn modelId="{47EA0AEF-26B7-4842-986A-53870E7FBEAA}" type="presParOf" srcId="{5ACE25DC-7500-4C76-B6A4-D8DCB5D1F2EC}" destId="{0D6BB0B5-EC1C-45B3-9AFC-60147AB223EF}" srcOrd="4" destOrd="0" presId="urn:microsoft.com/office/officeart/2005/8/layout/vList2"/>
    <dgm:cxn modelId="{D81E3562-170C-4BCE-A7BC-2E01CC2D1C6A}" type="presParOf" srcId="{5ACE25DC-7500-4C76-B6A4-D8DCB5D1F2EC}" destId="{DE0B8023-ADA6-48A1-AE11-199E7773379C}" srcOrd="5" destOrd="0" presId="urn:microsoft.com/office/officeart/2005/8/layout/vList2"/>
    <dgm:cxn modelId="{7DFCE116-811E-4906-A4C9-A4BC650E0BCB}" type="presParOf" srcId="{5ACE25DC-7500-4C76-B6A4-D8DCB5D1F2EC}" destId="{216AEA3F-5449-4B01-9B4C-B1EEB159FF9C}" srcOrd="6" destOrd="0" presId="urn:microsoft.com/office/officeart/2005/8/layout/vList2"/>
    <dgm:cxn modelId="{095FB9F5-E145-4254-8121-2EE3CFAE02D3}" type="presParOf" srcId="{5ACE25DC-7500-4C76-B6A4-D8DCB5D1F2EC}" destId="{B9ECDCA2-A9DE-4EF7-8C7C-D45745B2766C}" srcOrd="7" destOrd="0" presId="urn:microsoft.com/office/officeart/2005/8/layout/vList2"/>
    <dgm:cxn modelId="{41FA4B66-E2CE-4E01-A946-418CBBD8707E}" type="presParOf" srcId="{5ACE25DC-7500-4C76-B6A4-D8DCB5D1F2EC}" destId="{DDDEF948-698B-4401-B955-601AE1F80253}" srcOrd="8" destOrd="0" presId="urn:microsoft.com/office/officeart/2005/8/layout/vList2"/>
    <dgm:cxn modelId="{C4D22767-23FB-4806-AE06-7B66C284D78A}" type="presParOf" srcId="{5ACE25DC-7500-4C76-B6A4-D8DCB5D1F2EC}" destId="{9FD5D3EA-13FB-4421-B72B-F82E50F05EE3}" srcOrd="9" destOrd="0" presId="urn:microsoft.com/office/officeart/2005/8/layout/vList2"/>
    <dgm:cxn modelId="{20C517D6-976F-4F45-81DF-CBF0619B1CAC}" type="presParOf" srcId="{5ACE25DC-7500-4C76-B6A4-D8DCB5D1F2EC}" destId="{E05FAC5F-1AF5-4943-925B-8A845374F973}" srcOrd="10" destOrd="0" presId="urn:microsoft.com/office/officeart/2005/8/layout/vList2"/>
    <dgm:cxn modelId="{1BC374B9-C6EE-4817-BFDC-A4B8F5DFEDA9}" type="presParOf" srcId="{5ACE25DC-7500-4C76-B6A4-D8DCB5D1F2EC}" destId="{2358465E-487B-443C-9AD6-6551952BDAB3}" srcOrd="11" destOrd="0" presId="urn:microsoft.com/office/officeart/2005/8/layout/vList2"/>
    <dgm:cxn modelId="{ABB7E506-497A-4174-A7E5-2A7DAF37991B}" type="presParOf" srcId="{5ACE25DC-7500-4C76-B6A4-D8DCB5D1F2EC}" destId="{26B35B12-7DB5-41C4-9F79-DAF4DDCBA32B}" srcOrd="12" destOrd="0" presId="urn:microsoft.com/office/officeart/2005/8/layout/vList2"/>
    <dgm:cxn modelId="{F920F9A4-FA90-4B0D-9DCC-21B87F27414E}" type="presParOf" srcId="{5ACE25DC-7500-4C76-B6A4-D8DCB5D1F2EC}" destId="{7549D9FF-9C5F-4549-9608-06A4264E95DA}" srcOrd="13" destOrd="0" presId="urn:microsoft.com/office/officeart/2005/8/layout/vList2"/>
    <dgm:cxn modelId="{CB555C5F-9F62-4F5C-AB84-5DCDC0508148}" type="presParOf" srcId="{5ACE25DC-7500-4C76-B6A4-D8DCB5D1F2EC}" destId="{50E23F64-8A6B-4ED9-BC14-082335C3E898}" srcOrd="14" destOrd="0" presId="urn:microsoft.com/office/officeart/2005/8/layout/vList2"/>
    <dgm:cxn modelId="{2C9943D4-295F-4A89-9802-61DF495798EA}" type="presParOf" srcId="{5ACE25DC-7500-4C76-B6A4-D8DCB5D1F2EC}" destId="{2AE4BF72-1485-4151-9198-9BBADB1CFDBC}" srcOrd="15" destOrd="0" presId="urn:microsoft.com/office/officeart/2005/8/layout/vList2"/>
    <dgm:cxn modelId="{D5381156-35CE-4C12-86EE-09FCA3B6C4F7}" type="presParOf" srcId="{5ACE25DC-7500-4C76-B6A4-D8DCB5D1F2EC}" destId="{FCB17858-5BF2-4579-9B1F-AC18457F48C4}" srcOrd="16" destOrd="0" presId="urn:microsoft.com/office/officeart/2005/8/layout/vList2"/>
    <dgm:cxn modelId="{69B02829-B4F8-4E7D-8E57-2782BDB3666D}" type="presParOf" srcId="{5ACE25DC-7500-4C76-B6A4-D8DCB5D1F2EC}" destId="{26B99175-2AB1-4B4D-BFDE-1D2BE790E7D6}" srcOrd="17" destOrd="0" presId="urn:microsoft.com/office/officeart/2005/8/layout/vList2"/>
    <dgm:cxn modelId="{3D2EBA26-3103-41C4-B5B1-F198874756D1}" type="presParOf" srcId="{5ACE25DC-7500-4C76-B6A4-D8DCB5D1F2EC}" destId="{A1E4AAC8-D2C4-4BD2-918C-FCF9996CAE77}" srcOrd="18" destOrd="0" presId="urn:microsoft.com/office/officeart/2005/8/layout/vList2"/>
    <dgm:cxn modelId="{9F77C92C-BA25-4B48-8B2F-35C9101316A6}" type="presParOf" srcId="{5ACE25DC-7500-4C76-B6A4-D8DCB5D1F2EC}" destId="{8A4DF73B-DB8C-421B-8EAA-35422CCDE590}" srcOrd="19" destOrd="0" presId="urn:microsoft.com/office/officeart/2005/8/layout/vList2"/>
    <dgm:cxn modelId="{FE654759-88DF-4A44-98BC-A35D99AE4832}" type="presParOf" srcId="{5ACE25DC-7500-4C76-B6A4-D8DCB5D1F2EC}" destId="{8E438ABB-EF33-4846-9096-4B315E99E2B7}" srcOrd="20" destOrd="0" presId="urn:microsoft.com/office/officeart/2005/8/layout/vList2"/>
    <dgm:cxn modelId="{EF84849A-F458-4A48-B5B3-50A6B2E4DA39}" type="presParOf" srcId="{5ACE25DC-7500-4C76-B6A4-D8DCB5D1F2EC}" destId="{6C17A351-FC64-4E84-9629-62F51643AE77}" srcOrd="21" destOrd="0" presId="urn:microsoft.com/office/officeart/2005/8/layout/vList2"/>
    <dgm:cxn modelId="{CB5E8006-758B-41E0-82BA-866206A5B2CE}" type="presParOf" srcId="{5ACE25DC-7500-4C76-B6A4-D8DCB5D1F2EC}" destId="{240C64F9-8715-4CE2-A687-4C74D0460252}" srcOrd="22" destOrd="0" presId="urn:microsoft.com/office/officeart/2005/8/layout/vList2"/>
    <dgm:cxn modelId="{55B2BC0A-E541-4881-A887-0416CEE968D6}" type="presParOf" srcId="{5ACE25DC-7500-4C76-B6A4-D8DCB5D1F2EC}" destId="{63D05C6F-6B13-4B11-B665-18B8C9ADA865}" srcOrd="23" destOrd="0" presId="urn:microsoft.com/office/officeart/2005/8/layout/vList2"/>
    <dgm:cxn modelId="{94FAD5EB-EC4C-417A-9B89-5D8D8425C7D6}" type="presParOf" srcId="{5ACE25DC-7500-4C76-B6A4-D8DCB5D1F2EC}" destId="{BB8F2ACE-B3D9-40AE-AD15-CAE5BDA4EBEE}" srcOrd="24" destOrd="0" presId="urn:microsoft.com/office/officeart/2005/8/layout/vList2"/>
    <dgm:cxn modelId="{416A3EF9-1C81-470A-90E9-4009146E92BE}" type="presParOf" srcId="{5ACE25DC-7500-4C76-B6A4-D8DCB5D1F2EC}" destId="{FCBFFFAC-45EA-466C-B3D3-479EF086748C}" srcOrd="25" destOrd="0" presId="urn:microsoft.com/office/officeart/2005/8/layout/vList2"/>
    <dgm:cxn modelId="{D215368E-FA30-4118-9046-8CC5969FB9DE}" type="presParOf" srcId="{5ACE25DC-7500-4C76-B6A4-D8DCB5D1F2EC}" destId="{EED5BD85-8CB2-4163-898D-1881285DE3B2}" srcOrd="26" destOrd="0" presId="urn:microsoft.com/office/officeart/2005/8/layout/vList2"/>
    <dgm:cxn modelId="{ABFD3256-F009-4227-A793-9186E13F3BDB}" type="presParOf" srcId="{5ACE25DC-7500-4C76-B6A4-D8DCB5D1F2EC}" destId="{64F734B1-0F2D-4941-B87E-FC8F59CDED6B}" srcOrd="27" destOrd="0" presId="urn:microsoft.com/office/officeart/2005/8/layout/vList2"/>
    <dgm:cxn modelId="{7D3B56FA-58F1-43D0-8222-C4E6C47DB311}" type="presParOf" srcId="{5ACE25DC-7500-4C76-B6A4-D8DCB5D1F2EC}" destId="{7A014E02-6FCB-4245-BB37-B73A31A9694F}" srcOrd="28" destOrd="0" presId="urn:microsoft.com/office/officeart/2005/8/layout/vList2"/>
    <dgm:cxn modelId="{7B7932CF-1393-4748-BCF8-EDEF605F44A0}" type="presParOf" srcId="{5ACE25DC-7500-4C76-B6A4-D8DCB5D1F2EC}" destId="{E4CA51B8-D9E4-49ED-8C30-94D13390A1E0}" srcOrd="29" destOrd="0" presId="urn:microsoft.com/office/officeart/2005/8/layout/vList2"/>
    <dgm:cxn modelId="{CBE6A653-2440-44F6-BC05-119607850726}" type="presParOf" srcId="{5ACE25DC-7500-4C76-B6A4-D8DCB5D1F2EC}" destId="{929C1CD7-D857-4FFA-A4E2-FF749A5FD6E8}" srcOrd="30" destOrd="0" presId="urn:microsoft.com/office/officeart/2005/8/layout/vList2"/>
    <dgm:cxn modelId="{FF204FDD-51B5-4B2D-BD78-06DC5D73B949}" type="presParOf" srcId="{5ACE25DC-7500-4C76-B6A4-D8DCB5D1F2EC}" destId="{99A62466-9CF1-4E50-A1DB-6A02A570801A}" srcOrd="31" destOrd="0" presId="urn:microsoft.com/office/officeart/2005/8/layout/vList2"/>
    <dgm:cxn modelId="{B4AC99DE-4FEC-4B3F-A12E-016F86E230BF}" type="presParOf" srcId="{5ACE25DC-7500-4C76-B6A4-D8DCB5D1F2EC}" destId="{A5E0ADCA-7826-4822-A265-20D2426FD84C}" srcOrd="32" destOrd="0" presId="urn:microsoft.com/office/officeart/2005/8/layout/vList2"/>
    <dgm:cxn modelId="{8FFD2B00-8F27-4624-A3BC-95FE38805F95}" type="presParOf" srcId="{5ACE25DC-7500-4C76-B6A4-D8DCB5D1F2EC}" destId="{7D74EEBF-08F8-4B2D-9E8A-A4E9218233E1}" srcOrd="33" destOrd="0" presId="urn:microsoft.com/office/officeart/2005/8/layout/vList2"/>
    <dgm:cxn modelId="{D0491D26-DDE3-4928-96FA-27B9C5236CAF}" type="presParOf" srcId="{5ACE25DC-7500-4C76-B6A4-D8DCB5D1F2EC}" destId="{05DB150D-B3EE-4AEF-A282-6B57D4B793ED}" srcOrd="34" destOrd="0" presId="urn:microsoft.com/office/officeart/2005/8/layout/vList2"/>
    <dgm:cxn modelId="{7724EE6F-634E-4628-9BE9-5F01A8E2868D}" type="presParOf" srcId="{5ACE25DC-7500-4C76-B6A4-D8DCB5D1F2EC}" destId="{91A554AA-C690-4C3F-B58A-34E76B8B5254}" srcOrd="35" destOrd="0" presId="urn:microsoft.com/office/officeart/2005/8/layout/vList2"/>
    <dgm:cxn modelId="{04665CE2-B555-44EB-9095-3C17E61DF7C8}" type="presParOf" srcId="{5ACE25DC-7500-4C76-B6A4-D8DCB5D1F2EC}" destId="{3D01416A-428F-4B17-95C0-E6644B0E30AC}" srcOrd="36" destOrd="0" presId="urn:microsoft.com/office/officeart/2005/8/layout/vList2"/>
    <dgm:cxn modelId="{A1EEE719-2959-4EEB-A474-9497D00C98D6}" type="presParOf" srcId="{5ACE25DC-7500-4C76-B6A4-D8DCB5D1F2EC}" destId="{59DDB148-D220-46DD-812D-8747137487FE}" srcOrd="37" destOrd="0" presId="urn:microsoft.com/office/officeart/2005/8/layout/vList2"/>
    <dgm:cxn modelId="{9E8D0856-E3B8-4D25-BC06-020A76B8B0D2}" type="presParOf" srcId="{5ACE25DC-7500-4C76-B6A4-D8DCB5D1F2EC}" destId="{E2437F4A-1E5C-41A7-AD44-2877BBCB4147}" srcOrd="38" destOrd="0" presId="urn:microsoft.com/office/officeart/2005/8/layout/vList2"/>
    <dgm:cxn modelId="{9C10DAAD-2AD2-452E-A473-4F5BCAC84C03}" type="presParOf" srcId="{5ACE25DC-7500-4C76-B6A4-D8DCB5D1F2EC}" destId="{7872BC08-6F51-4D95-8314-7ACAF5AD1883}" srcOrd="39" destOrd="0" presId="urn:microsoft.com/office/officeart/2005/8/layout/vList2"/>
    <dgm:cxn modelId="{FC6B05F8-32DD-4D69-BDC7-3E90327871D6}" type="presParOf" srcId="{5ACE25DC-7500-4C76-B6A4-D8DCB5D1F2EC}" destId="{170BCE11-F70B-45C6-9E3B-F969E6827229}" srcOrd="40" destOrd="0" presId="urn:microsoft.com/office/officeart/2005/8/layout/vList2"/>
    <dgm:cxn modelId="{250C2E85-9572-4331-B9AB-D734EA955159}" type="presParOf" srcId="{5ACE25DC-7500-4C76-B6A4-D8DCB5D1F2EC}" destId="{1D74FAF4-F9F9-4E99-85ED-A746950E7D82}" srcOrd="41" destOrd="0" presId="urn:microsoft.com/office/officeart/2005/8/layout/vList2"/>
    <dgm:cxn modelId="{905D5167-DFCE-4B1B-B53B-9965ECFE330D}" type="presParOf" srcId="{5ACE25DC-7500-4C76-B6A4-D8DCB5D1F2EC}" destId="{69FD00C3-7ACE-401C-A985-83A2C6CAC999}" srcOrd="42" destOrd="0" presId="urn:microsoft.com/office/officeart/2005/8/layout/vList2"/>
    <dgm:cxn modelId="{6C5B718D-8FC9-43D2-A639-A0454DBE4904}" type="presParOf" srcId="{5ACE25DC-7500-4C76-B6A4-D8DCB5D1F2EC}" destId="{3BF148A2-5E1A-4104-B7DE-685511481047}" srcOrd="43" destOrd="0" presId="urn:microsoft.com/office/officeart/2005/8/layout/vList2"/>
    <dgm:cxn modelId="{36AECBB2-4374-4F73-A96A-631454F18007}" type="presParOf" srcId="{5ACE25DC-7500-4C76-B6A4-D8DCB5D1F2EC}" destId="{222D59FE-6FB2-4DB5-86DA-EE05994891B7}" srcOrd="44" destOrd="0" presId="urn:microsoft.com/office/officeart/2005/8/layout/vList2"/>
    <dgm:cxn modelId="{1FE1FC86-4DAD-463B-999A-CB02B9D9C77F}" type="presParOf" srcId="{5ACE25DC-7500-4C76-B6A4-D8DCB5D1F2EC}" destId="{30125BB5-E1FF-4687-8555-6724F8E271D9}" srcOrd="45" destOrd="0" presId="urn:microsoft.com/office/officeart/2005/8/layout/vList2"/>
    <dgm:cxn modelId="{98376BE5-98B5-4415-B4DD-7ABA93B6A084}" type="presParOf" srcId="{5ACE25DC-7500-4C76-B6A4-D8DCB5D1F2EC}" destId="{491DE9AD-C16B-44D6-8DC9-AF55D14EDA0A}" srcOrd="46" destOrd="0" presId="urn:microsoft.com/office/officeart/2005/8/layout/vList2"/>
    <dgm:cxn modelId="{3AC35A74-431F-4023-961A-985E11CAE0ED}" type="presParOf" srcId="{5ACE25DC-7500-4C76-B6A4-D8DCB5D1F2EC}" destId="{7F06B53F-5464-4658-828D-EDD9CB841220}" srcOrd="47" destOrd="0" presId="urn:microsoft.com/office/officeart/2005/8/layout/vList2"/>
    <dgm:cxn modelId="{19C533E9-358E-4ECD-9AA4-35A07C8D9CFF}" type="presParOf" srcId="{5ACE25DC-7500-4C76-B6A4-D8DCB5D1F2EC}" destId="{DD9373B4-2035-48C2-BC28-594A7451DC2D}" srcOrd="48" destOrd="0" presId="urn:microsoft.com/office/officeart/2005/8/layout/vList2"/>
    <dgm:cxn modelId="{B4D02250-D381-488E-A3AF-98AD49FC152C}" type="presParOf" srcId="{5ACE25DC-7500-4C76-B6A4-D8DCB5D1F2EC}" destId="{59CA4CFD-4D9C-462F-87A3-96D487E2B11C}" srcOrd="49" destOrd="0" presId="urn:microsoft.com/office/officeart/2005/8/layout/vList2"/>
    <dgm:cxn modelId="{1BB1E2A8-F0CD-4CC9-9BED-9C2B0A679241}" type="presParOf" srcId="{5ACE25DC-7500-4C76-B6A4-D8DCB5D1F2EC}" destId="{4FC811C3-14E0-493B-86CD-61E08114DA10}" srcOrd="50" destOrd="0" presId="urn:microsoft.com/office/officeart/2005/8/layout/vList2"/>
    <dgm:cxn modelId="{738A53B1-60C0-410E-8823-320EC28C6321}" type="presParOf" srcId="{5ACE25DC-7500-4C76-B6A4-D8DCB5D1F2EC}" destId="{E6DA89D0-0C56-41FA-8E9E-27F90B67529A}" srcOrd="51" destOrd="0" presId="urn:microsoft.com/office/officeart/2005/8/layout/vList2"/>
    <dgm:cxn modelId="{164FC7EA-DF0D-4193-89C0-E5DD70CD3C78}" type="presParOf" srcId="{5ACE25DC-7500-4C76-B6A4-D8DCB5D1F2EC}" destId="{77D4556C-464B-4A94-A4BA-D95D7DCEAE3A}" srcOrd="52" destOrd="0" presId="urn:microsoft.com/office/officeart/2005/8/layout/vList2"/>
    <dgm:cxn modelId="{879B3395-BDA1-43C9-80E6-BDFE8C7AC209}" type="presParOf" srcId="{5ACE25DC-7500-4C76-B6A4-D8DCB5D1F2EC}" destId="{C5DA6264-2561-45DD-9513-8B2FA1C1ED81}" srcOrd="53" destOrd="0" presId="urn:microsoft.com/office/officeart/2005/8/layout/vList2"/>
    <dgm:cxn modelId="{43FF4C09-CB26-4C3D-A65F-5D108F9FAF2D}" type="presParOf" srcId="{5ACE25DC-7500-4C76-B6A4-D8DCB5D1F2EC}" destId="{D8D04E13-355D-436C-BD43-48B03297F739}" srcOrd="54" destOrd="0" presId="urn:microsoft.com/office/officeart/2005/8/layout/vList2"/>
    <dgm:cxn modelId="{C8E3E5D7-FB8D-4900-8C96-883B4AA6BB9D}" type="presParOf" srcId="{5ACE25DC-7500-4C76-B6A4-D8DCB5D1F2EC}" destId="{24A3ECB9-8B7E-440C-B726-6042A732C39F}" srcOrd="55" destOrd="0" presId="urn:microsoft.com/office/officeart/2005/8/layout/vList2"/>
    <dgm:cxn modelId="{373AEAF7-6C4A-4B2B-9E86-321A43FA209F}" type="presParOf" srcId="{5ACE25DC-7500-4C76-B6A4-D8DCB5D1F2EC}" destId="{A62FE857-6B08-4966-8C9E-CD4D171811D7}" srcOrd="56" destOrd="0" presId="urn:microsoft.com/office/officeart/2005/8/layout/vList2"/>
  </dgm:cxnLst>
  <dgm:bg/>
  <dgm:whole>
    <a:ln w="6350">
      <a:solidFill>
        <a:schemeClr val="tx1"/>
      </a:solid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BA245-8F46-4612-ABA8-097F08130F52}" type="doc">
      <dgm:prSet loTypeId="urn:microsoft.com/office/officeart/2005/8/layout/vList5" loCatId="list" qsTypeId="urn:microsoft.com/office/officeart/2005/8/quickstyle/simple1" qsCatId="simple" csTypeId="urn:microsoft.com/office/officeart/2005/8/colors/accent1_2#3" csCatId="accent1" phldr="1"/>
      <dgm:spPr/>
      <dgm:t>
        <a:bodyPr/>
        <a:lstStyle/>
        <a:p>
          <a:endParaRPr lang="en-US"/>
        </a:p>
      </dgm:t>
    </dgm:pt>
    <dgm:pt modelId="{06BAE835-79DD-469F-9F8B-05032C1D5BFE}">
      <dgm:prSet/>
      <dgm:spPr>
        <a:solidFill>
          <a:srgbClr val="0066AA"/>
        </a:solidFill>
      </dgm:spPr>
      <dgm:t>
        <a:bodyPr/>
        <a:lstStyle/>
        <a:p>
          <a:pPr rtl="0"/>
          <a:r>
            <a:rPr lang="en-GB" dirty="0" smtClean="0"/>
            <a:t>Satisfying life</a:t>
          </a:r>
          <a:endParaRPr lang="en-US" dirty="0"/>
        </a:p>
      </dgm:t>
    </dgm:pt>
    <dgm:pt modelId="{6DD94CE6-4326-47B1-BBA6-753B0F23488B}" type="parTrans" cxnId="{C60CBF3F-060E-4CDC-909F-847DAABC78A8}">
      <dgm:prSet/>
      <dgm:spPr/>
      <dgm:t>
        <a:bodyPr/>
        <a:lstStyle/>
        <a:p>
          <a:endParaRPr lang="en-US"/>
        </a:p>
      </dgm:t>
    </dgm:pt>
    <dgm:pt modelId="{00B5154E-AA45-4E92-A9F0-944282851698}" type="sibTrans" cxnId="{C60CBF3F-060E-4CDC-909F-847DAABC78A8}">
      <dgm:prSet/>
      <dgm:spPr/>
      <dgm:t>
        <a:bodyPr/>
        <a:lstStyle/>
        <a:p>
          <a:endParaRPr lang="en-US"/>
        </a:p>
      </dgm:t>
    </dgm:pt>
    <dgm:pt modelId="{DDCA7697-9718-476D-8994-63AF2A602A78}">
      <dgm:prSet/>
      <dgm:spPr>
        <a:solidFill>
          <a:srgbClr val="0066AA"/>
        </a:solidFill>
      </dgm:spPr>
      <dgm:t>
        <a:bodyPr/>
        <a:lstStyle/>
        <a:p>
          <a:pPr rtl="0"/>
          <a:r>
            <a:rPr lang="en-GB" dirty="0" smtClean="0"/>
            <a:t>Emotional well-being</a:t>
          </a:r>
          <a:endParaRPr lang="en-US" dirty="0"/>
        </a:p>
      </dgm:t>
    </dgm:pt>
    <dgm:pt modelId="{489B8FE6-D41D-430F-9FC6-F04480A5AC2D}" type="parTrans" cxnId="{ED47A4B0-2BD3-44AC-9ABB-0092D3A36029}">
      <dgm:prSet/>
      <dgm:spPr/>
      <dgm:t>
        <a:bodyPr/>
        <a:lstStyle/>
        <a:p>
          <a:endParaRPr lang="en-US"/>
        </a:p>
      </dgm:t>
    </dgm:pt>
    <dgm:pt modelId="{C313C8BA-BF6B-4DD7-AF0A-29FFEB2882D9}" type="sibTrans" cxnId="{ED47A4B0-2BD3-44AC-9ABB-0092D3A36029}">
      <dgm:prSet/>
      <dgm:spPr/>
      <dgm:t>
        <a:bodyPr/>
        <a:lstStyle/>
        <a:p>
          <a:endParaRPr lang="en-US"/>
        </a:p>
      </dgm:t>
    </dgm:pt>
    <dgm:pt modelId="{F661ED35-F2BB-48D0-8885-FFD8A2D4E496}">
      <dgm:prSet/>
      <dgm:spPr>
        <a:solidFill>
          <a:srgbClr val="61A4D1"/>
        </a:solidFill>
      </dgm:spPr>
      <dgm:t>
        <a:bodyPr/>
        <a:lstStyle/>
        <a:p>
          <a:pPr rtl="0"/>
          <a:r>
            <a:rPr lang="en-GB" baseline="0" dirty="0" smtClean="0">
              <a:solidFill>
                <a:schemeClr val="tx1"/>
              </a:solidFill>
            </a:rPr>
            <a:t>Competence</a:t>
          </a:r>
        </a:p>
      </dgm:t>
    </dgm:pt>
    <dgm:pt modelId="{25D9B92F-2D32-432A-ABE8-728FB771F78D}" type="parTrans" cxnId="{8493C317-D85C-4511-A4BD-9FCDC3C11D37}">
      <dgm:prSet/>
      <dgm:spPr/>
      <dgm:t>
        <a:bodyPr/>
        <a:lstStyle/>
        <a:p>
          <a:endParaRPr lang="en-US"/>
        </a:p>
      </dgm:t>
    </dgm:pt>
    <dgm:pt modelId="{D59D7EB4-279D-467C-B2A9-53CA5410F11E}" type="sibTrans" cxnId="{8493C317-D85C-4511-A4BD-9FCDC3C11D37}">
      <dgm:prSet/>
      <dgm:spPr/>
      <dgm:t>
        <a:bodyPr/>
        <a:lstStyle/>
        <a:p>
          <a:endParaRPr lang="en-US"/>
        </a:p>
      </dgm:t>
    </dgm:pt>
    <dgm:pt modelId="{42510C2E-4810-48C5-BC3E-7BCD26176437}">
      <dgm:prSet/>
      <dgm:spPr>
        <a:solidFill>
          <a:srgbClr val="61A4D1"/>
        </a:solidFill>
      </dgm:spPr>
      <dgm:t>
        <a:bodyPr/>
        <a:lstStyle/>
        <a:p>
          <a:pPr algn="ctr" rtl="0"/>
          <a:r>
            <a:rPr lang="en-GB" baseline="0" dirty="0" smtClean="0">
              <a:solidFill>
                <a:schemeClr val="tx1"/>
              </a:solidFill>
            </a:rPr>
            <a:t>Meaning and purpose</a:t>
          </a:r>
        </a:p>
      </dgm:t>
    </dgm:pt>
    <dgm:pt modelId="{CA647900-B190-40C3-8357-CCCF94946BB9}" type="parTrans" cxnId="{1CE472B4-AE2E-4207-9BF8-96D12BC21965}">
      <dgm:prSet/>
      <dgm:spPr/>
      <dgm:t>
        <a:bodyPr/>
        <a:lstStyle/>
        <a:p>
          <a:endParaRPr lang="en-US"/>
        </a:p>
      </dgm:t>
    </dgm:pt>
    <dgm:pt modelId="{23A010B5-FB86-4655-80E5-D339F8CE8729}" type="sibTrans" cxnId="{1CE472B4-AE2E-4207-9BF8-96D12BC21965}">
      <dgm:prSet/>
      <dgm:spPr/>
      <dgm:t>
        <a:bodyPr/>
        <a:lstStyle/>
        <a:p>
          <a:endParaRPr lang="en-US"/>
        </a:p>
      </dgm:t>
    </dgm:pt>
    <dgm:pt modelId="{9DBF9B87-4015-4C6E-8B7A-0441023A3F39}">
      <dgm:prSet/>
      <dgm:spPr>
        <a:solidFill>
          <a:srgbClr val="61A4D1"/>
        </a:solidFill>
      </dgm:spPr>
      <dgm:t>
        <a:bodyPr/>
        <a:lstStyle/>
        <a:p>
          <a:pPr rtl="0"/>
          <a:r>
            <a:rPr lang="en-GB" baseline="0" dirty="0" smtClean="0">
              <a:solidFill>
                <a:schemeClr val="tx1"/>
              </a:solidFill>
            </a:rPr>
            <a:t>Autonomy</a:t>
          </a:r>
        </a:p>
      </dgm:t>
    </dgm:pt>
    <dgm:pt modelId="{7A0BEDD6-23DB-42BE-A51A-447FFF43F389}" type="parTrans" cxnId="{A50D8924-C675-4222-BC2D-BC937043AE89}">
      <dgm:prSet/>
      <dgm:spPr/>
      <dgm:t>
        <a:bodyPr/>
        <a:lstStyle/>
        <a:p>
          <a:endParaRPr lang="en-US"/>
        </a:p>
      </dgm:t>
    </dgm:pt>
    <dgm:pt modelId="{107C4B5D-6F87-4897-8634-3EADA89BBFC9}" type="sibTrans" cxnId="{A50D8924-C675-4222-BC2D-BC937043AE89}">
      <dgm:prSet/>
      <dgm:spPr/>
      <dgm:t>
        <a:bodyPr/>
        <a:lstStyle/>
        <a:p>
          <a:endParaRPr lang="en-US"/>
        </a:p>
      </dgm:t>
    </dgm:pt>
    <dgm:pt modelId="{771B3085-F53E-4B2E-83A8-A9A5B0127B93}">
      <dgm:prSet/>
      <dgm:spPr>
        <a:solidFill>
          <a:srgbClr val="61A4D1"/>
        </a:solidFill>
      </dgm:spPr>
      <dgm:t>
        <a:bodyPr/>
        <a:lstStyle/>
        <a:p>
          <a:pPr rtl="0"/>
          <a:r>
            <a:rPr lang="en-GB" baseline="0" dirty="0" smtClean="0">
              <a:solidFill>
                <a:schemeClr val="tx1"/>
              </a:solidFill>
            </a:rPr>
            <a:t>Engagement</a:t>
          </a:r>
        </a:p>
      </dgm:t>
    </dgm:pt>
    <dgm:pt modelId="{82ED25BE-98ED-4561-9D9A-E3B53661889F}" type="parTrans" cxnId="{6018B378-1A17-40C8-8C35-65C29441FC18}">
      <dgm:prSet/>
      <dgm:spPr/>
      <dgm:t>
        <a:bodyPr/>
        <a:lstStyle/>
        <a:p>
          <a:endParaRPr lang="en-US"/>
        </a:p>
      </dgm:t>
    </dgm:pt>
    <dgm:pt modelId="{35650057-A935-4AA9-AFE2-2BAB14E15176}" type="sibTrans" cxnId="{6018B378-1A17-40C8-8C35-65C29441FC18}">
      <dgm:prSet/>
      <dgm:spPr/>
      <dgm:t>
        <a:bodyPr/>
        <a:lstStyle/>
        <a:p>
          <a:endParaRPr lang="en-US"/>
        </a:p>
      </dgm:t>
    </dgm:pt>
    <dgm:pt modelId="{41D0A4FE-A945-491D-80DB-60C73B908F50}">
      <dgm:prSet/>
      <dgm:spPr>
        <a:solidFill>
          <a:srgbClr val="189883"/>
        </a:solidFill>
      </dgm:spPr>
      <dgm:t>
        <a:bodyPr/>
        <a:lstStyle/>
        <a:p>
          <a:pPr rtl="0"/>
          <a:r>
            <a:rPr lang="en-GB" dirty="0" smtClean="0">
              <a:solidFill>
                <a:schemeClr val="tx1"/>
              </a:solidFill>
            </a:rPr>
            <a:t>Trust and </a:t>
          </a:r>
          <a:r>
            <a:rPr lang="en-GB" baseline="0" dirty="0" smtClean="0">
              <a:solidFill>
                <a:schemeClr val="tx1"/>
              </a:solidFill>
            </a:rPr>
            <a:t>belonging</a:t>
          </a:r>
        </a:p>
      </dgm:t>
    </dgm:pt>
    <dgm:pt modelId="{EB81E152-226E-41BC-B8A5-3AE47E4B3636}" type="parTrans" cxnId="{3F123BBB-C9B0-4B10-8E57-A1955506E13A}">
      <dgm:prSet/>
      <dgm:spPr/>
      <dgm:t>
        <a:bodyPr/>
        <a:lstStyle/>
        <a:p>
          <a:endParaRPr lang="en-US"/>
        </a:p>
      </dgm:t>
    </dgm:pt>
    <dgm:pt modelId="{C9C29C0E-3A7F-46C2-8394-F951ACB7BFEA}" type="sibTrans" cxnId="{3F123BBB-C9B0-4B10-8E57-A1955506E13A}">
      <dgm:prSet/>
      <dgm:spPr/>
      <dgm:t>
        <a:bodyPr/>
        <a:lstStyle/>
        <a:p>
          <a:endParaRPr lang="en-US"/>
        </a:p>
      </dgm:t>
    </dgm:pt>
    <dgm:pt modelId="{E93E931D-9BCA-4522-AB84-BFFEFD58D7DF}">
      <dgm:prSet/>
      <dgm:spPr>
        <a:solidFill>
          <a:srgbClr val="189883"/>
        </a:solidFill>
      </dgm:spPr>
      <dgm:t>
        <a:bodyPr/>
        <a:lstStyle/>
        <a:p>
          <a:pPr rtl="0"/>
          <a:r>
            <a:rPr lang="en-GB" baseline="0" dirty="0" smtClean="0">
              <a:solidFill>
                <a:schemeClr val="tx1"/>
              </a:solidFill>
            </a:rPr>
            <a:t>Supportive relationships</a:t>
          </a:r>
        </a:p>
      </dgm:t>
    </dgm:pt>
    <dgm:pt modelId="{27A9927F-C7F2-48B3-A12E-DDD0115EEEC9}" type="parTrans" cxnId="{CDCD40E6-7D1B-4FB9-BF4B-D4712E14C78E}">
      <dgm:prSet/>
      <dgm:spPr/>
      <dgm:t>
        <a:bodyPr/>
        <a:lstStyle/>
        <a:p>
          <a:endParaRPr lang="en-US"/>
        </a:p>
      </dgm:t>
    </dgm:pt>
    <dgm:pt modelId="{656A6A17-B774-4E7C-811B-1458175F48C1}" type="sibTrans" cxnId="{CDCD40E6-7D1B-4FB9-BF4B-D4712E14C78E}">
      <dgm:prSet/>
      <dgm:spPr/>
      <dgm:t>
        <a:bodyPr/>
        <a:lstStyle/>
        <a:p>
          <a:endParaRPr lang="en-US"/>
        </a:p>
      </dgm:t>
    </dgm:pt>
    <dgm:pt modelId="{6D8BAB5D-D2DC-453E-B678-F9A7C839D22F}" type="pres">
      <dgm:prSet presAssocID="{327BA245-8F46-4612-ABA8-097F08130F52}" presName="Name0" presStyleCnt="0">
        <dgm:presLayoutVars>
          <dgm:dir/>
          <dgm:animLvl val="lvl"/>
          <dgm:resizeHandles val="exact"/>
        </dgm:presLayoutVars>
      </dgm:prSet>
      <dgm:spPr/>
      <dgm:t>
        <a:bodyPr/>
        <a:lstStyle/>
        <a:p>
          <a:endParaRPr lang="en-GB"/>
        </a:p>
      </dgm:t>
    </dgm:pt>
    <dgm:pt modelId="{0B1F6CA6-969A-41D9-8106-613BF0CDBF53}" type="pres">
      <dgm:prSet presAssocID="{06BAE835-79DD-469F-9F8B-05032C1D5BFE}" presName="linNode" presStyleCnt="0"/>
      <dgm:spPr/>
    </dgm:pt>
    <dgm:pt modelId="{BED77308-7E75-4287-88D8-F357FE570928}" type="pres">
      <dgm:prSet presAssocID="{06BAE835-79DD-469F-9F8B-05032C1D5BFE}" presName="parentText" presStyleLbl="node1" presStyleIdx="0" presStyleCnt="8">
        <dgm:presLayoutVars>
          <dgm:chMax val="1"/>
          <dgm:bulletEnabled val="1"/>
        </dgm:presLayoutVars>
      </dgm:prSet>
      <dgm:spPr/>
      <dgm:t>
        <a:bodyPr/>
        <a:lstStyle/>
        <a:p>
          <a:endParaRPr lang="en-GB"/>
        </a:p>
      </dgm:t>
    </dgm:pt>
    <dgm:pt modelId="{34A989F9-7380-4E99-A4A9-BC5367DBEE47}" type="pres">
      <dgm:prSet presAssocID="{00B5154E-AA45-4E92-A9F0-944282851698}" presName="sp" presStyleCnt="0"/>
      <dgm:spPr/>
    </dgm:pt>
    <dgm:pt modelId="{22E93917-E149-4E8B-B62E-D3B41C161FB6}" type="pres">
      <dgm:prSet presAssocID="{DDCA7697-9718-476D-8994-63AF2A602A78}" presName="linNode" presStyleCnt="0"/>
      <dgm:spPr/>
    </dgm:pt>
    <dgm:pt modelId="{163A726C-E326-4416-BE4C-72323F5B825D}" type="pres">
      <dgm:prSet presAssocID="{DDCA7697-9718-476D-8994-63AF2A602A78}" presName="parentText" presStyleLbl="node1" presStyleIdx="1" presStyleCnt="8">
        <dgm:presLayoutVars>
          <dgm:chMax val="1"/>
          <dgm:bulletEnabled val="1"/>
        </dgm:presLayoutVars>
      </dgm:prSet>
      <dgm:spPr/>
      <dgm:t>
        <a:bodyPr/>
        <a:lstStyle/>
        <a:p>
          <a:endParaRPr lang="en-US"/>
        </a:p>
      </dgm:t>
    </dgm:pt>
    <dgm:pt modelId="{879B8B03-7303-40CB-9353-E5B9FE8D1310}" type="pres">
      <dgm:prSet presAssocID="{C313C8BA-BF6B-4DD7-AF0A-29FFEB2882D9}" presName="sp" presStyleCnt="0"/>
      <dgm:spPr/>
    </dgm:pt>
    <dgm:pt modelId="{B99B4955-DCF4-4ED8-98A2-5C5F9C3ED71D}" type="pres">
      <dgm:prSet presAssocID="{F661ED35-F2BB-48D0-8885-FFD8A2D4E496}" presName="linNode" presStyleCnt="0"/>
      <dgm:spPr/>
    </dgm:pt>
    <dgm:pt modelId="{4F9FCCBB-CF0C-4544-8E4D-F982042EBE44}" type="pres">
      <dgm:prSet presAssocID="{F661ED35-F2BB-48D0-8885-FFD8A2D4E496}" presName="parentText" presStyleLbl="node1" presStyleIdx="2" presStyleCnt="8">
        <dgm:presLayoutVars>
          <dgm:chMax val="1"/>
          <dgm:bulletEnabled val="1"/>
        </dgm:presLayoutVars>
      </dgm:prSet>
      <dgm:spPr/>
      <dgm:t>
        <a:bodyPr/>
        <a:lstStyle/>
        <a:p>
          <a:endParaRPr lang="en-US"/>
        </a:p>
      </dgm:t>
    </dgm:pt>
    <dgm:pt modelId="{627BD389-70AA-48B1-8ED2-847B2FA6B4B8}" type="pres">
      <dgm:prSet presAssocID="{D59D7EB4-279D-467C-B2A9-53CA5410F11E}" presName="sp" presStyleCnt="0"/>
      <dgm:spPr/>
    </dgm:pt>
    <dgm:pt modelId="{6007A32F-16EF-45AA-B499-4CB4EA426CC5}" type="pres">
      <dgm:prSet presAssocID="{42510C2E-4810-48C5-BC3E-7BCD26176437}" presName="linNode" presStyleCnt="0"/>
      <dgm:spPr/>
    </dgm:pt>
    <dgm:pt modelId="{73764129-4EA8-42AD-A590-0F2CF4387A6D}" type="pres">
      <dgm:prSet presAssocID="{42510C2E-4810-48C5-BC3E-7BCD26176437}" presName="parentText" presStyleLbl="node1" presStyleIdx="3" presStyleCnt="8" custLinFactNeighborX="1170">
        <dgm:presLayoutVars>
          <dgm:chMax val="1"/>
          <dgm:bulletEnabled val="1"/>
        </dgm:presLayoutVars>
      </dgm:prSet>
      <dgm:spPr/>
      <dgm:t>
        <a:bodyPr/>
        <a:lstStyle/>
        <a:p>
          <a:endParaRPr lang="en-US"/>
        </a:p>
      </dgm:t>
    </dgm:pt>
    <dgm:pt modelId="{35BE2087-3F25-4394-8EC1-3B8BFAEDCE37}" type="pres">
      <dgm:prSet presAssocID="{23A010B5-FB86-4655-80E5-D339F8CE8729}" presName="sp" presStyleCnt="0"/>
      <dgm:spPr/>
    </dgm:pt>
    <dgm:pt modelId="{84113995-CEAF-44BE-A2FF-480B6CB2F989}" type="pres">
      <dgm:prSet presAssocID="{9DBF9B87-4015-4C6E-8B7A-0441023A3F39}" presName="linNode" presStyleCnt="0"/>
      <dgm:spPr/>
    </dgm:pt>
    <dgm:pt modelId="{6504895D-D270-4F81-9AF9-82D151EEE0CF}" type="pres">
      <dgm:prSet presAssocID="{9DBF9B87-4015-4C6E-8B7A-0441023A3F39}" presName="parentText" presStyleLbl="node1" presStyleIdx="4" presStyleCnt="8">
        <dgm:presLayoutVars>
          <dgm:chMax val="1"/>
          <dgm:bulletEnabled val="1"/>
        </dgm:presLayoutVars>
      </dgm:prSet>
      <dgm:spPr/>
      <dgm:t>
        <a:bodyPr/>
        <a:lstStyle/>
        <a:p>
          <a:endParaRPr lang="en-GB"/>
        </a:p>
      </dgm:t>
    </dgm:pt>
    <dgm:pt modelId="{56B791DA-4F89-40A3-8DCA-CC427C94E488}" type="pres">
      <dgm:prSet presAssocID="{107C4B5D-6F87-4897-8634-3EADA89BBFC9}" presName="sp" presStyleCnt="0"/>
      <dgm:spPr/>
    </dgm:pt>
    <dgm:pt modelId="{E9D97239-9038-4717-9C84-99B7B8438C0D}" type="pres">
      <dgm:prSet presAssocID="{771B3085-F53E-4B2E-83A8-A9A5B0127B93}" presName="linNode" presStyleCnt="0"/>
      <dgm:spPr/>
    </dgm:pt>
    <dgm:pt modelId="{CC8EE387-C0C0-4D1C-8BF6-01770E86F53F}" type="pres">
      <dgm:prSet presAssocID="{771B3085-F53E-4B2E-83A8-A9A5B0127B93}" presName="parentText" presStyleLbl="node1" presStyleIdx="5" presStyleCnt="8">
        <dgm:presLayoutVars>
          <dgm:chMax val="1"/>
          <dgm:bulletEnabled val="1"/>
        </dgm:presLayoutVars>
      </dgm:prSet>
      <dgm:spPr/>
      <dgm:t>
        <a:bodyPr/>
        <a:lstStyle/>
        <a:p>
          <a:endParaRPr lang="en-US"/>
        </a:p>
      </dgm:t>
    </dgm:pt>
    <dgm:pt modelId="{2C1254F8-DCCE-4808-9C6D-0901C17B32B9}" type="pres">
      <dgm:prSet presAssocID="{35650057-A935-4AA9-AFE2-2BAB14E15176}" presName="sp" presStyleCnt="0"/>
      <dgm:spPr/>
    </dgm:pt>
    <dgm:pt modelId="{0C060EDD-8E63-46EB-9846-492C761BAAB1}" type="pres">
      <dgm:prSet presAssocID="{41D0A4FE-A945-491D-80DB-60C73B908F50}" presName="linNode" presStyleCnt="0"/>
      <dgm:spPr/>
    </dgm:pt>
    <dgm:pt modelId="{4315F404-B869-4BE8-A819-98F2AD306EA8}" type="pres">
      <dgm:prSet presAssocID="{41D0A4FE-A945-491D-80DB-60C73B908F50}" presName="parentText" presStyleLbl="node1" presStyleIdx="6" presStyleCnt="8">
        <dgm:presLayoutVars>
          <dgm:chMax val="1"/>
          <dgm:bulletEnabled val="1"/>
        </dgm:presLayoutVars>
      </dgm:prSet>
      <dgm:spPr/>
      <dgm:t>
        <a:bodyPr/>
        <a:lstStyle/>
        <a:p>
          <a:endParaRPr lang="en-US"/>
        </a:p>
      </dgm:t>
    </dgm:pt>
    <dgm:pt modelId="{59FE401E-E07B-48C9-9B39-F0EB14A9669D}" type="pres">
      <dgm:prSet presAssocID="{C9C29C0E-3A7F-46C2-8394-F951ACB7BFEA}" presName="sp" presStyleCnt="0"/>
      <dgm:spPr/>
    </dgm:pt>
    <dgm:pt modelId="{6C157AB1-61F7-4FB5-A8D2-623F7AAD4F40}" type="pres">
      <dgm:prSet presAssocID="{E93E931D-9BCA-4522-AB84-BFFEFD58D7DF}" presName="linNode" presStyleCnt="0"/>
      <dgm:spPr/>
    </dgm:pt>
    <dgm:pt modelId="{D551DED0-A9A7-44C7-BBB4-40ADF7D1DBC7}" type="pres">
      <dgm:prSet presAssocID="{E93E931D-9BCA-4522-AB84-BFFEFD58D7DF}" presName="parentText" presStyleLbl="node1" presStyleIdx="7" presStyleCnt="8">
        <dgm:presLayoutVars>
          <dgm:chMax val="1"/>
          <dgm:bulletEnabled val="1"/>
        </dgm:presLayoutVars>
      </dgm:prSet>
      <dgm:spPr/>
      <dgm:t>
        <a:bodyPr/>
        <a:lstStyle/>
        <a:p>
          <a:endParaRPr lang="en-US"/>
        </a:p>
      </dgm:t>
    </dgm:pt>
  </dgm:ptLst>
  <dgm:cxnLst>
    <dgm:cxn modelId="{D47FB7C8-5ACF-4A03-B830-9F299C9A18C8}" type="presOf" srcId="{E93E931D-9BCA-4522-AB84-BFFEFD58D7DF}" destId="{D551DED0-A9A7-44C7-BBB4-40ADF7D1DBC7}" srcOrd="0" destOrd="0" presId="urn:microsoft.com/office/officeart/2005/8/layout/vList5"/>
    <dgm:cxn modelId="{DC279CF5-4680-4E51-A741-B18D210226BE}" type="presOf" srcId="{41D0A4FE-A945-491D-80DB-60C73B908F50}" destId="{4315F404-B869-4BE8-A819-98F2AD306EA8}" srcOrd="0" destOrd="0" presId="urn:microsoft.com/office/officeart/2005/8/layout/vList5"/>
    <dgm:cxn modelId="{8493C317-D85C-4511-A4BD-9FCDC3C11D37}" srcId="{327BA245-8F46-4612-ABA8-097F08130F52}" destId="{F661ED35-F2BB-48D0-8885-FFD8A2D4E496}" srcOrd="2" destOrd="0" parTransId="{25D9B92F-2D32-432A-ABE8-728FB771F78D}" sibTransId="{D59D7EB4-279D-467C-B2A9-53CA5410F11E}"/>
    <dgm:cxn modelId="{CDCD40E6-7D1B-4FB9-BF4B-D4712E14C78E}" srcId="{327BA245-8F46-4612-ABA8-097F08130F52}" destId="{E93E931D-9BCA-4522-AB84-BFFEFD58D7DF}" srcOrd="7" destOrd="0" parTransId="{27A9927F-C7F2-48B3-A12E-DDD0115EEEC9}" sibTransId="{656A6A17-B774-4E7C-811B-1458175F48C1}"/>
    <dgm:cxn modelId="{1CE472B4-AE2E-4207-9BF8-96D12BC21965}" srcId="{327BA245-8F46-4612-ABA8-097F08130F52}" destId="{42510C2E-4810-48C5-BC3E-7BCD26176437}" srcOrd="3" destOrd="0" parTransId="{CA647900-B190-40C3-8357-CCCF94946BB9}" sibTransId="{23A010B5-FB86-4655-80E5-D339F8CE8729}"/>
    <dgm:cxn modelId="{F8B348B1-BDD9-4FDB-803C-4A640CF9244C}" type="presOf" srcId="{9DBF9B87-4015-4C6E-8B7A-0441023A3F39}" destId="{6504895D-D270-4F81-9AF9-82D151EEE0CF}" srcOrd="0" destOrd="0" presId="urn:microsoft.com/office/officeart/2005/8/layout/vList5"/>
    <dgm:cxn modelId="{A7181B28-46B9-4616-AA07-AF057AF3D348}" type="presOf" srcId="{327BA245-8F46-4612-ABA8-097F08130F52}" destId="{6D8BAB5D-D2DC-453E-B678-F9A7C839D22F}" srcOrd="0" destOrd="0" presId="urn:microsoft.com/office/officeart/2005/8/layout/vList5"/>
    <dgm:cxn modelId="{DD77F319-57D4-4361-803D-15037E680378}" type="presOf" srcId="{F661ED35-F2BB-48D0-8885-FFD8A2D4E496}" destId="{4F9FCCBB-CF0C-4544-8E4D-F982042EBE44}" srcOrd="0" destOrd="0" presId="urn:microsoft.com/office/officeart/2005/8/layout/vList5"/>
    <dgm:cxn modelId="{A50D8924-C675-4222-BC2D-BC937043AE89}" srcId="{327BA245-8F46-4612-ABA8-097F08130F52}" destId="{9DBF9B87-4015-4C6E-8B7A-0441023A3F39}" srcOrd="4" destOrd="0" parTransId="{7A0BEDD6-23DB-42BE-A51A-447FFF43F389}" sibTransId="{107C4B5D-6F87-4897-8634-3EADA89BBFC9}"/>
    <dgm:cxn modelId="{3F123BBB-C9B0-4B10-8E57-A1955506E13A}" srcId="{327BA245-8F46-4612-ABA8-097F08130F52}" destId="{41D0A4FE-A945-491D-80DB-60C73B908F50}" srcOrd="6" destOrd="0" parTransId="{EB81E152-226E-41BC-B8A5-3AE47E4B3636}" sibTransId="{C9C29C0E-3A7F-46C2-8394-F951ACB7BFEA}"/>
    <dgm:cxn modelId="{F4FAF23E-6A52-4B56-A84A-B0A9648E93AE}" type="presOf" srcId="{06BAE835-79DD-469F-9F8B-05032C1D5BFE}" destId="{BED77308-7E75-4287-88D8-F357FE570928}" srcOrd="0" destOrd="0" presId="urn:microsoft.com/office/officeart/2005/8/layout/vList5"/>
    <dgm:cxn modelId="{6018B378-1A17-40C8-8C35-65C29441FC18}" srcId="{327BA245-8F46-4612-ABA8-097F08130F52}" destId="{771B3085-F53E-4B2E-83A8-A9A5B0127B93}" srcOrd="5" destOrd="0" parTransId="{82ED25BE-98ED-4561-9D9A-E3B53661889F}" sibTransId="{35650057-A935-4AA9-AFE2-2BAB14E15176}"/>
    <dgm:cxn modelId="{C60CBF3F-060E-4CDC-909F-847DAABC78A8}" srcId="{327BA245-8F46-4612-ABA8-097F08130F52}" destId="{06BAE835-79DD-469F-9F8B-05032C1D5BFE}" srcOrd="0" destOrd="0" parTransId="{6DD94CE6-4326-47B1-BBA6-753B0F23488B}" sibTransId="{00B5154E-AA45-4E92-A9F0-944282851698}"/>
    <dgm:cxn modelId="{5E794F94-3FA6-4B93-9843-4817F2F57F31}" type="presOf" srcId="{42510C2E-4810-48C5-BC3E-7BCD26176437}" destId="{73764129-4EA8-42AD-A590-0F2CF4387A6D}" srcOrd="0" destOrd="0" presId="urn:microsoft.com/office/officeart/2005/8/layout/vList5"/>
    <dgm:cxn modelId="{76174EE4-1A8F-4F4E-895F-425FC8EF1889}" type="presOf" srcId="{DDCA7697-9718-476D-8994-63AF2A602A78}" destId="{163A726C-E326-4416-BE4C-72323F5B825D}" srcOrd="0" destOrd="0" presId="urn:microsoft.com/office/officeart/2005/8/layout/vList5"/>
    <dgm:cxn modelId="{ED47A4B0-2BD3-44AC-9ABB-0092D3A36029}" srcId="{327BA245-8F46-4612-ABA8-097F08130F52}" destId="{DDCA7697-9718-476D-8994-63AF2A602A78}" srcOrd="1" destOrd="0" parTransId="{489B8FE6-D41D-430F-9FC6-F04480A5AC2D}" sibTransId="{C313C8BA-BF6B-4DD7-AF0A-29FFEB2882D9}"/>
    <dgm:cxn modelId="{205DF38B-51BB-43A8-B545-737D2222EEAE}" type="presOf" srcId="{771B3085-F53E-4B2E-83A8-A9A5B0127B93}" destId="{CC8EE387-C0C0-4D1C-8BF6-01770E86F53F}" srcOrd="0" destOrd="0" presId="urn:microsoft.com/office/officeart/2005/8/layout/vList5"/>
    <dgm:cxn modelId="{99B360FE-423C-4EEB-B6EC-801AB3762BD9}" type="presParOf" srcId="{6D8BAB5D-D2DC-453E-B678-F9A7C839D22F}" destId="{0B1F6CA6-969A-41D9-8106-613BF0CDBF53}" srcOrd="0" destOrd="0" presId="urn:microsoft.com/office/officeart/2005/8/layout/vList5"/>
    <dgm:cxn modelId="{4017E0F2-DED2-4439-92DA-FACB0D7A1931}" type="presParOf" srcId="{0B1F6CA6-969A-41D9-8106-613BF0CDBF53}" destId="{BED77308-7E75-4287-88D8-F357FE570928}" srcOrd="0" destOrd="0" presId="urn:microsoft.com/office/officeart/2005/8/layout/vList5"/>
    <dgm:cxn modelId="{F8B66686-3078-492F-ACDD-FE5B888F7257}" type="presParOf" srcId="{6D8BAB5D-D2DC-453E-B678-F9A7C839D22F}" destId="{34A989F9-7380-4E99-A4A9-BC5367DBEE47}" srcOrd="1" destOrd="0" presId="urn:microsoft.com/office/officeart/2005/8/layout/vList5"/>
    <dgm:cxn modelId="{4DB27FB6-4D14-44AE-AC9B-060FE4A7315A}" type="presParOf" srcId="{6D8BAB5D-D2DC-453E-B678-F9A7C839D22F}" destId="{22E93917-E149-4E8B-B62E-D3B41C161FB6}" srcOrd="2" destOrd="0" presId="urn:microsoft.com/office/officeart/2005/8/layout/vList5"/>
    <dgm:cxn modelId="{24D224BA-3820-48EC-91A4-74121909F3E0}" type="presParOf" srcId="{22E93917-E149-4E8B-B62E-D3B41C161FB6}" destId="{163A726C-E326-4416-BE4C-72323F5B825D}" srcOrd="0" destOrd="0" presId="urn:microsoft.com/office/officeart/2005/8/layout/vList5"/>
    <dgm:cxn modelId="{C1736321-45B0-40ED-870E-7D5516F22CB4}" type="presParOf" srcId="{6D8BAB5D-D2DC-453E-B678-F9A7C839D22F}" destId="{879B8B03-7303-40CB-9353-E5B9FE8D1310}" srcOrd="3" destOrd="0" presId="urn:microsoft.com/office/officeart/2005/8/layout/vList5"/>
    <dgm:cxn modelId="{E6587ADB-2362-4D85-B9B9-CD1C709A36BC}" type="presParOf" srcId="{6D8BAB5D-D2DC-453E-B678-F9A7C839D22F}" destId="{B99B4955-DCF4-4ED8-98A2-5C5F9C3ED71D}" srcOrd="4" destOrd="0" presId="urn:microsoft.com/office/officeart/2005/8/layout/vList5"/>
    <dgm:cxn modelId="{DA8924A7-9D83-46B0-9C3F-B23CF8932679}" type="presParOf" srcId="{B99B4955-DCF4-4ED8-98A2-5C5F9C3ED71D}" destId="{4F9FCCBB-CF0C-4544-8E4D-F982042EBE44}" srcOrd="0" destOrd="0" presId="urn:microsoft.com/office/officeart/2005/8/layout/vList5"/>
    <dgm:cxn modelId="{6B100ED4-2C8E-4693-BCFE-FF66F196CB58}" type="presParOf" srcId="{6D8BAB5D-D2DC-453E-B678-F9A7C839D22F}" destId="{627BD389-70AA-48B1-8ED2-847B2FA6B4B8}" srcOrd="5" destOrd="0" presId="urn:microsoft.com/office/officeart/2005/8/layout/vList5"/>
    <dgm:cxn modelId="{A2DC94C5-4E80-42BE-BA1F-F0714E8BF182}" type="presParOf" srcId="{6D8BAB5D-D2DC-453E-B678-F9A7C839D22F}" destId="{6007A32F-16EF-45AA-B499-4CB4EA426CC5}" srcOrd="6" destOrd="0" presId="urn:microsoft.com/office/officeart/2005/8/layout/vList5"/>
    <dgm:cxn modelId="{9544221E-C17B-40A0-B143-CA5FD7A84ED6}" type="presParOf" srcId="{6007A32F-16EF-45AA-B499-4CB4EA426CC5}" destId="{73764129-4EA8-42AD-A590-0F2CF4387A6D}" srcOrd="0" destOrd="0" presId="urn:microsoft.com/office/officeart/2005/8/layout/vList5"/>
    <dgm:cxn modelId="{7A505D0E-CE58-489B-80FC-AB218592658F}" type="presParOf" srcId="{6D8BAB5D-D2DC-453E-B678-F9A7C839D22F}" destId="{35BE2087-3F25-4394-8EC1-3B8BFAEDCE37}" srcOrd="7" destOrd="0" presId="urn:microsoft.com/office/officeart/2005/8/layout/vList5"/>
    <dgm:cxn modelId="{68CD4974-0BB2-45D0-BFC0-7C594CCA686D}" type="presParOf" srcId="{6D8BAB5D-D2DC-453E-B678-F9A7C839D22F}" destId="{84113995-CEAF-44BE-A2FF-480B6CB2F989}" srcOrd="8" destOrd="0" presId="urn:microsoft.com/office/officeart/2005/8/layout/vList5"/>
    <dgm:cxn modelId="{B394B6AF-4739-4F01-B8AD-908CE94A2142}" type="presParOf" srcId="{84113995-CEAF-44BE-A2FF-480B6CB2F989}" destId="{6504895D-D270-4F81-9AF9-82D151EEE0CF}" srcOrd="0" destOrd="0" presId="urn:microsoft.com/office/officeart/2005/8/layout/vList5"/>
    <dgm:cxn modelId="{4919621B-4501-42BF-87E1-11CAC805124C}" type="presParOf" srcId="{6D8BAB5D-D2DC-453E-B678-F9A7C839D22F}" destId="{56B791DA-4F89-40A3-8DCA-CC427C94E488}" srcOrd="9" destOrd="0" presId="urn:microsoft.com/office/officeart/2005/8/layout/vList5"/>
    <dgm:cxn modelId="{8F1231D1-FF5E-4558-9481-91DBDB1B148B}" type="presParOf" srcId="{6D8BAB5D-D2DC-453E-B678-F9A7C839D22F}" destId="{E9D97239-9038-4717-9C84-99B7B8438C0D}" srcOrd="10" destOrd="0" presId="urn:microsoft.com/office/officeart/2005/8/layout/vList5"/>
    <dgm:cxn modelId="{EDB822CC-96B0-4FF7-B6F0-560C19C3A080}" type="presParOf" srcId="{E9D97239-9038-4717-9C84-99B7B8438C0D}" destId="{CC8EE387-C0C0-4D1C-8BF6-01770E86F53F}" srcOrd="0" destOrd="0" presId="urn:microsoft.com/office/officeart/2005/8/layout/vList5"/>
    <dgm:cxn modelId="{4F5FEEA7-BDA7-4A68-9EB2-647905376695}" type="presParOf" srcId="{6D8BAB5D-D2DC-453E-B678-F9A7C839D22F}" destId="{2C1254F8-DCCE-4808-9C6D-0901C17B32B9}" srcOrd="11" destOrd="0" presId="urn:microsoft.com/office/officeart/2005/8/layout/vList5"/>
    <dgm:cxn modelId="{EC2CB355-58BF-4CFC-B513-957E6CB4107C}" type="presParOf" srcId="{6D8BAB5D-D2DC-453E-B678-F9A7C839D22F}" destId="{0C060EDD-8E63-46EB-9846-492C761BAAB1}" srcOrd="12" destOrd="0" presId="urn:microsoft.com/office/officeart/2005/8/layout/vList5"/>
    <dgm:cxn modelId="{C600E154-3850-4BA4-B508-6C14EC31009C}" type="presParOf" srcId="{0C060EDD-8E63-46EB-9846-492C761BAAB1}" destId="{4315F404-B869-4BE8-A819-98F2AD306EA8}" srcOrd="0" destOrd="0" presId="urn:microsoft.com/office/officeart/2005/8/layout/vList5"/>
    <dgm:cxn modelId="{B5122946-6B7C-429C-9E59-253B1388EA47}" type="presParOf" srcId="{6D8BAB5D-D2DC-453E-B678-F9A7C839D22F}" destId="{59FE401E-E07B-48C9-9B39-F0EB14A9669D}" srcOrd="13" destOrd="0" presId="urn:microsoft.com/office/officeart/2005/8/layout/vList5"/>
    <dgm:cxn modelId="{8A115F6C-697E-412F-913C-F4AB8A87E461}" type="presParOf" srcId="{6D8BAB5D-D2DC-453E-B678-F9A7C839D22F}" destId="{6C157AB1-61F7-4FB5-A8D2-623F7AAD4F40}" srcOrd="14" destOrd="0" presId="urn:microsoft.com/office/officeart/2005/8/layout/vList5"/>
    <dgm:cxn modelId="{F07D9E72-80F8-4C99-A966-2262860D0A3B}" type="presParOf" srcId="{6C157AB1-61F7-4FB5-A8D2-623F7AAD4F40}" destId="{D551DED0-A9A7-44C7-BBB4-40ADF7D1DBC7}"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DA4EEA-84A2-42AD-89EF-D4781AD6CC73}" type="doc">
      <dgm:prSet loTypeId="urn:microsoft.com/office/officeart/2005/8/layout/vList2" loCatId="list" qsTypeId="urn:microsoft.com/office/officeart/2005/8/quickstyle/simple1" qsCatId="simple" csTypeId="urn:microsoft.com/office/officeart/2005/8/colors/accent1_2#4" csCatId="accent1" phldr="1"/>
      <dgm:spPr/>
      <dgm:t>
        <a:bodyPr/>
        <a:lstStyle/>
        <a:p>
          <a:endParaRPr lang="en-US"/>
        </a:p>
      </dgm:t>
    </dgm:pt>
    <dgm:pt modelId="{099F56BE-81DD-457A-BD2B-49797732447E}">
      <dgm:prSet/>
      <dgm:spPr>
        <a:noFill/>
        <a:ln w="6350">
          <a:solidFill>
            <a:schemeClr val="tx1"/>
          </a:solidFill>
        </a:ln>
      </dgm:spPr>
      <dgm:t>
        <a:bodyPr/>
        <a:lstStyle/>
        <a:p>
          <a:pPr rtl="0"/>
          <a:r>
            <a:rPr lang="en-GB" baseline="0" dirty="0" smtClean="0">
              <a:solidFill>
                <a:schemeClr val="tx1"/>
              </a:solidFill>
            </a:rPr>
            <a:t>Overall on a scale of 0-10, how satisfied are you with life nowadays?</a:t>
          </a:r>
          <a:endParaRPr lang="en-US" baseline="0" dirty="0">
            <a:solidFill>
              <a:schemeClr val="tx1"/>
            </a:solidFill>
          </a:endParaRPr>
        </a:p>
      </dgm:t>
    </dgm:pt>
    <dgm:pt modelId="{19146B90-6610-43CC-8884-53DD501E5F0B}" type="parTrans" cxnId="{D582D021-8E61-4ED9-A80F-C66CBC2BAA01}">
      <dgm:prSet/>
      <dgm:spPr/>
      <dgm:t>
        <a:bodyPr/>
        <a:lstStyle/>
        <a:p>
          <a:endParaRPr lang="en-US"/>
        </a:p>
      </dgm:t>
    </dgm:pt>
    <dgm:pt modelId="{63C459BA-F64B-4981-AFB7-2F0E8216300E}" type="sibTrans" cxnId="{D582D021-8E61-4ED9-A80F-C66CBC2BAA01}">
      <dgm:prSet/>
      <dgm:spPr/>
      <dgm:t>
        <a:bodyPr/>
        <a:lstStyle/>
        <a:p>
          <a:endParaRPr lang="en-US"/>
        </a:p>
      </dgm:t>
    </dgm:pt>
    <dgm:pt modelId="{DBDA7CC9-440B-46ED-B25F-9289DECF1F35}">
      <dgm:prSet/>
      <dgm:spPr>
        <a:noFill/>
        <a:ln w="9525">
          <a:solidFill>
            <a:schemeClr val="tx1"/>
          </a:solidFill>
        </a:ln>
      </dgm:spPr>
      <dgm:t>
        <a:bodyPr/>
        <a:lstStyle/>
        <a:p>
          <a:pPr rtl="0"/>
          <a:r>
            <a:rPr lang="en-GB" baseline="0" dirty="0" smtClean="0">
              <a:solidFill>
                <a:schemeClr val="tx1"/>
              </a:solidFill>
            </a:rPr>
            <a:t>How much of the time yesterday did you feel happy?</a:t>
          </a:r>
          <a:endParaRPr lang="en-US" baseline="0" dirty="0">
            <a:solidFill>
              <a:schemeClr val="tx1"/>
            </a:solidFill>
          </a:endParaRPr>
        </a:p>
      </dgm:t>
    </dgm:pt>
    <dgm:pt modelId="{C2F224A4-BA8E-4876-AE5E-4AD572EB3B61}" type="parTrans" cxnId="{DBC58AD2-C0CC-4F41-8568-FA5B35571BB8}">
      <dgm:prSet/>
      <dgm:spPr/>
      <dgm:t>
        <a:bodyPr/>
        <a:lstStyle/>
        <a:p>
          <a:endParaRPr lang="en-US"/>
        </a:p>
      </dgm:t>
    </dgm:pt>
    <dgm:pt modelId="{0A1E2BE1-8CB4-4C1C-A7DD-6E742437FCCB}" type="sibTrans" cxnId="{DBC58AD2-C0CC-4F41-8568-FA5B35571BB8}">
      <dgm:prSet/>
      <dgm:spPr/>
      <dgm:t>
        <a:bodyPr/>
        <a:lstStyle/>
        <a:p>
          <a:endParaRPr lang="en-US"/>
        </a:p>
      </dgm:t>
    </dgm:pt>
    <dgm:pt modelId="{179A6B94-06D3-497E-8840-AC3B90F574E1}">
      <dgm:prSet/>
      <dgm:spPr>
        <a:noFill/>
        <a:ln w="6350">
          <a:solidFill>
            <a:schemeClr val="tx1"/>
          </a:solidFill>
        </a:ln>
      </dgm:spPr>
      <dgm:t>
        <a:bodyPr/>
        <a:lstStyle/>
        <a:p>
          <a:pPr rtl="0"/>
          <a:r>
            <a:rPr lang="en-GB" baseline="0" dirty="0" smtClean="0">
              <a:solidFill>
                <a:schemeClr val="tx1"/>
              </a:solidFill>
            </a:rPr>
            <a:t>Most days I feel a sense of accomplishment from what I do (agree – disagree)</a:t>
          </a:r>
          <a:endParaRPr lang="en-US" baseline="0" dirty="0">
            <a:solidFill>
              <a:schemeClr val="tx1"/>
            </a:solidFill>
          </a:endParaRPr>
        </a:p>
      </dgm:t>
    </dgm:pt>
    <dgm:pt modelId="{04C7A913-D421-4DD1-88C5-C3AAF1EBECBD}" type="parTrans" cxnId="{791D3333-83F1-4FA7-B842-C4DA95874ADD}">
      <dgm:prSet/>
      <dgm:spPr/>
      <dgm:t>
        <a:bodyPr/>
        <a:lstStyle/>
        <a:p>
          <a:endParaRPr lang="en-US"/>
        </a:p>
      </dgm:t>
    </dgm:pt>
    <dgm:pt modelId="{99812C92-A302-4DCD-AEBF-183AE9CA2780}" type="sibTrans" cxnId="{791D3333-83F1-4FA7-B842-C4DA95874ADD}">
      <dgm:prSet/>
      <dgm:spPr/>
      <dgm:t>
        <a:bodyPr/>
        <a:lstStyle/>
        <a:p>
          <a:endParaRPr lang="en-US"/>
        </a:p>
      </dgm:t>
    </dgm:pt>
    <dgm:pt modelId="{1DB3933E-E3F4-423B-8D7E-AC1976BFBFEE}">
      <dgm:prSet/>
      <dgm:spPr>
        <a:noFill/>
        <a:ln w="6350">
          <a:solidFill>
            <a:schemeClr val="tx1"/>
          </a:solidFill>
        </a:ln>
      </dgm:spPr>
      <dgm:t>
        <a:bodyPr/>
        <a:lstStyle/>
        <a:p>
          <a:pPr rtl="0"/>
          <a:r>
            <a:rPr lang="en-GB" baseline="0" dirty="0" smtClean="0">
              <a:solidFill>
                <a:schemeClr val="tx1"/>
              </a:solidFill>
            </a:rPr>
            <a:t>How satisfied are you with your present standard of living?</a:t>
          </a:r>
          <a:endParaRPr lang="en-US" baseline="0" dirty="0">
            <a:solidFill>
              <a:schemeClr val="tx1"/>
            </a:solidFill>
          </a:endParaRPr>
        </a:p>
      </dgm:t>
    </dgm:pt>
    <dgm:pt modelId="{0B74DA5D-6CFC-49B8-8EA3-9BA72012AF64}" type="parTrans" cxnId="{B1D3F880-269B-4524-978E-CD0267389268}">
      <dgm:prSet/>
      <dgm:spPr/>
      <dgm:t>
        <a:bodyPr/>
        <a:lstStyle/>
        <a:p>
          <a:endParaRPr lang="en-US"/>
        </a:p>
      </dgm:t>
    </dgm:pt>
    <dgm:pt modelId="{C5F4CF05-698C-4C5E-8FA9-7ACE461BAF53}" type="sibTrans" cxnId="{B1D3F880-269B-4524-978E-CD0267389268}">
      <dgm:prSet/>
      <dgm:spPr/>
      <dgm:t>
        <a:bodyPr/>
        <a:lstStyle/>
        <a:p>
          <a:endParaRPr lang="en-US"/>
        </a:p>
      </dgm:t>
    </dgm:pt>
    <dgm:pt modelId="{AACD0D40-7644-496D-855C-2BF62E7FDD66}">
      <dgm:prSet/>
      <dgm:spPr>
        <a:noFill/>
        <a:ln w="6350">
          <a:solidFill>
            <a:schemeClr val="tx1"/>
          </a:solidFill>
        </a:ln>
      </dgm:spPr>
      <dgm:t>
        <a:bodyPr/>
        <a:lstStyle/>
        <a:p>
          <a:r>
            <a:rPr lang="en-GB" baseline="0" dirty="0" smtClean="0">
              <a:solidFill>
                <a:schemeClr val="tx1"/>
              </a:solidFill>
            </a:rPr>
            <a:t>Taking all things together, how happy would you say you are?</a:t>
          </a:r>
          <a:endParaRPr lang="en-US" baseline="0" dirty="0">
            <a:solidFill>
              <a:schemeClr val="tx1"/>
            </a:solidFill>
          </a:endParaRPr>
        </a:p>
      </dgm:t>
    </dgm:pt>
    <dgm:pt modelId="{51FA6922-C759-4BC6-A5D4-92966D0B9BD3}" type="parTrans" cxnId="{99E93672-DCD3-409E-839D-D634E4215F7F}">
      <dgm:prSet/>
      <dgm:spPr/>
      <dgm:t>
        <a:bodyPr/>
        <a:lstStyle/>
        <a:p>
          <a:endParaRPr lang="en-US"/>
        </a:p>
      </dgm:t>
    </dgm:pt>
    <dgm:pt modelId="{F6BE6B6F-5619-453B-B7DB-25F7D9C68C74}" type="sibTrans" cxnId="{99E93672-DCD3-409E-839D-D634E4215F7F}">
      <dgm:prSet/>
      <dgm:spPr/>
      <dgm:t>
        <a:bodyPr/>
        <a:lstStyle/>
        <a:p>
          <a:endParaRPr lang="en-US"/>
        </a:p>
      </dgm:t>
    </dgm:pt>
    <dgm:pt modelId="{5F8D1C1A-6855-4A75-911D-73D39257C327}">
      <dgm:prSet/>
      <dgm:spPr>
        <a:noFill/>
        <a:ln w="6350">
          <a:solidFill>
            <a:schemeClr val="tx1"/>
          </a:solidFill>
        </a:ln>
      </dgm:spPr>
      <dgm:t>
        <a:bodyPr/>
        <a:lstStyle/>
        <a:p>
          <a:pPr rtl="0"/>
          <a:r>
            <a:rPr lang="en-GB" baseline="0" dirty="0" smtClean="0">
              <a:solidFill>
                <a:schemeClr val="tx1"/>
              </a:solidFill>
            </a:rPr>
            <a:t>In my daily life I get very little chance to show how capable I am (agree – disagree)</a:t>
          </a:r>
          <a:endParaRPr lang="en-US" baseline="0" dirty="0">
            <a:solidFill>
              <a:schemeClr val="tx1"/>
            </a:solidFill>
          </a:endParaRPr>
        </a:p>
      </dgm:t>
    </dgm:pt>
    <dgm:pt modelId="{3AF89A76-83C5-4F25-B7E1-684D45355F78}" type="parTrans" cxnId="{6929A5D4-BF28-4651-8ED2-873407423100}">
      <dgm:prSet/>
      <dgm:spPr/>
      <dgm:t>
        <a:bodyPr/>
        <a:lstStyle/>
        <a:p>
          <a:endParaRPr lang="en-US"/>
        </a:p>
      </dgm:t>
    </dgm:pt>
    <dgm:pt modelId="{87D7769B-B16D-4C18-B49F-A3D4765947FE}" type="sibTrans" cxnId="{6929A5D4-BF28-4651-8ED2-873407423100}">
      <dgm:prSet/>
      <dgm:spPr/>
      <dgm:t>
        <a:bodyPr/>
        <a:lstStyle/>
        <a:p>
          <a:endParaRPr lang="en-US"/>
        </a:p>
      </dgm:t>
    </dgm:pt>
    <dgm:pt modelId="{CDE85316-6DF1-4AF4-9629-AB8BF4D4088A}">
      <dgm:prSet/>
      <dgm:spPr>
        <a:noFill/>
        <a:ln w="6350">
          <a:solidFill>
            <a:schemeClr val="tx1"/>
          </a:solidFill>
        </a:ln>
      </dgm:spPr>
      <dgm:t>
        <a:bodyPr/>
        <a:lstStyle/>
        <a:p>
          <a:pPr rtl="0"/>
          <a:r>
            <a:rPr lang="en-GB" baseline="0" dirty="0" smtClean="0">
              <a:solidFill>
                <a:schemeClr val="tx1"/>
              </a:solidFill>
            </a:rPr>
            <a:t>To what extent do you feel that you get the recognition you deserve for what you do?</a:t>
          </a:r>
          <a:endParaRPr lang="en-US" baseline="0" dirty="0">
            <a:solidFill>
              <a:schemeClr val="tx1"/>
            </a:solidFill>
          </a:endParaRPr>
        </a:p>
      </dgm:t>
    </dgm:pt>
    <dgm:pt modelId="{8728EBE7-6F6D-4ADD-918F-00934CFD6B9E}" type="parTrans" cxnId="{88DCA12D-8975-450E-A115-E2D5463C0F93}">
      <dgm:prSet/>
      <dgm:spPr/>
      <dgm:t>
        <a:bodyPr/>
        <a:lstStyle/>
        <a:p>
          <a:endParaRPr lang="en-US"/>
        </a:p>
      </dgm:t>
    </dgm:pt>
    <dgm:pt modelId="{39A7281B-5C1A-4188-8421-C1F89AD68EB1}" type="sibTrans" cxnId="{88DCA12D-8975-450E-A115-E2D5463C0F93}">
      <dgm:prSet/>
      <dgm:spPr/>
      <dgm:t>
        <a:bodyPr/>
        <a:lstStyle/>
        <a:p>
          <a:endParaRPr lang="en-US"/>
        </a:p>
      </dgm:t>
    </dgm:pt>
    <dgm:pt modelId="{F08057F8-AF39-40A6-9F49-C37332F9BFD3}">
      <dgm:prSet/>
      <dgm:spPr>
        <a:noFill/>
        <a:ln w="6350">
          <a:solidFill>
            <a:schemeClr val="tx1"/>
          </a:solidFill>
        </a:ln>
      </dgm:spPr>
      <dgm:t>
        <a:bodyPr/>
        <a:lstStyle/>
        <a:p>
          <a:pPr rtl="0"/>
          <a:r>
            <a:rPr lang="en-GB" baseline="0" dirty="0" smtClean="0">
              <a:solidFill>
                <a:schemeClr val="tx1"/>
              </a:solidFill>
            </a:rPr>
            <a:t>I generally feel that what I do in my life is valuable and worthwhile (agree – disagree)</a:t>
          </a:r>
          <a:endParaRPr lang="en-US" baseline="0" dirty="0">
            <a:solidFill>
              <a:schemeClr val="tx1"/>
            </a:solidFill>
          </a:endParaRPr>
        </a:p>
      </dgm:t>
    </dgm:pt>
    <dgm:pt modelId="{051308B4-1289-4362-B586-22E57F22CA0C}" type="parTrans" cxnId="{42C3348E-6190-49A3-9C90-FA424084CB54}">
      <dgm:prSet/>
      <dgm:spPr/>
      <dgm:t>
        <a:bodyPr/>
        <a:lstStyle/>
        <a:p>
          <a:endParaRPr lang="en-US"/>
        </a:p>
      </dgm:t>
    </dgm:pt>
    <dgm:pt modelId="{975715EE-EC09-4A43-A5B5-6BA744D59446}" type="sibTrans" cxnId="{42C3348E-6190-49A3-9C90-FA424084CB54}">
      <dgm:prSet/>
      <dgm:spPr/>
      <dgm:t>
        <a:bodyPr/>
        <a:lstStyle/>
        <a:p>
          <a:endParaRPr lang="en-US"/>
        </a:p>
      </dgm:t>
    </dgm:pt>
    <dgm:pt modelId="{5E6243D3-22A7-4146-A897-78FD22F98017}">
      <dgm:prSet/>
      <dgm:spPr>
        <a:noFill/>
        <a:ln w="6350">
          <a:solidFill>
            <a:schemeClr val="tx1"/>
          </a:solidFill>
        </a:ln>
      </dgm:spPr>
      <dgm:t>
        <a:bodyPr/>
        <a:lstStyle/>
        <a:p>
          <a:pPr rtl="0"/>
          <a:r>
            <a:rPr lang="en-GB" baseline="0" dirty="0" smtClean="0">
              <a:solidFill>
                <a:schemeClr val="tx1"/>
              </a:solidFill>
            </a:rPr>
            <a:t>I feel I am free to decide how to live my life (agree – disagree)</a:t>
          </a:r>
          <a:endParaRPr lang="en-US" baseline="0" dirty="0">
            <a:solidFill>
              <a:schemeClr val="tx1"/>
            </a:solidFill>
          </a:endParaRPr>
        </a:p>
      </dgm:t>
    </dgm:pt>
    <dgm:pt modelId="{BED97359-A063-4A58-80F6-7A8F96C79902}" type="parTrans" cxnId="{C5D00277-FEC9-4FFA-928F-69EE658A6303}">
      <dgm:prSet/>
      <dgm:spPr/>
      <dgm:t>
        <a:bodyPr/>
        <a:lstStyle/>
        <a:p>
          <a:endParaRPr lang="en-US"/>
        </a:p>
      </dgm:t>
    </dgm:pt>
    <dgm:pt modelId="{A1262A36-AB64-40F6-A3C8-6E5E62C45CE7}" type="sibTrans" cxnId="{C5D00277-FEC9-4FFA-928F-69EE658A6303}">
      <dgm:prSet/>
      <dgm:spPr/>
      <dgm:t>
        <a:bodyPr/>
        <a:lstStyle/>
        <a:p>
          <a:endParaRPr lang="en-US"/>
        </a:p>
      </dgm:t>
    </dgm:pt>
    <dgm:pt modelId="{FBB75C70-5A96-491B-BFF5-BEAF8656DD2D}">
      <dgm:prSet/>
      <dgm:spPr>
        <a:noFill/>
        <a:ln w="6350">
          <a:solidFill>
            <a:schemeClr val="tx1"/>
          </a:solidFill>
        </a:ln>
      </dgm:spPr>
      <dgm:t>
        <a:bodyPr/>
        <a:lstStyle/>
        <a:p>
          <a:pPr rtl="0"/>
          <a:r>
            <a:rPr lang="en-GB" baseline="0" dirty="0" smtClean="0">
              <a:solidFill>
                <a:schemeClr val="tx1"/>
              </a:solidFill>
            </a:rPr>
            <a:t>In my daily life, I seldom have time to do the things I really enjoy (agree – disagree)</a:t>
          </a:r>
          <a:endParaRPr lang="en-US" baseline="0" dirty="0">
            <a:solidFill>
              <a:schemeClr val="tx1"/>
            </a:solidFill>
          </a:endParaRPr>
        </a:p>
      </dgm:t>
    </dgm:pt>
    <dgm:pt modelId="{EC8B9D7A-EDF3-4839-B6EE-794AE0C9134A}" type="parTrans" cxnId="{79CA43A7-8478-4D5F-8ED3-53226E0439DA}">
      <dgm:prSet/>
      <dgm:spPr/>
      <dgm:t>
        <a:bodyPr/>
        <a:lstStyle/>
        <a:p>
          <a:endParaRPr lang="en-US"/>
        </a:p>
      </dgm:t>
    </dgm:pt>
    <dgm:pt modelId="{47D3D0F9-61F1-4108-A4C4-AF6D2F657F9B}" type="sibTrans" cxnId="{79CA43A7-8478-4D5F-8ED3-53226E0439DA}">
      <dgm:prSet/>
      <dgm:spPr/>
      <dgm:t>
        <a:bodyPr/>
        <a:lstStyle/>
        <a:p>
          <a:endParaRPr lang="en-US"/>
        </a:p>
      </dgm:t>
    </dgm:pt>
    <dgm:pt modelId="{BF52719E-1405-4374-B58B-381594B1CC16}">
      <dgm:prSet/>
      <dgm:spPr>
        <a:noFill/>
        <a:ln w="6350">
          <a:solidFill>
            <a:schemeClr val="tx1"/>
          </a:solidFill>
        </a:ln>
      </dgm:spPr>
      <dgm:t>
        <a:bodyPr/>
        <a:lstStyle/>
        <a:p>
          <a:pPr rtl="0"/>
          <a:r>
            <a:rPr lang="en-GB" baseline="0" dirty="0" smtClean="0">
              <a:solidFill>
                <a:schemeClr val="tx1"/>
              </a:solidFill>
            </a:rPr>
            <a:t>How much of the time during the past week have you felt bored?</a:t>
          </a:r>
          <a:endParaRPr lang="en-US" baseline="0" dirty="0">
            <a:solidFill>
              <a:schemeClr val="tx1"/>
            </a:solidFill>
          </a:endParaRPr>
        </a:p>
      </dgm:t>
    </dgm:pt>
    <dgm:pt modelId="{95BF0627-7AC2-436E-977B-C1F8EA8C52F9}" type="parTrans" cxnId="{BF2F6922-955B-488A-95AB-D437A733C542}">
      <dgm:prSet/>
      <dgm:spPr/>
      <dgm:t>
        <a:bodyPr/>
        <a:lstStyle/>
        <a:p>
          <a:endParaRPr lang="en-US"/>
        </a:p>
      </dgm:t>
    </dgm:pt>
    <dgm:pt modelId="{5B7BD4F6-D4DC-455E-BB6D-41EC61E575F0}" type="sibTrans" cxnId="{BF2F6922-955B-488A-95AB-D437A733C542}">
      <dgm:prSet/>
      <dgm:spPr/>
      <dgm:t>
        <a:bodyPr/>
        <a:lstStyle/>
        <a:p>
          <a:endParaRPr lang="en-US"/>
        </a:p>
      </dgm:t>
    </dgm:pt>
    <dgm:pt modelId="{24B7FCD1-848D-444A-A77B-ED4ECFCD74B0}">
      <dgm:prSet/>
      <dgm:spPr>
        <a:noFill/>
        <a:ln w="6350">
          <a:solidFill>
            <a:schemeClr val="tx1"/>
          </a:solidFill>
        </a:ln>
      </dgm:spPr>
      <dgm:t>
        <a:bodyPr/>
        <a:lstStyle/>
        <a:p>
          <a:pPr rtl="0"/>
          <a:r>
            <a:rPr lang="en-GB" baseline="0" dirty="0" smtClean="0">
              <a:solidFill>
                <a:schemeClr val="tx1"/>
              </a:solidFill>
            </a:rPr>
            <a:t>How much of the time during the past week have you been absorbed in what you were doing?</a:t>
          </a:r>
          <a:endParaRPr lang="en-US" baseline="0" dirty="0">
            <a:solidFill>
              <a:schemeClr val="tx1"/>
            </a:solidFill>
          </a:endParaRPr>
        </a:p>
      </dgm:t>
    </dgm:pt>
    <dgm:pt modelId="{4600E6BE-0053-48B5-A4E6-928F5A5445A8}" type="parTrans" cxnId="{6D4C437E-525A-4B4C-8F36-E6849CBB31D0}">
      <dgm:prSet/>
      <dgm:spPr/>
      <dgm:t>
        <a:bodyPr/>
        <a:lstStyle/>
        <a:p>
          <a:endParaRPr lang="en-US"/>
        </a:p>
      </dgm:t>
    </dgm:pt>
    <dgm:pt modelId="{00415912-9320-457F-B1EE-C3E78C0C1DF9}" type="sibTrans" cxnId="{6D4C437E-525A-4B4C-8F36-E6849CBB31D0}">
      <dgm:prSet/>
      <dgm:spPr/>
      <dgm:t>
        <a:bodyPr/>
        <a:lstStyle/>
        <a:p>
          <a:endParaRPr lang="en-US"/>
        </a:p>
      </dgm:t>
    </dgm:pt>
    <dgm:pt modelId="{FADD6306-5831-4449-B5BD-CAB0DC1707C3}">
      <dgm:prSet/>
      <dgm:spPr>
        <a:noFill/>
        <a:ln w="6350">
          <a:solidFill>
            <a:schemeClr val="tx1"/>
          </a:solidFill>
        </a:ln>
      </dgm:spPr>
      <dgm:t>
        <a:bodyPr/>
        <a:lstStyle/>
        <a:p>
          <a:pPr rtl="0"/>
          <a:r>
            <a:rPr lang="en-GB" baseline="0" dirty="0" smtClean="0">
              <a:solidFill>
                <a:schemeClr val="tx1"/>
              </a:solidFill>
            </a:rPr>
            <a:t>To what extent do you get a chance to learn new things?</a:t>
          </a:r>
          <a:endParaRPr lang="en-US" baseline="0" dirty="0">
            <a:solidFill>
              <a:schemeClr val="tx1"/>
            </a:solidFill>
          </a:endParaRPr>
        </a:p>
      </dgm:t>
    </dgm:pt>
    <dgm:pt modelId="{9F90F2E7-8140-4E97-850F-5C23E397C92D}" type="parTrans" cxnId="{9468DAF2-3BAA-44AD-A329-018028052EC2}">
      <dgm:prSet/>
      <dgm:spPr/>
      <dgm:t>
        <a:bodyPr/>
        <a:lstStyle/>
        <a:p>
          <a:endParaRPr lang="en-US"/>
        </a:p>
      </dgm:t>
    </dgm:pt>
    <dgm:pt modelId="{0C0A8D5F-3546-4890-8B81-E87615D84AAD}" type="sibTrans" cxnId="{9468DAF2-3BAA-44AD-A329-018028052EC2}">
      <dgm:prSet/>
      <dgm:spPr/>
      <dgm:t>
        <a:bodyPr/>
        <a:lstStyle/>
        <a:p>
          <a:endParaRPr lang="en-US"/>
        </a:p>
      </dgm:t>
    </dgm:pt>
    <dgm:pt modelId="{C10EA2B8-8EF9-4A19-851F-1D47CDC81D3D}">
      <dgm:prSet/>
      <dgm:spPr>
        <a:noFill/>
        <a:ln w="6350">
          <a:solidFill>
            <a:schemeClr val="tx1"/>
          </a:solidFill>
        </a:ln>
      </dgm:spPr>
      <dgm:t>
        <a:bodyPr/>
        <a:lstStyle/>
        <a:p>
          <a:pPr rtl="0"/>
          <a:r>
            <a:rPr lang="en-GB" baseline="0" dirty="0" smtClean="0">
              <a:solidFill>
                <a:schemeClr val="tx1"/>
              </a:solidFill>
            </a:rPr>
            <a:t>To what extent do you feel that people treat you with respect?</a:t>
          </a:r>
          <a:endParaRPr lang="en-US" baseline="0" dirty="0">
            <a:solidFill>
              <a:schemeClr val="tx1"/>
            </a:solidFill>
          </a:endParaRPr>
        </a:p>
      </dgm:t>
    </dgm:pt>
    <dgm:pt modelId="{46BC1B8F-4BF8-4037-BB33-D0FCA1BCD1DE}" type="parTrans" cxnId="{82B0368C-E806-4A35-B268-D032D13EF1D5}">
      <dgm:prSet/>
      <dgm:spPr/>
      <dgm:t>
        <a:bodyPr/>
        <a:lstStyle/>
        <a:p>
          <a:endParaRPr lang="en-US"/>
        </a:p>
      </dgm:t>
    </dgm:pt>
    <dgm:pt modelId="{23D730C3-308B-4237-9AA0-EA306D103D77}" type="sibTrans" cxnId="{82B0368C-E806-4A35-B268-D032D13EF1D5}">
      <dgm:prSet/>
      <dgm:spPr/>
      <dgm:t>
        <a:bodyPr/>
        <a:lstStyle/>
        <a:p>
          <a:endParaRPr lang="en-US"/>
        </a:p>
      </dgm:t>
    </dgm:pt>
    <dgm:pt modelId="{1D6418BD-E017-4344-8F74-8776E398C7C6}">
      <dgm:prSet/>
      <dgm:spPr>
        <a:noFill/>
        <a:ln w="6350">
          <a:solidFill>
            <a:schemeClr val="tx1"/>
          </a:solidFill>
        </a:ln>
      </dgm:spPr>
      <dgm:t>
        <a:bodyPr/>
        <a:lstStyle/>
        <a:p>
          <a:pPr rtl="0"/>
          <a:r>
            <a:rPr lang="en-GB" baseline="0" dirty="0" smtClean="0">
              <a:solidFill>
                <a:schemeClr val="tx1"/>
              </a:solidFill>
            </a:rPr>
            <a:t>Most people can be trusted, or you can’t be too careful?</a:t>
          </a:r>
          <a:endParaRPr lang="en-US" baseline="0" dirty="0">
            <a:solidFill>
              <a:schemeClr val="tx1"/>
            </a:solidFill>
          </a:endParaRPr>
        </a:p>
      </dgm:t>
    </dgm:pt>
    <dgm:pt modelId="{2C08DD8D-7C0C-486D-8702-3B1A4395605A}" type="parTrans" cxnId="{1EBA3EA1-6081-450B-BECC-8D531C66F6AB}">
      <dgm:prSet/>
      <dgm:spPr/>
      <dgm:t>
        <a:bodyPr/>
        <a:lstStyle/>
        <a:p>
          <a:endParaRPr lang="en-US"/>
        </a:p>
      </dgm:t>
    </dgm:pt>
    <dgm:pt modelId="{470382FD-15B1-4D66-AE10-EABD4646C0DC}" type="sibTrans" cxnId="{1EBA3EA1-6081-450B-BECC-8D531C66F6AB}">
      <dgm:prSet/>
      <dgm:spPr/>
      <dgm:t>
        <a:bodyPr/>
        <a:lstStyle/>
        <a:p>
          <a:endParaRPr lang="en-US"/>
        </a:p>
      </dgm:t>
    </dgm:pt>
    <dgm:pt modelId="{63584493-883F-42F9-97F0-E856B1358FB5}">
      <dgm:prSet/>
      <dgm:spPr>
        <a:noFill/>
        <a:ln w="6350">
          <a:solidFill>
            <a:schemeClr val="tx1"/>
          </a:solidFill>
        </a:ln>
      </dgm:spPr>
      <dgm:t>
        <a:bodyPr/>
        <a:lstStyle/>
        <a:p>
          <a:pPr rtl="0"/>
          <a:r>
            <a:rPr lang="en-GB" baseline="0" dirty="0" smtClean="0">
              <a:solidFill>
                <a:schemeClr val="tx1"/>
              </a:solidFill>
            </a:rPr>
            <a:t>How much of the time yesterday did you feel lonely?</a:t>
          </a:r>
          <a:endParaRPr lang="en-US" baseline="0" dirty="0">
            <a:solidFill>
              <a:schemeClr val="tx1"/>
            </a:solidFill>
          </a:endParaRPr>
        </a:p>
      </dgm:t>
    </dgm:pt>
    <dgm:pt modelId="{2681CD52-E894-4E90-A4BF-6ECCA2021E28}" type="parTrans" cxnId="{C6F7379F-6905-41B7-9F31-03D2E34339AF}">
      <dgm:prSet/>
      <dgm:spPr/>
      <dgm:t>
        <a:bodyPr/>
        <a:lstStyle/>
        <a:p>
          <a:endParaRPr lang="en-US"/>
        </a:p>
      </dgm:t>
    </dgm:pt>
    <dgm:pt modelId="{01E6B005-2A39-4F18-9E19-69CF7B640A8F}" type="sibTrans" cxnId="{C6F7379F-6905-41B7-9F31-03D2E34339AF}">
      <dgm:prSet/>
      <dgm:spPr/>
      <dgm:t>
        <a:bodyPr/>
        <a:lstStyle/>
        <a:p>
          <a:endParaRPr lang="en-US"/>
        </a:p>
      </dgm:t>
    </dgm:pt>
    <dgm:pt modelId="{456A8F86-6C0D-4361-85D9-75915B412ECE}">
      <dgm:prSet/>
      <dgm:spPr>
        <a:noFill/>
        <a:ln w="6350">
          <a:solidFill>
            <a:schemeClr val="tx1"/>
          </a:solidFill>
        </a:ln>
      </dgm:spPr>
      <dgm:t>
        <a:bodyPr/>
        <a:lstStyle/>
        <a:p>
          <a:pPr rtl="0"/>
          <a:r>
            <a:rPr lang="en-GB" baseline="0" dirty="0" smtClean="0">
              <a:solidFill>
                <a:schemeClr val="tx1"/>
              </a:solidFill>
            </a:rPr>
            <a:t>There are people in my life who really care about me (agree – disagree)</a:t>
          </a:r>
          <a:endParaRPr lang="en-US" baseline="0" dirty="0">
            <a:solidFill>
              <a:schemeClr val="tx1"/>
            </a:solidFill>
          </a:endParaRPr>
        </a:p>
      </dgm:t>
    </dgm:pt>
    <dgm:pt modelId="{0D75243C-7088-4CB0-882B-CB27C3EDA03C}" type="parTrans" cxnId="{3537F483-B6CC-4E56-BEC0-58AC19CC9876}">
      <dgm:prSet/>
      <dgm:spPr/>
      <dgm:t>
        <a:bodyPr/>
        <a:lstStyle/>
        <a:p>
          <a:endParaRPr lang="en-US"/>
        </a:p>
      </dgm:t>
    </dgm:pt>
    <dgm:pt modelId="{DEE14271-F123-4E30-902A-4A86E3F3A188}" type="sibTrans" cxnId="{3537F483-B6CC-4E56-BEC0-58AC19CC9876}">
      <dgm:prSet/>
      <dgm:spPr/>
      <dgm:t>
        <a:bodyPr/>
        <a:lstStyle/>
        <a:p>
          <a:endParaRPr lang="en-US"/>
        </a:p>
      </dgm:t>
    </dgm:pt>
    <dgm:pt modelId="{2F2D189A-D7BB-4725-A20C-9AA11F708FD6}">
      <dgm:prSet/>
      <dgm:spPr>
        <a:noFill/>
        <a:ln w="6350">
          <a:solidFill>
            <a:schemeClr val="tx1"/>
          </a:solidFill>
        </a:ln>
      </dgm:spPr>
      <dgm:t>
        <a:bodyPr/>
        <a:lstStyle/>
        <a:p>
          <a:pPr rtl="0"/>
          <a:r>
            <a:rPr lang="en-GB" baseline="0" dirty="0" smtClean="0">
              <a:solidFill>
                <a:schemeClr val="tx1"/>
              </a:solidFill>
            </a:rPr>
            <a:t>How much of the time spent with your immediate family is enjoyable?</a:t>
          </a:r>
          <a:endParaRPr lang="en-US" baseline="0" dirty="0">
            <a:solidFill>
              <a:schemeClr val="tx1"/>
            </a:solidFill>
          </a:endParaRPr>
        </a:p>
      </dgm:t>
    </dgm:pt>
    <dgm:pt modelId="{2BA6591C-27BA-4F4F-B387-D66D397BB763}" type="parTrans" cxnId="{9D9D3436-085B-44C2-A364-55A2E61F4FD4}">
      <dgm:prSet/>
      <dgm:spPr/>
      <dgm:t>
        <a:bodyPr/>
        <a:lstStyle/>
        <a:p>
          <a:endParaRPr lang="en-US"/>
        </a:p>
      </dgm:t>
    </dgm:pt>
    <dgm:pt modelId="{51A9D63E-86AB-4C35-AB44-B246B2DE4A9B}" type="sibTrans" cxnId="{9D9D3436-085B-44C2-A364-55A2E61F4FD4}">
      <dgm:prSet/>
      <dgm:spPr/>
      <dgm:t>
        <a:bodyPr/>
        <a:lstStyle/>
        <a:p>
          <a:endParaRPr lang="en-US"/>
        </a:p>
      </dgm:t>
    </dgm:pt>
    <dgm:pt modelId="{E3AE58A0-30F8-4471-9873-9A3A5CC5AFCE}">
      <dgm:prSet/>
      <dgm:spPr>
        <a:noFill/>
        <a:ln w="6350">
          <a:solidFill>
            <a:schemeClr val="tx1"/>
          </a:solidFill>
        </a:ln>
      </dgm:spPr>
      <dgm:t>
        <a:bodyPr/>
        <a:lstStyle/>
        <a:p>
          <a:pPr rtl="0"/>
          <a:r>
            <a:rPr lang="en-GB" baseline="0" dirty="0" smtClean="0">
              <a:solidFill>
                <a:schemeClr val="tx1"/>
              </a:solidFill>
            </a:rPr>
            <a:t>How often do you meet socially with friends, relatives or colleagues?</a:t>
          </a:r>
          <a:endParaRPr lang="en-US" baseline="0" dirty="0">
            <a:solidFill>
              <a:schemeClr val="tx1"/>
            </a:solidFill>
          </a:endParaRPr>
        </a:p>
      </dgm:t>
    </dgm:pt>
    <dgm:pt modelId="{CAA76D72-4CB8-4DF0-BC55-174ADDB0B01E}" type="parTrans" cxnId="{CEE1A416-4ACA-4903-BA37-F506DB924BDA}">
      <dgm:prSet/>
      <dgm:spPr/>
      <dgm:t>
        <a:bodyPr/>
        <a:lstStyle/>
        <a:p>
          <a:endParaRPr lang="en-US"/>
        </a:p>
      </dgm:t>
    </dgm:pt>
    <dgm:pt modelId="{D8BDF6EC-83BE-41FA-9010-DE545068C4B3}" type="sibTrans" cxnId="{CEE1A416-4ACA-4903-BA37-F506DB924BDA}">
      <dgm:prSet/>
      <dgm:spPr/>
      <dgm:t>
        <a:bodyPr/>
        <a:lstStyle/>
        <a:p>
          <a:endParaRPr lang="en-US"/>
        </a:p>
      </dgm:t>
    </dgm:pt>
    <dgm:pt modelId="{9C522253-2F98-4E8C-8C09-E98D0ADE59D6}">
      <dgm:prSet/>
      <dgm:spPr>
        <a:noFill/>
        <a:ln w="6350">
          <a:solidFill>
            <a:schemeClr val="tx1"/>
          </a:solidFill>
        </a:ln>
      </dgm:spPr>
      <dgm:t>
        <a:bodyPr/>
        <a:lstStyle/>
        <a:p>
          <a:pPr rtl="0"/>
          <a:r>
            <a:rPr lang="en-GB" baseline="0" dirty="0" smtClean="0">
              <a:solidFill>
                <a:schemeClr val="tx1"/>
              </a:solidFill>
            </a:rPr>
            <a:t>How satisfied are you with how your life has turned out so far?</a:t>
          </a:r>
          <a:endParaRPr lang="en-US" baseline="0" dirty="0">
            <a:solidFill>
              <a:schemeClr val="tx1"/>
            </a:solidFill>
          </a:endParaRPr>
        </a:p>
      </dgm:t>
    </dgm:pt>
    <dgm:pt modelId="{2234BA61-64ED-4C8D-B2F9-FAE2B9AA5365}" type="parTrans" cxnId="{232A7D73-A911-4701-B57A-6C8D950BA5CD}">
      <dgm:prSet/>
      <dgm:spPr/>
      <dgm:t>
        <a:bodyPr/>
        <a:lstStyle/>
        <a:p>
          <a:endParaRPr lang="en-US"/>
        </a:p>
      </dgm:t>
    </dgm:pt>
    <dgm:pt modelId="{F660A3E1-5CD9-4000-909E-825722E1EC03}" type="sibTrans" cxnId="{232A7D73-A911-4701-B57A-6C8D950BA5CD}">
      <dgm:prSet/>
      <dgm:spPr/>
      <dgm:t>
        <a:bodyPr/>
        <a:lstStyle/>
        <a:p>
          <a:endParaRPr lang="en-US"/>
        </a:p>
      </dgm:t>
    </dgm:pt>
    <dgm:pt modelId="{560EEDCE-F1F7-4337-B1BC-12DBD7B022F5}">
      <dgm:prSet/>
      <dgm:spPr>
        <a:noFill/>
        <a:ln w="6350">
          <a:solidFill>
            <a:schemeClr val="tx1"/>
          </a:solidFill>
        </a:ln>
      </dgm:spPr>
      <dgm:t>
        <a:bodyPr/>
        <a:lstStyle/>
        <a:p>
          <a:pPr rtl="0"/>
          <a:r>
            <a:rPr lang="en-GB" baseline="0" dirty="0" smtClean="0">
              <a:solidFill>
                <a:schemeClr val="tx1"/>
              </a:solidFill>
            </a:rPr>
            <a:t>How much of the time during the past week have you enjoyed life?</a:t>
          </a:r>
          <a:endParaRPr lang="en-US" baseline="0" dirty="0">
            <a:solidFill>
              <a:schemeClr val="tx1"/>
            </a:solidFill>
          </a:endParaRPr>
        </a:p>
      </dgm:t>
    </dgm:pt>
    <dgm:pt modelId="{786B4DBA-BEC3-4287-B195-ABEDBF6C9D53}" type="parTrans" cxnId="{326CD3B2-0070-45EF-B4F9-7CD2A51D13A8}">
      <dgm:prSet/>
      <dgm:spPr/>
      <dgm:t>
        <a:bodyPr/>
        <a:lstStyle/>
        <a:p>
          <a:endParaRPr lang="en-US"/>
        </a:p>
      </dgm:t>
    </dgm:pt>
    <dgm:pt modelId="{44386ADB-1583-4EDE-B409-6809376046E2}" type="sibTrans" cxnId="{326CD3B2-0070-45EF-B4F9-7CD2A51D13A8}">
      <dgm:prSet/>
      <dgm:spPr/>
      <dgm:t>
        <a:bodyPr/>
        <a:lstStyle/>
        <a:p>
          <a:endParaRPr lang="en-US"/>
        </a:p>
      </dgm:t>
    </dgm:pt>
    <dgm:pt modelId="{30EF1F79-4C6B-48EB-9104-6EAA96D979C8}">
      <dgm:prSet/>
      <dgm:spPr>
        <a:noFill/>
        <a:ln w="6350">
          <a:solidFill>
            <a:schemeClr val="tx1"/>
          </a:solidFill>
        </a:ln>
      </dgm:spPr>
      <dgm:t>
        <a:bodyPr/>
        <a:lstStyle/>
        <a:p>
          <a:pPr rtl="0"/>
          <a:r>
            <a:rPr lang="en-GB" baseline="0" dirty="0" smtClean="0">
              <a:solidFill>
                <a:schemeClr val="tx1"/>
              </a:solidFill>
            </a:rPr>
            <a:t>How much of the time during the past week have you felt sad?</a:t>
          </a:r>
          <a:endParaRPr lang="en-US" baseline="0" dirty="0">
            <a:solidFill>
              <a:schemeClr val="tx1"/>
            </a:solidFill>
          </a:endParaRPr>
        </a:p>
      </dgm:t>
    </dgm:pt>
    <dgm:pt modelId="{54600018-AE7A-4B5C-BAB7-A44EFFC6789D}" type="parTrans" cxnId="{6084A56A-B76A-4579-9332-03FA4DB0AE28}">
      <dgm:prSet/>
      <dgm:spPr/>
      <dgm:t>
        <a:bodyPr/>
        <a:lstStyle/>
        <a:p>
          <a:endParaRPr lang="en-US"/>
        </a:p>
      </dgm:t>
    </dgm:pt>
    <dgm:pt modelId="{FC5595EF-F8D0-49D5-A7B6-748FF15C1D00}" type="sibTrans" cxnId="{6084A56A-B76A-4579-9332-03FA4DB0AE28}">
      <dgm:prSet/>
      <dgm:spPr/>
      <dgm:t>
        <a:bodyPr/>
        <a:lstStyle/>
        <a:p>
          <a:endParaRPr lang="en-US"/>
        </a:p>
      </dgm:t>
    </dgm:pt>
    <dgm:pt modelId="{19583D71-2567-4422-B4BB-D7AD54C5DE10}">
      <dgm:prSet/>
      <dgm:spPr>
        <a:noFill/>
        <a:ln w="6350">
          <a:solidFill>
            <a:schemeClr val="tx1"/>
          </a:solidFill>
        </a:ln>
      </dgm:spPr>
      <dgm:t>
        <a:bodyPr/>
        <a:lstStyle/>
        <a:p>
          <a:pPr rtl="0"/>
          <a:r>
            <a:rPr lang="en-GB" baseline="0" dirty="0" smtClean="0">
              <a:solidFill>
                <a:schemeClr val="tx1"/>
              </a:solidFill>
            </a:rPr>
            <a:t>Do you have anyone with whom you can discuss intimate and personal matters?</a:t>
          </a:r>
          <a:endParaRPr lang="en-US" baseline="0" dirty="0">
            <a:solidFill>
              <a:schemeClr val="tx1"/>
            </a:solidFill>
          </a:endParaRPr>
        </a:p>
      </dgm:t>
    </dgm:pt>
    <dgm:pt modelId="{8C1A9E9B-D72B-442E-8723-68BC44DC5018}" type="parTrans" cxnId="{97286E5C-DE7D-4FEE-BE22-7DD91567B4BD}">
      <dgm:prSet/>
      <dgm:spPr/>
      <dgm:t>
        <a:bodyPr/>
        <a:lstStyle/>
        <a:p>
          <a:endParaRPr lang="en-US"/>
        </a:p>
      </dgm:t>
    </dgm:pt>
    <dgm:pt modelId="{9D156EDA-51FE-4487-9E56-D4ECD495D6C5}" type="sibTrans" cxnId="{97286E5C-DE7D-4FEE-BE22-7DD91567B4BD}">
      <dgm:prSet/>
      <dgm:spPr/>
      <dgm:t>
        <a:bodyPr/>
        <a:lstStyle/>
        <a:p>
          <a:endParaRPr lang="en-US"/>
        </a:p>
      </dgm:t>
    </dgm:pt>
    <dgm:pt modelId="{E89CDE0B-A7E7-43C3-B019-B44ADC06E922}">
      <dgm:prSet/>
      <dgm:spPr>
        <a:noFill/>
        <a:ln w="6350">
          <a:solidFill>
            <a:schemeClr val="tx1"/>
          </a:solidFill>
        </a:ln>
      </dgm:spPr>
      <dgm:t>
        <a:bodyPr/>
        <a:lstStyle/>
        <a:p>
          <a:pPr rtl="0"/>
          <a:r>
            <a:rPr lang="en-GB" baseline="0" dirty="0" smtClean="0">
              <a:solidFill>
                <a:schemeClr val="tx1"/>
              </a:solidFill>
            </a:rPr>
            <a:t>How much of the time during the past week have you felt depressed?</a:t>
          </a:r>
          <a:endParaRPr lang="en-US" baseline="0" dirty="0">
            <a:solidFill>
              <a:schemeClr val="tx1"/>
            </a:solidFill>
          </a:endParaRPr>
        </a:p>
      </dgm:t>
    </dgm:pt>
    <dgm:pt modelId="{397E4490-B0FC-4D00-A0F0-F040DEA6D8CD}" type="parTrans" cxnId="{95EF899B-86FD-4183-BCBE-FC46E44675A1}">
      <dgm:prSet/>
      <dgm:spPr/>
      <dgm:t>
        <a:bodyPr/>
        <a:lstStyle/>
        <a:p>
          <a:endParaRPr lang="en-US"/>
        </a:p>
      </dgm:t>
    </dgm:pt>
    <dgm:pt modelId="{F27E4144-2F7D-4E51-AF6F-3A7BC04E823F}" type="sibTrans" cxnId="{95EF899B-86FD-4183-BCBE-FC46E44675A1}">
      <dgm:prSet/>
      <dgm:spPr/>
      <dgm:t>
        <a:bodyPr/>
        <a:lstStyle/>
        <a:p>
          <a:endParaRPr lang="en-US"/>
        </a:p>
      </dgm:t>
    </dgm:pt>
    <dgm:pt modelId="{357E3A99-2F33-4A6A-B0AD-002017365798}">
      <dgm:prSet/>
      <dgm:spPr>
        <a:noFill/>
        <a:ln w="6350">
          <a:solidFill>
            <a:schemeClr val="tx1"/>
          </a:solidFill>
        </a:ln>
      </dgm:spPr>
      <dgm:t>
        <a:bodyPr/>
        <a:lstStyle/>
        <a:p>
          <a:pPr rtl="0"/>
          <a:r>
            <a:rPr lang="en-GB" baseline="0" dirty="0" smtClean="0">
              <a:solidFill>
                <a:schemeClr val="tx1"/>
              </a:solidFill>
            </a:rPr>
            <a:t>On the whole my life is close to how I would like it to be (agree – disagree)</a:t>
          </a:r>
          <a:endParaRPr lang="en-US" baseline="0" dirty="0">
            <a:solidFill>
              <a:schemeClr val="tx1"/>
            </a:solidFill>
          </a:endParaRPr>
        </a:p>
      </dgm:t>
    </dgm:pt>
    <dgm:pt modelId="{3E3F113C-BA41-4F9F-AA9D-C4C935C1E101}" type="parTrans" cxnId="{115C920B-54E1-4394-8D65-3878829BE1AB}">
      <dgm:prSet/>
      <dgm:spPr/>
      <dgm:t>
        <a:bodyPr/>
        <a:lstStyle/>
        <a:p>
          <a:endParaRPr lang="en-US"/>
        </a:p>
      </dgm:t>
    </dgm:pt>
    <dgm:pt modelId="{26D9252B-740B-4E26-8E94-34C6942C0790}" type="sibTrans" cxnId="{115C920B-54E1-4394-8D65-3878829BE1AB}">
      <dgm:prSet/>
      <dgm:spPr/>
      <dgm:t>
        <a:bodyPr/>
        <a:lstStyle/>
        <a:p>
          <a:endParaRPr lang="en-US"/>
        </a:p>
      </dgm:t>
    </dgm:pt>
    <dgm:pt modelId="{075B6A53-F264-4932-97FB-4B9FEEC23715}">
      <dgm:prSet/>
      <dgm:spPr>
        <a:noFill/>
        <a:ln w="6350">
          <a:solidFill>
            <a:schemeClr val="tx1"/>
          </a:solidFill>
        </a:ln>
      </dgm:spPr>
      <dgm:t>
        <a:bodyPr/>
        <a:lstStyle/>
        <a:p>
          <a:pPr rtl="0"/>
          <a:r>
            <a:rPr lang="en-GB" baseline="0" dirty="0" smtClean="0">
              <a:solidFill>
                <a:schemeClr val="tx1"/>
              </a:solidFill>
            </a:rPr>
            <a:t>To what extent do you feel that people in your local area help one another?</a:t>
          </a:r>
          <a:endParaRPr lang="en-US" baseline="0" dirty="0">
            <a:solidFill>
              <a:schemeClr val="tx1"/>
            </a:solidFill>
          </a:endParaRPr>
        </a:p>
      </dgm:t>
    </dgm:pt>
    <dgm:pt modelId="{350D89A0-1E70-4CE8-85DB-D109AE129781}" type="parTrans" cxnId="{DA70470D-59C4-44EE-A68C-5ABE0F2FCE04}">
      <dgm:prSet/>
      <dgm:spPr/>
      <dgm:t>
        <a:bodyPr/>
        <a:lstStyle/>
        <a:p>
          <a:endParaRPr lang="en-US"/>
        </a:p>
      </dgm:t>
    </dgm:pt>
    <dgm:pt modelId="{6DC6BD16-9282-4BF7-9E27-EF643FBC8199}" type="sibTrans" cxnId="{DA70470D-59C4-44EE-A68C-5ABE0F2FCE04}">
      <dgm:prSet/>
      <dgm:spPr/>
      <dgm:t>
        <a:bodyPr/>
        <a:lstStyle/>
        <a:p>
          <a:endParaRPr lang="en-US"/>
        </a:p>
      </dgm:t>
    </dgm:pt>
    <dgm:pt modelId="{378E7023-8193-48C1-8EEE-BCB59B98CED2}">
      <dgm:prSet/>
      <dgm:spPr>
        <a:noFill/>
        <a:ln w="6350">
          <a:solidFill>
            <a:schemeClr val="tx1"/>
          </a:solidFill>
        </a:ln>
      </dgm:spPr>
      <dgm:t>
        <a:bodyPr/>
        <a:lstStyle/>
        <a:p>
          <a:pPr rtl="0"/>
          <a:r>
            <a:rPr lang="en-GB" baseline="0" dirty="0" smtClean="0">
              <a:solidFill>
                <a:schemeClr val="tx1"/>
              </a:solidFill>
            </a:rPr>
            <a:t>To what extent do you feel that people treat you unfairly?</a:t>
          </a:r>
          <a:endParaRPr lang="en-US" baseline="0" dirty="0">
            <a:solidFill>
              <a:schemeClr val="tx1"/>
            </a:solidFill>
          </a:endParaRPr>
        </a:p>
      </dgm:t>
    </dgm:pt>
    <dgm:pt modelId="{00787CDE-63A3-4196-B630-68DA1823E74A}" type="parTrans" cxnId="{3F3D4409-B6E5-43D2-8E00-7377423694A2}">
      <dgm:prSet/>
      <dgm:spPr/>
      <dgm:t>
        <a:bodyPr/>
        <a:lstStyle/>
        <a:p>
          <a:endParaRPr lang="en-US"/>
        </a:p>
      </dgm:t>
    </dgm:pt>
    <dgm:pt modelId="{1C10D5BB-6580-43DF-B974-5BC327DA89B9}" type="sibTrans" cxnId="{3F3D4409-B6E5-43D2-8E00-7377423694A2}">
      <dgm:prSet/>
      <dgm:spPr/>
      <dgm:t>
        <a:bodyPr/>
        <a:lstStyle/>
        <a:p>
          <a:endParaRPr lang="en-US"/>
        </a:p>
      </dgm:t>
    </dgm:pt>
    <dgm:pt modelId="{840AEAF5-F8BB-462F-97DF-AD263A214328}">
      <dgm:prSet/>
      <dgm:spPr>
        <a:noFill/>
        <a:ln w="6350">
          <a:solidFill>
            <a:schemeClr val="tx1"/>
          </a:solidFill>
        </a:ln>
      </dgm:spPr>
      <dgm:t>
        <a:bodyPr/>
        <a:lstStyle/>
        <a:p>
          <a:pPr rtl="0"/>
          <a:r>
            <a:rPr lang="en-GB" baseline="0" dirty="0" smtClean="0">
              <a:solidFill>
                <a:schemeClr val="tx1"/>
              </a:solidFill>
            </a:rPr>
            <a:t>How much of the time spent with your immediate family is stressful?</a:t>
          </a:r>
          <a:endParaRPr lang="en-US" baseline="0" dirty="0">
            <a:solidFill>
              <a:schemeClr val="tx1"/>
            </a:solidFill>
          </a:endParaRPr>
        </a:p>
      </dgm:t>
    </dgm:pt>
    <dgm:pt modelId="{FB375F6F-1AE3-429A-BB14-B2F1C41B0C64}" type="parTrans" cxnId="{12CED2AB-D470-4E27-AEBC-17E5AB8B915A}">
      <dgm:prSet/>
      <dgm:spPr/>
      <dgm:t>
        <a:bodyPr/>
        <a:lstStyle/>
        <a:p>
          <a:endParaRPr lang="en-US"/>
        </a:p>
      </dgm:t>
    </dgm:pt>
    <dgm:pt modelId="{BB4C050C-0746-4690-B456-23B119FC6D62}" type="sibTrans" cxnId="{12CED2AB-D470-4E27-AEBC-17E5AB8B915A}">
      <dgm:prSet/>
      <dgm:spPr/>
      <dgm:t>
        <a:bodyPr/>
        <a:lstStyle/>
        <a:p>
          <a:endParaRPr lang="en-US"/>
        </a:p>
      </dgm:t>
    </dgm:pt>
    <dgm:pt modelId="{4ADB3B18-2113-4AE7-93BA-76C2FCE100A5}">
      <dgm:prSet/>
      <dgm:spPr>
        <a:noFill/>
        <a:ln w="6350">
          <a:solidFill>
            <a:schemeClr val="tx1"/>
          </a:solidFill>
        </a:ln>
      </dgm:spPr>
      <dgm:t>
        <a:bodyPr/>
        <a:lstStyle/>
        <a:p>
          <a:pPr rtl="0"/>
          <a:r>
            <a:rPr lang="en-GB" baseline="0" dirty="0" smtClean="0">
              <a:solidFill>
                <a:schemeClr val="tx1"/>
              </a:solidFill>
            </a:rPr>
            <a:t>I feel I have little control over important things in my life (agree – disagree)</a:t>
          </a:r>
          <a:endParaRPr lang="en-US" baseline="0" dirty="0">
            <a:solidFill>
              <a:schemeClr val="tx1"/>
            </a:solidFill>
          </a:endParaRPr>
        </a:p>
      </dgm:t>
    </dgm:pt>
    <dgm:pt modelId="{D192448E-320B-4322-B72D-19F64857381A}" type="parTrans" cxnId="{42E25021-D4E8-429A-B097-E1C45F9FF5C9}">
      <dgm:prSet/>
      <dgm:spPr/>
      <dgm:t>
        <a:bodyPr/>
        <a:lstStyle/>
        <a:p>
          <a:endParaRPr lang="en-US"/>
        </a:p>
      </dgm:t>
    </dgm:pt>
    <dgm:pt modelId="{1C13DBB4-C689-4522-B952-AC84867B574F}" type="sibTrans" cxnId="{42E25021-D4E8-429A-B097-E1C45F9FF5C9}">
      <dgm:prSet/>
      <dgm:spPr/>
      <dgm:t>
        <a:bodyPr/>
        <a:lstStyle/>
        <a:p>
          <a:endParaRPr lang="en-US"/>
        </a:p>
      </dgm:t>
    </dgm:pt>
    <dgm:pt modelId="{5ACE25DC-7500-4C76-B6A4-D8DCB5D1F2EC}" type="pres">
      <dgm:prSet presAssocID="{B3DA4EEA-84A2-42AD-89EF-D4781AD6CC73}" presName="linear" presStyleCnt="0">
        <dgm:presLayoutVars>
          <dgm:animLvl val="lvl"/>
          <dgm:resizeHandles val="exact"/>
        </dgm:presLayoutVars>
      </dgm:prSet>
      <dgm:spPr/>
      <dgm:t>
        <a:bodyPr/>
        <a:lstStyle/>
        <a:p>
          <a:endParaRPr lang="en-GB"/>
        </a:p>
      </dgm:t>
    </dgm:pt>
    <dgm:pt modelId="{6340C2B8-433D-4E31-B2A9-4A1136B4CC99}" type="pres">
      <dgm:prSet presAssocID="{099F56BE-81DD-457A-BD2B-49797732447E}" presName="parentText" presStyleLbl="node1" presStyleIdx="0" presStyleCnt="29">
        <dgm:presLayoutVars>
          <dgm:chMax val="0"/>
          <dgm:bulletEnabled val="1"/>
        </dgm:presLayoutVars>
      </dgm:prSet>
      <dgm:spPr/>
      <dgm:t>
        <a:bodyPr/>
        <a:lstStyle/>
        <a:p>
          <a:endParaRPr lang="en-US"/>
        </a:p>
      </dgm:t>
    </dgm:pt>
    <dgm:pt modelId="{5E41694E-1127-4161-9595-A881A000DA97}" type="pres">
      <dgm:prSet presAssocID="{63C459BA-F64B-4981-AFB7-2F0E8216300E}" presName="spacer" presStyleCnt="0"/>
      <dgm:spPr/>
    </dgm:pt>
    <dgm:pt modelId="{AB0890BC-5EFF-4F0A-8D71-AA44EBFD9E17}" type="pres">
      <dgm:prSet presAssocID="{1DB3933E-E3F4-423B-8D7E-AC1976BFBFEE}" presName="parentText" presStyleLbl="node1" presStyleIdx="1" presStyleCnt="29">
        <dgm:presLayoutVars>
          <dgm:chMax val="0"/>
          <dgm:bulletEnabled val="1"/>
        </dgm:presLayoutVars>
      </dgm:prSet>
      <dgm:spPr/>
      <dgm:t>
        <a:bodyPr/>
        <a:lstStyle/>
        <a:p>
          <a:endParaRPr lang="en-US"/>
        </a:p>
      </dgm:t>
    </dgm:pt>
    <dgm:pt modelId="{4507E29A-0B82-42D0-BF64-DA954A668FBC}" type="pres">
      <dgm:prSet presAssocID="{C5F4CF05-698C-4C5E-8FA9-7ACE461BAF53}" presName="spacer" presStyleCnt="0"/>
      <dgm:spPr/>
    </dgm:pt>
    <dgm:pt modelId="{0D6BB0B5-EC1C-45B3-9AFC-60147AB223EF}" type="pres">
      <dgm:prSet presAssocID="{9C522253-2F98-4E8C-8C09-E98D0ADE59D6}" presName="parentText" presStyleLbl="node1" presStyleIdx="2" presStyleCnt="29">
        <dgm:presLayoutVars>
          <dgm:chMax val="0"/>
          <dgm:bulletEnabled val="1"/>
        </dgm:presLayoutVars>
      </dgm:prSet>
      <dgm:spPr/>
      <dgm:t>
        <a:bodyPr/>
        <a:lstStyle/>
        <a:p>
          <a:endParaRPr lang="en-US"/>
        </a:p>
      </dgm:t>
    </dgm:pt>
    <dgm:pt modelId="{DE0B8023-ADA6-48A1-AE11-199E7773379C}" type="pres">
      <dgm:prSet presAssocID="{F660A3E1-5CD9-4000-909E-825722E1EC03}" presName="spacer" presStyleCnt="0"/>
      <dgm:spPr/>
    </dgm:pt>
    <dgm:pt modelId="{216AEA3F-5449-4B01-9B4C-B1EEB159FF9C}" type="pres">
      <dgm:prSet presAssocID="{357E3A99-2F33-4A6A-B0AD-002017365798}" presName="parentText" presStyleLbl="node1" presStyleIdx="3" presStyleCnt="29">
        <dgm:presLayoutVars>
          <dgm:chMax val="0"/>
          <dgm:bulletEnabled val="1"/>
        </dgm:presLayoutVars>
      </dgm:prSet>
      <dgm:spPr/>
      <dgm:t>
        <a:bodyPr/>
        <a:lstStyle/>
        <a:p>
          <a:endParaRPr lang="en-US"/>
        </a:p>
      </dgm:t>
    </dgm:pt>
    <dgm:pt modelId="{B9ECDCA2-A9DE-4EF7-8C7C-D45745B2766C}" type="pres">
      <dgm:prSet presAssocID="{26D9252B-740B-4E26-8E94-34C6942C0790}" presName="spacer" presStyleCnt="0"/>
      <dgm:spPr/>
    </dgm:pt>
    <dgm:pt modelId="{DDDEF948-698B-4401-B955-601AE1F80253}" type="pres">
      <dgm:prSet presAssocID="{AACD0D40-7644-496D-855C-2BF62E7FDD66}" presName="parentText" presStyleLbl="node1" presStyleIdx="4" presStyleCnt="29">
        <dgm:presLayoutVars>
          <dgm:chMax val="0"/>
          <dgm:bulletEnabled val="1"/>
        </dgm:presLayoutVars>
      </dgm:prSet>
      <dgm:spPr/>
      <dgm:t>
        <a:bodyPr/>
        <a:lstStyle/>
        <a:p>
          <a:endParaRPr lang="en-GB"/>
        </a:p>
      </dgm:t>
    </dgm:pt>
    <dgm:pt modelId="{9FD5D3EA-13FB-4421-B72B-F82E50F05EE3}" type="pres">
      <dgm:prSet presAssocID="{F6BE6B6F-5619-453B-B7DB-25F7D9C68C74}" presName="spacer" presStyleCnt="0"/>
      <dgm:spPr/>
    </dgm:pt>
    <dgm:pt modelId="{E05FAC5F-1AF5-4943-925B-8A845374F973}" type="pres">
      <dgm:prSet presAssocID="{DBDA7CC9-440B-46ED-B25F-9289DECF1F35}" presName="parentText" presStyleLbl="node1" presStyleIdx="5" presStyleCnt="29">
        <dgm:presLayoutVars>
          <dgm:chMax val="0"/>
          <dgm:bulletEnabled val="1"/>
        </dgm:presLayoutVars>
      </dgm:prSet>
      <dgm:spPr/>
      <dgm:t>
        <a:bodyPr/>
        <a:lstStyle/>
        <a:p>
          <a:endParaRPr lang="en-US"/>
        </a:p>
      </dgm:t>
    </dgm:pt>
    <dgm:pt modelId="{2358465E-487B-443C-9AD6-6551952BDAB3}" type="pres">
      <dgm:prSet presAssocID="{0A1E2BE1-8CB4-4C1C-A7DD-6E742437FCCB}" presName="spacer" presStyleCnt="0"/>
      <dgm:spPr/>
    </dgm:pt>
    <dgm:pt modelId="{26B35B12-7DB5-41C4-9F79-DAF4DDCBA32B}" type="pres">
      <dgm:prSet presAssocID="{560EEDCE-F1F7-4337-B1BC-12DBD7B022F5}" presName="parentText" presStyleLbl="node1" presStyleIdx="6" presStyleCnt="29">
        <dgm:presLayoutVars>
          <dgm:chMax val="0"/>
          <dgm:bulletEnabled val="1"/>
        </dgm:presLayoutVars>
      </dgm:prSet>
      <dgm:spPr/>
      <dgm:t>
        <a:bodyPr/>
        <a:lstStyle/>
        <a:p>
          <a:endParaRPr lang="en-US"/>
        </a:p>
      </dgm:t>
    </dgm:pt>
    <dgm:pt modelId="{7549D9FF-9C5F-4549-9608-06A4264E95DA}" type="pres">
      <dgm:prSet presAssocID="{44386ADB-1583-4EDE-B409-6809376046E2}" presName="spacer" presStyleCnt="0"/>
      <dgm:spPr/>
    </dgm:pt>
    <dgm:pt modelId="{50E23F64-8A6B-4ED9-BC14-082335C3E898}" type="pres">
      <dgm:prSet presAssocID="{E89CDE0B-A7E7-43C3-B019-B44ADC06E922}" presName="parentText" presStyleLbl="node1" presStyleIdx="7" presStyleCnt="29">
        <dgm:presLayoutVars>
          <dgm:chMax val="0"/>
          <dgm:bulletEnabled val="1"/>
        </dgm:presLayoutVars>
      </dgm:prSet>
      <dgm:spPr/>
      <dgm:t>
        <a:bodyPr/>
        <a:lstStyle/>
        <a:p>
          <a:endParaRPr lang="en-GB"/>
        </a:p>
      </dgm:t>
    </dgm:pt>
    <dgm:pt modelId="{2AE4BF72-1485-4151-9198-9BBADB1CFDBC}" type="pres">
      <dgm:prSet presAssocID="{F27E4144-2F7D-4E51-AF6F-3A7BC04E823F}" presName="spacer" presStyleCnt="0"/>
      <dgm:spPr/>
    </dgm:pt>
    <dgm:pt modelId="{FCB17858-5BF2-4579-9B1F-AC18457F48C4}" type="pres">
      <dgm:prSet presAssocID="{30EF1F79-4C6B-48EB-9104-6EAA96D979C8}" presName="parentText" presStyleLbl="node1" presStyleIdx="8" presStyleCnt="29">
        <dgm:presLayoutVars>
          <dgm:chMax val="0"/>
          <dgm:bulletEnabled val="1"/>
        </dgm:presLayoutVars>
      </dgm:prSet>
      <dgm:spPr/>
      <dgm:t>
        <a:bodyPr/>
        <a:lstStyle/>
        <a:p>
          <a:endParaRPr lang="en-GB"/>
        </a:p>
      </dgm:t>
    </dgm:pt>
    <dgm:pt modelId="{26B99175-2AB1-4B4D-BFDE-1D2BE790E7D6}" type="pres">
      <dgm:prSet presAssocID="{FC5595EF-F8D0-49D5-A7B6-748FF15C1D00}" presName="spacer" presStyleCnt="0"/>
      <dgm:spPr/>
    </dgm:pt>
    <dgm:pt modelId="{A1E4AAC8-D2C4-4BD2-918C-FCF9996CAE77}" type="pres">
      <dgm:prSet presAssocID="{179A6B94-06D3-497E-8840-AC3B90F574E1}" presName="parentText" presStyleLbl="node1" presStyleIdx="9" presStyleCnt="29">
        <dgm:presLayoutVars>
          <dgm:chMax val="0"/>
          <dgm:bulletEnabled val="1"/>
        </dgm:presLayoutVars>
      </dgm:prSet>
      <dgm:spPr/>
      <dgm:t>
        <a:bodyPr/>
        <a:lstStyle/>
        <a:p>
          <a:endParaRPr lang="en-US"/>
        </a:p>
      </dgm:t>
    </dgm:pt>
    <dgm:pt modelId="{8A4DF73B-DB8C-421B-8EAA-35422CCDE590}" type="pres">
      <dgm:prSet presAssocID="{99812C92-A302-4DCD-AEBF-183AE9CA2780}" presName="spacer" presStyleCnt="0"/>
      <dgm:spPr/>
    </dgm:pt>
    <dgm:pt modelId="{8E438ABB-EF33-4846-9096-4B315E99E2B7}" type="pres">
      <dgm:prSet presAssocID="{5F8D1C1A-6855-4A75-911D-73D39257C327}" presName="parentText" presStyleLbl="node1" presStyleIdx="10" presStyleCnt="29">
        <dgm:presLayoutVars>
          <dgm:chMax val="0"/>
          <dgm:bulletEnabled val="1"/>
        </dgm:presLayoutVars>
      </dgm:prSet>
      <dgm:spPr/>
      <dgm:t>
        <a:bodyPr/>
        <a:lstStyle/>
        <a:p>
          <a:endParaRPr lang="en-US"/>
        </a:p>
      </dgm:t>
    </dgm:pt>
    <dgm:pt modelId="{6C17A351-FC64-4E84-9629-62F51643AE77}" type="pres">
      <dgm:prSet presAssocID="{87D7769B-B16D-4C18-B49F-A3D4765947FE}" presName="spacer" presStyleCnt="0"/>
      <dgm:spPr/>
    </dgm:pt>
    <dgm:pt modelId="{240C64F9-8715-4CE2-A687-4C74D0460252}" type="pres">
      <dgm:prSet presAssocID="{CDE85316-6DF1-4AF4-9629-AB8BF4D4088A}" presName="parentText" presStyleLbl="node1" presStyleIdx="11" presStyleCnt="29">
        <dgm:presLayoutVars>
          <dgm:chMax val="0"/>
          <dgm:bulletEnabled val="1"/>
        </dgm:presLayoutVars>
      </dgm:prSet>
      <dgm:spPr/>
      <dgm:t>
        <a:bodyPr/>
        <a:lstStyle/>
        <a:p>
          <a:endParaRPr lang="en-US"/>
        </a:p>
      </dgm:t>
    </dgm:pt>
    <dgm:pt modelId="{63D05C6F-6B13-4B11-B665-18B8C9ADA865}" type="pres">
      <dgm:prSet presAssocID="{39A7281B-5C1A-4188-8421-C1F89AD68EB1}" presName="spacer" presStyleCnt="0"/>
      <dgm:spPr/>
    </dgm:pt>
    <dgm:pt modelId="{BB8F2ACE-B3D9-40AE-AD15-CAE5BDA4EBEE}" type="pres">
      <dgm:prSet presAssocID="{F08057F8-AF39-40A6-9F49-C37332F9BFD3}" presName="parentText" presStyleLbl="node1" presStyleIdx="12" presStyleCnt="29">
        <dgm:presLayoutVars>
          <dgm:chMax val="0"/>
          <dgm:bulletEnabled val="1"/>
        </dgm:presLayoutVars>
      </dgm:prSet>
      <dgm:spPr/>
      <dgm:t>
        <a:bodyPr/>
        <a:lstStyle/>
        <a:p>
          <a:endParaRPr lang="en-US"/>
        </a:p>
      </dgm:t>
    </dgm:pt>
    <dgm:pt modelId="{FCBFFFAC-45EA-466C-B3D3-479EF086748C}" type="pres">
      <dgm:prSet presAssocID="{975715EE-EC09-4A43-A5B5-6BA744D59446}" presName="spacer" presStyleCnt="0"/>
      <dgm:spPr/>
    </dgm:pt>
    <dgm:pt modelId="{EED5BD85-8CB2-4163-898D-1881285DE3B2}" type="pres">
      <dgm:prSet presAssocID="{5E6243D3-22A7-4146-A897-78FD22F98017}" presName="parentText" presStyleLbl="node1" presStyleIdx="13" presStyleCnt="29">
        <dgm:presLayoutVars>
          <dgm:chMax val="0"/>
          <dgm:bulletEnabled val="1"/>
        </dgm:presLayoutVars>
      </dgm:prSet>
      <dgm:spPr/>
      <dgm:t>
        <a:bodyPr/>
        <a:lstStyle/>
        <a:p>
          <a:endParaRPr lang="en-US"/>
        </a:p>
      </dgm:t>
    </dgm:pt>
    <dgm:pt modelId="{64F734B1-0F2D-4941-B87E-FC8F59CDED6B}" type="pres">
      <dgm:prSet presAssocID="{A1262A36-AB64-40F6-A3C8-6E5E62C45CE7}" presName="spacer" presStyleCnt="0"/>
      <dgm:spPr/>
    </dgm:pt>
    <dgm:pt modelId="{7A014E02-6FCB-4245-BB37-B73A31A9694F}" type="pres">
      <dgm:prSet presAssocID="{4ADB3B18-2113-4AE7-93BA-76C2FCE100A5}" presName="parentText" presStyleLbl="node1" presStyleIdx="14" presStyleCnt="29">
        <dgm:presLayoutVars>
          <dgm:chMax val="0"/>
          <dgm:bulletEnabled val="1"/>
        </dgm:presLayoutVars>
      </dgm:prSet>
      <dgm:spPr/>
      <dgm:t>
        <a:bodyPr/>
        <a:lstStyle/>
        <a:p>
          <a:endParaRPr lang="en-US"/>
        </a:p>
      </dgm:t>
    </dgm:pt>
    <dgm:pt modelId="{E4CA51B8-D9E4-49ED-8C30-94D13390A1E0}" type="pres">
      <dgm:prSet presAssocID="{1C13DBB4-C689-4522-B952-AC84867B574F}" presName="spacer" presStyleCnt="0"/>
      <dgm:spPr/>
    </dgm:pt>
    <dgm:pt modelId="{929C1CD7-D857-4FFA-A4E2-FF749A5FD6E8}" type="pres">
      <dgm:prSet presAssocID="{FBB75C70-5A96-491B-BFF5-BEAF8656DD2D}" presName="parentText" presStyleLbl="node1" presStyleIdx="15" presStyleCnt="29">
        <dgm:presLayoutVars>
          <dgm:chMax val="0"/>
          <dgm:bulletEnabled val="1"/>
        </dgm:presLayoutVars>
      </dgm:prSet>
      <dgm:spPr/>
      <dgm:t>
        <a:bodyPr/>
        <a:lstStyle/>
        <a:p>
          <a:endParaRPr lang="en-US"/>
        </a:p>
      </dgm:t>
    </dgm:pt>
    <dgm:pt modelId="{99A62466-9CF1-4E50-A1DB-6A02A570801A}" type="pres">
      <dgm:prSet presAssocID="{47D3D0F9-61F1-4108-A4C4-AF6D2F657F9B}" presName="spacer" presStyleCnt="0"/>
      <dgm:spPr/>
    </dgm:pt>
    <dgm:pt modelId="{A5E0ADCA-7826-4822-A265-20D2426FD84C}" type="pres">
      <dgm:prSet presAssocID="{BF52719E-1405-4374-B58B-381594B1CC16}" presName="parentText" presStyleLbl="node1" presStyleIdx="16" presStyleCnt="29">
        <dgm:presLayoutVars>
          <dgm:chMax val="0"/>
          <dgm:bulletEnabled val="1"/>
        </dgm:presLayoutVars>
      </dgm:prSet>
      <dgm:spPr/>
      <dgm:t>
        <a:bodyPr/>
        <a:lstStyle/>
        <a:p>
          <a:endParaRPr lang="en-US"/>
        </a:p>
      </dgm:t>
    </dgm:pt>
    <dgm:pt modelId="{7D74EEBF-08F8-4B2D-9E8A-A4E9218233E1}" type="pres">
      <dgm:prSet presAssocID="{5B7BD4F6-D4DC-455E-BB6D-41EC61E575F0}" presName="spacer" presStyleCnt="0"/>
      <dgm:spPr/>
    </dgm:pt>
    <dgm:pt modelId="{05DB150D-B3EE-4AEF-A282-6B57D4B793ED}" type="pres">
      <dgm:prSet presAssocID="{24B7FCD1-848D-444A-A77B-ED4ECFCD74B0}" presName="parentText" presStyleLbl="node1" presStyleIdx="17" presStyleCnt="29">
        <dgm:presLayoutVars>
          <dgm:chMax val="0"/>
          <dgm:bulletEnabled val="1"/>
        </dgm:presLayoutVars>
      </dgm:prSet>
      <dgm:spPr/>
      <dgm:t>
        <a:bodyPr/>
        <a:lstStyle/>
        <a:p>
          <a:endParaRPr lang="en-US"/>
        </a:p>
      </dgm:t>
    </dgm:pt>
    <dgm:pt modelId="{91A554AA-C690-4C3F-B58A-34E76B8B5254}" type="pres">
      <dgm:prSet presAssocID="{00415912-9320-457F-B1EE-C3E78C0C1DF9}" presName="spacer" presStyleCnt="0"/>
      <dgm:spPr/>
    </dgm:pt>
    <dgm:pt modelId="{3D01416A-428F-4B17-95C0-E6644B0E30AC}" type="pres">
      <dgm:prSet presAssocID="{FADD6306-5831-4449-B5BD-CAB0DC1707C3}" presName="parentText" presStyleLbl="node1" presStyleIdx="18" presStyleCnt="29">
        <dgm:presLayoutVars>
          <dgm:chMax val="0"/>
          <dgm:bulletEnabled val="1"/>
        </dgm:presLayoutVars>
      </dgm:prSet>
      <dgm:spPr/>
      <dgm:t>
        <a:bodyPr/>
        <a:lstStyle/>
        <a:p>
          <a:endParaRPr lang="en-US"/>
        </a:p>
      </dgm:t>
    </dgm:pt>
    <dgm:pt modelId="{59DDB148-D220-46DD-812D-8747137487FE}" type="pres">
      <dgm:prSet presAssocID="{0C0A8D5F-3546-4890-8B81-E87615D84AAD}" presName="spacer" presStyleCnt="0"/>
      <dgm:spPr/>
    </dgm:pt>
    <dgm:pt modelId="{E2437F4A-1E5C-41A7-AD44-2877BBCB4147}" type="pres">
      <dgm:prSet presAssocID="{C10EA2B8-8EF9-4A19-851F-1D47CDC81D3D}" presName="parentText" presStyleLbl="node1" presStyleIdx="19" presStyleCnt="29">
        <dgm:presLayoutVars>
          <dgm:chMax val="0"/>
          <dgm:bulletEnabled val="1"/>
        </dgm:presLayoutVars>
      </dgm:prSet>
      <dgm:spPr/>
      <dgm:t>
        <a:bodyPr/>
        <a:lstStyle/>
        <a:p>
          <a:endParaRPr lang="en-US"/>
        </a:p>
      </dgm:t>
    </dgm:pt>
    <dgm:pt modelId="{7872BC08-6F51-4D95-8314-7ACAF5AD1883}" type="pres">
      <dgm:prSet presAssocID="{23D730C3-308B-4237-9AA0-EA306D103D77}" presName="spacer" presStyleCnt="0"/>
      <dgm:spPr/>
    </dgm:pt>
    <dgm:pt modelId="{170BCE11-F70B-45C6-9E3B-F969E6827229}" type="pres">
      <dgm:prSet presAssocID="{075B6A53-F264-4932-97FB-4B9FEEC23715}" presName="parentText" presStyleLbl="node1" presStyleIdx="20" presStyleCnt="29">
        <dgm:presLayoutVars>
          <dgm:chMax val="0"/>
          <dgm:bulletEnabled val="1"/>
        </dgm:presLayoutVars>
      </dgm:prSet>
      <dgm:spPr/>
      <dgm:t>
        <a:bodyPr/>
        <a:lstStyle/>
        <a:p>
          <a:endParaRPr lang="en-US"/>
        </a:p>
      </dgm:t>
    </dgm:pt>
    <dgm:pt modelId="{1D74FAF4-F9F9-4E99-85ED-A746950E7D82}" type="pres">
      <dgm:prSet presAssocID="{6DC6BD16-9282-4BF7-9E27-EF643FBC8199}" presName="spacer" presStyleCnt="0"/>
      <dgm:spPr/>
    </dgm:pt>
    <dgm:pt modelId="{69FD00C3-7ACE-401C-A985-83A2C6CAC999}" type="pres">
      <dgm:prSet presAssocID="{378E7023-8193-48C1-8EEE-BCB59B98CED2}" presName="parentText" presStyleLbl="node1" presStyleIdx="21" presStyleCnt="29">
        <dgm:presLayoutVars>
          <dgm:chMax val="0"/>
          <dgm:bulletEnabled val="1"/>
        </dgm:presLayoutVars>
      </dgm:prSet>
      <dgm:spPr/>
      <dgm:t>
        <a:bodyPr/>
        <a:lstStyle/>
        <a:p>
          <a:endParaRPr lang="en-US"/>
        </a:p>
      </dgm:t>
    </dgm:pt>
    <dgm:pt modelId="{3BF148A2-5E1A-4104-B7DE-685511481047}" type="pres">
      <dgm:prSet presAssocID="{1C10D5BB-6580-43DF-B974-5BC327DA89B9}" presName="spacer" presStyleCnt="0"/>
      <dgm:spPr/>
    </dgm:pt>
    <dgm:pt modelId="{222D59FE-6FB2-4DB5-86DA-EE05994891B7}" type="pres">
      <dgm:prSet presAssocID="{1D6418BD-E017-4344-8F74-8776E398C7C6}" presName="parentText" presStyleLbl="node1" presStyleIdx="22" presStyleCnt="29">
        <dgm:presLayoutVars>
          <dgm:chMax val="0"/>
          <dgm:bulletEnabled val="1"/>
        </dgm:presLayoutVars>
      </dgm:prSet>
      <dgm:spPr/>
      <dgm:t>
        <a:bodyPr/>
        <a:lstStyle/>
        <a:p>
          <a:endParaRPr lang="en-US"/>
        </a:p>
      </dgm:t>
    </dgm:pt>
    <dgm:pt modelId="{30125BB5-E1FF-4687-8555-6724F8E271D9}" type="pres">
      <dgm:prSet presAssocID="{470382FD-15B1-4D66-AE10-EABD4646C0DC}" presName="spacer" presStyleCnt="0"/>
      <dgm:spPr/>
    </dgm:pt>
    <dgm:pt modelId="{491DE9AD-C16B-44D6-8DC9-AF55D14EDA0A}" type="pres">
      <dgm:prSet presAssocID="{63584493-883F-42F9-97F0-E856B1358FB5}" presName="parentText" presStyleLbl="node1" presStyleIdx="23" presStyleCnt="29">
        <dgm:presLayoutVars>
          <dgm:chMax val="0"/>
          <dgm:bulletEnabled val="1"/>
        </dgm:presLayoutVars>
      </dgm:prSet>
      <dgm:spPr/>
      <dgm:t>
        <a:bodyPr/>
        <a:lstStyle/>
        <a:p>
          <a:endParaRPr lang="en-US"/>
        </a:p>
      </dgm:t>
    </dgm:pt>
    <dgm:pt modelId="{7F06B53F-5464-4658-828D-EDD9CB841220}" type="pres">
      <dgm:prSet presAssocID="{01E6B005-2A39-4F18-9E19-69CF7B640A8F}" presName="spacer" presStyleCnt="0"/>
      <dgm:spPr/>
    </dgm:pt>
    <dgm:pt modelId="{DD9373B4-2035-48C2-BC28-594A7451DC2D}" type="pres">
      <dgm:prSet presAssocID="{19583D71-2567-4422-B4BB-D7AD54C5DE10}" presName="parentText" presStyleLbl="node1" presStyleIdx="24" presStyleCnt="29">
        <dgm:presLayoutVars>
          <dgm:chMax val="0"/>
          <dgm:bulletEnabled val="1"/>
        </dgm:presLayoutVars>
      </dgm:prSet>
      <dgm:spPr/>
      <dgm:t>
        <a:bodyPr/>
        <a:lstStyle/>
        <a:p>
          <a:endParaRPr lang="en-US"/>
        </a:p>
      </dgm:t>
    </dgm:pt>
    <dgm:pt modelId="{59CA4CFD-4D9C-462F-87A3-96D487E2B11C}" type="pres">
      <dgm:prSet presAssocID="{9D156EDA-51FE-4487-9E56-D4ECD495D6C5}" presName="spacer" presStyleCnt="0"/>
      <dgm:spPr/>
    </dgm:pt>
    <dgm:pt modelId="{4FC811C3-14E0-493B-86CD-61E08114DA10}" type="pres">
      <dgm:prSet presAssocID="{456A8F86-6C0D-4361-85D9-75915B412ECE}" presName="parentText" presStyleLbl="node1" presStyleIdx="25" presStyleCnt="29">
        <dgm:presLayoutVars>
          <dgm:chMax val="0"/>
          <dgm:bulletEnabled val="1"/>
        </dgm:presLayoutVars>
      </dgm:prSet>
      <dgm:spPr/>
      <dgm:t>
        <a:bodyPr/>
        <a:lstStyle/>
        <a:p>
          <a:endParaRPr lang="en-US"/>
        </a:p>
      </dgm:t>
    </dgm:pt>
    <dgm:pt modelId="{E6DA89D0-0C56-41FA-8E9E-27F90B67529A}" type="pres">
      <dgm:prSet presAssocID="{DEE14271-F123-4E30-902A-4A86E3F3A188}" presName="spacer" presStyleCnt="0"/>
      <dgm:spPr/>
    </dgm:pt>
    <dgm:pt modelId="{77D4556C-464B-4A94-A4BA-D95D7DCEAE3A}" type="pres">
      <dgm:prSet presAssocID="{2F2D189A-D7BB-4725-A20C-9AA11F708FD6}" presName="parentText" presStyleLbl="node1" presStyleIdx="26" presStyleCnt="29">
        <dgm:presLayoutVars>
          <dgm:chMax val="0"/>
          <dgm:bulletEnabled val="1"/>
        </dgm:presLayoutVars>
      </dgm:prSet>
      <dgm:spPr/>
      <dgm:t>
        <a:bodyPr/>
        <a:lstStyle/>
        <a:p>
          <a:endParaRPr lang="en-US"/>
        </a:p>
      </dgm:t>
    </dgm:pt>
    <dgm:pt modelId="{C5DA6264-2561-45DD-9513-8B2FA1C1ED81}" type="pres">
      <dgm:prSet presAssocID="{51A9D63E-86AB-4C35-AB44-B246B2DE4A9B}" presName="spacer" presStyleCnt="0"/>
      <dgm:spPr/>
    </dgm:pt>
    <dgm:pt modelId="{D8D04E13-355D-436C-BD43-48B03297F739}" type="pres">
      <dgm:prSet presAssocID="{E3AE58A0-30F8-4471-9873-9A3A5CC5AFCE}" presName="parentText" presStyleLbl="node1" presStyleIdx="27" presStyleCnt="29">
        <dgm:presLayoutVars>
          <dgm:chMax val="0"/>
          <dgm:bulletEnabled val="1"/>
        </dgm:presLayoutVars>
      </dgm:prSet>
      <dgm:spPr/>
      <dgm:t>
        <a:bodyPr/>
        <a:lstStyle/>
        <a:p>
          <a:endParaRPr lang="en-US"/>
        </a:p>
      </dgm:t>
    </dgm:pt>
    <dgm:pt modelId="{24A3ECB9-8B7E-440C-B726-6042A732C39F}" type="pres">
      <dgm:prSet presAssocID="{D8BDF6EC-83BE-41FA-9010-DE545068C4B3}" presName="spacer" presStyleCnt="0"/>
      <dgm:spPr/>
    </dgm:pt>
    <dgm:pt modelId="{A62FE857-6B08-4966-8C9E-CD4D171811D7}" type="pres">
      <dgm:prSet presAssocID="{840AEAF5-F8BB-462F-97DF-AD263A214328}" presName="parentText" presStyleLbl="node1" presStyleIdx="28" presStyleCnt="29">
        <dgm:presLayoutVars>
          <dgm:chMax val="0"/>
          <dgm:bulletEnabled val="1"/>
        </dgm:presLayoutVars>
      </dgm:prSet>
      <dgm:spPr/>
      <dgm:t>
        <a:bodyPr/>
        <a:lstStyle/>
        <a:p>
          <a:endParaRPr lang="en-US"/>
        </a:p>
      </dgm:t>
    </dgm:pt>
  </dgm:ptLst>
  <dgm:cxnLst>
    <dgm:cxn modelId="{3F3D4409-B6E5-43D2-8E00-7377423694A2}" srcId="{B3DA4EEA-84A2-42AD-89EF-D4781AD6CC73}" destId="{378E7023-8193-48C1-8EEE-BCB59B98CED2}" srcOrd="21" destOrd="0" parTransId="{00787CDE-63A3-4196-B630-68DA1823E74A}" sibTransId="{1C10D5BB-6580-43DF-B974-5BC327DA89B9}"/>
    <dgm:cxn modelId="{73283161-3D6E-4828-B1CF-230506BC5356}" type="presOf" srcId="{099F56BE-81DD-457A-BD2B-49797732447E}" destId="{6340C2B8-433D-4E31-B2A9-4A1136B4CC99}" srcOrd="0" destOrd="0" presId="urn:microsoft.com/office/officeart/2005/8/layout/vList2"/>
    <dgm:cxn modelId="{D582D021-8E61-4ED9-A80F-C66CBC2BAA01}" srcId="{B3DA4EEA-84A2-42AD-89EF-D4781AD6CC73}" destId="{099F56BE-81DD-457A-BD2B-49797732447E}" srcOrd="0" destOrd="0" parTransId="{19146B90-6610-43CC-8884-53DD501E5F0B}" sibTransId="{63C459BA-F64B-4981-AFB7-2F0E8216300E}"/>
    <dgm:cxn modelId="{4EAFD228-D15B-4DE2-B407-387CD73AFE1F}" type="presOf" srcId="{F08057F8-AF39-40A6-9F49-C37332F9BFD3}" destId="{BB8F2ACE-B3D9-40AE-AD15-CAE5BDA4EBEE}" srcOrd="0" destOrd="0" presId="urn:microsoft.com/office/officeart/2005/8/layout/vList2"/>
    <dgm:cxn modelId="{B04403E5-5020-47A2-B51D-37D5BC8D6045}" type="presOf" srcId="{E89CDE0B-A7E7-43C3-B019-B44ADC06E922}" destId="{50E23F64-8A6B-4ED9-BC14-082335C3E898}" srcOrd="0" destOrd="0" presId="urn:microsoft.com/office/officeart/2005/8/layout/vList2"/>
    <dgm:cxn modelId="{9D9D3436-085B-44C2-A364-55A2E61F4FD4}" srcId="{B3DA4EEA-84A2-42AD-89EF-D4781AD6CC73}" destId="{2F2D189A-D7BB-4725-A20C-9AA11F708FD6}" srcOrd="26" destOrd="0" parTransId="{2BA6591C-27BA-4F4F-B387-D66D397BB763}" sibTransId="{51A9D63E-86AB-4C35-AB44-B246B2DE4A9B}"/>
    <dgm:cxn modelId="{6929A5D4-BF28-4651-8ED2-873407423100}" srcId="{B3DA4EEA-84A2-42AD-89EF-D4781AD6CC73}" destId="{5F8D1C1A-6855-4A75-911D-73D39257C327}" srcOrd="10" destOrd="0" parTransId="{3AF89A76-83C5-4F25-B7E1-684D45355F78}" sibTransId="{87D7769B-B16D-4C18-B49F-A3D4765947FE}"/>
    <dgm:cxn modelId="{2EC8329A-1BAD-4557-AFD0-39F753EC986A}" type="presOf" srcId="{30EF1F79-4C6B-48EB-9104-6EAA96D979C8}" destId="{FCB17858-5BF2-4579-9B1F-AC18457F48C4}" srcOrd="0" destOrd="0" presId="urn:microsoft.com/office/officeart/2005/8/layout/vList2"/>
    <dgm:cxn modelId="{C7BB4CCA-8EB5-4C15-9FD9-EB4834A8419C}" type="presOf" srcId="{840AEAF5-F8BB-462F-97DF-AD263A214328}" destId="{A62FE857-6B08-4966-8C9E-CD4D171811D7}" srcOrd="0" destOrd="0" presId="urn:microsoft.com/office/officeart/2005/8/layout/vList2"/>
    <dgm:cxn modelId="{B3CDA8EA-8483-4637-8EA6-C26498200CA2}" type="presOf" srcId="{5F8D1C1A-6855-4A75-911D-73D39257C327}" destId="{8E438ABB-EF33-4846-9096-4B315E99E2B7}" srcOrd="0" destOrd="0" presId="urn:microsoft.com/office/officeart/2005/8/layout/vList2"/>
    <dgm:cxn modelId="{14AA191B-B5A6-4369-9F9A-9FC601641B1F}" type="presOf" srcId="{AACD0D40-7644-496D-855C-2BF62E7FDD66}" destId="{DDDEF948-698B-4401-B955-601AE1F80253}" srcOrd="0" destOrd="0" presId="urn:microsoft.com/office/officeart/2005/8/layout/vList2"/>
    <dgm:cxn modelId="{97286E5C-DE7D-4FEE-BE22-7DD91567B4BD}" srcId="{B3DA4EEA-84A2-42AD-89EF-D4781AD6CC73}" destId="{19583D71-2567-4422-B4BB-D7AD54C5DE10}" srcOrd="24" destOrd="0" parTransId="{8C1A9E9B-D72B-442E-8723-68BC44DC5018}" sibTransId="{9D156EDA-51FE-4487-9E56-D4ECD495D6C5}"/>
    <dgm:cxn modelId="{42C3348E-6190-49A3-9C90-FA424084CB54}" srcId="{B3DA4EEA-84A2-42AD-89EF-D4781AD6CC73}" destId="{F08057F8-AF39-40A6-9F49-C37332F9BFD3}" srcOrd="12" destOrd="0" parTransId="{051308B4-1289-4362-B586-22E57F22CA0C}" sibTransId="{975715EE-EC09-4A43-A5B5-6BA744D59446}"/>
    <dgm:cxn modelId="{3BB389DC-FC95-4A82-B424-738B2FCAE088}" type="presOf" srcId="{FBB75C70-5A96-491B-BFF5-BEAF8656DD2D}" destId="{929C1CD7-D857-4FFA-A4E2-FF749A5FD6E8}" srcOrd="0" destOrd="0" presId="urn:microsoft.com/office/officeart/2005/8/layout/vList2"/>
    <dgm:cxn modelId="{D83E78E7-8E93-451B-8D73-DE5523CACDD7}" type="presOf" srcId="{357E3A99-2F33-4A6A-B0AD-002017365798}" destId="{216AEA3F-5449-4B01-9B4C-B1EEB159FF9C}" srcOrd="0" destOrd="0" presId="urn:microsoft.com/office/officeart/2005/8/layout/vList2"/>
    <dgm:cxn modelId="{326CD3B2-0070-45EF-B4F9-7CD2A51D13A8}" srcId="{B3DA4EEA-84A2-42AD-89EF-D4781AD6CC73}" destId="{560EEDCE-F1F7-4337-B1BC-12DBD7B022F5}" srcOrd="6" destOrd="0" parTransId="{786B4DBA-BEC3-4287-B195-ABEDBF6C9D53}" sibTransId="{44386ADB-1583-4EDE-B409-6809376046E2}"/>
    <dgm:cxn modelId="{12CED2AB-D470-4E27-AEBC-17E5AB8B915A}" srcId="{B3DA4EEA-84A2-42AD-89EF-D4781AD6CC73}" destId="{840AEAF5-F8BB-462F-97DF-AD263A214328}" srcOrd="28" destOrd="0" parTransId="{FB375F6F-1AE3-429A-BB14-B2F1C41B0C64}" sibTransId="{BB4C050C-0746-4690-B456-23B119FC6D62}"/>
    <dgm:cxn modelId="{95EF899B-86FD-4183-BCBE-FC46E44675A1}" srcId="{B3DA4EEA-84A2-42AD-89EF-D4781AD6CC73}" destId="{E89CDE0B-A7E7-43C3-B019-B44ADC06E922}" srcOrd="7" destOrd="0" parTransId="{397E4490-B0FC-4D00-A0F0-F040DEA6D8CD}" sibTransId="{F27E4144-2F7D-4E51-AF6F-3A7BC04E823F}"/>
    <dgm:cxn modelId="{08961E4D-2953-4748-BE48-593F7102DE1E}" type="presOf" srcId="{560EEDCE-F1F7-4337-B1BC-12DBD7B022F5}" destId="{26B35B12-7DB5-41C4-9F79-DAF4DDCBA32B}" srcOrd="0" destOrd="0" presId="urn:microsoft.com/office/officeart/2005/8/layout/vList2"/>
    <dgm:cxn modelId="{6D4C437E-525A-4B4C-8F36-E6849CBB31D0}" srcId="{B3DA4EEA-84A2-42AD-89EF-D4781AD6CC73}" destId="{24B7FCD1-848D-444A-A77B-ED4ECFCD74B0}" srcOrd="17" destOrd="0" parTransId="{4600E6BE-0053-48B5-A4E6-928F5A5445A8}" sibTransId="{00415912-9320-457F-B1EE-C3E78C0C1DF9}"/>
    <dgm:cxn modelId="{FA88CE06-485A-4A9A-8575-6AD67F2D2B81}" type="presOf" srcId="{1D6418BD-E017-4344-8F74-8776E398C7C6}" destId="{222D59FE-6FB2-4DB5-86DA-EE05994891B7}" srcOrd="0" destOrd="0" presId="urn:microsoft.com/office/officeart/2005/8/layout/vList2"/>
    <dgm:cxn modelId="{115C920B-54E1-4394-8D65-3878829BE1AB}" srcId="{B3DA4EEA-84A2-42AD-89EF-D4781AD6CC73}" destId="{357E3A99-2F33-4A6A-B0AD-002017365798}" srcOrd="3" destOrd="0" parTransId="{3E3F113C-BA41-4F9F-AA9D-C4C935C1E101}" sibTransId="{26D9252B-740B-4E26-8E94-34C6942C0790}"/>
    <dgm:cxn modelId="{79CA43A7-8478-4D5F-8ED3-53226E0439DA}" srcId="{B3DA4EEA-84A2-42AD-89EF-D4781AD6CC73}" destId="{FBB75C70-5A96-491B-BFF5-BEAF8656DD2D}" srcOrd="15" destOrd="0" parTransId="{EC8B9D7A-EDF3-4839-B6EE-794AE0C9134A}" sibTransId="{47D3D0F9-61F1-4108-A4C4-AF6D2F657F9B}"/>
    <dgm:cxn modelId="{DBD8E691-22EC-42EA-B86F-41A9E1501A13}" type="presOf" srcId="{63584493-883F-42F9-97F0-E856B1358FB5}" destId="{491DE9AD-C16B-44D6-8DC9-AF55D14EDA0A}" srcOrd="0" destOrd="0" presId="urn:microsoft.com/office/officeart/2005/8/layout/vList2"/>
    <dgm:cxn modelId="{E84C8D11-D092-4412-A42C-B7BDC6832CF5}" type="presOf" srcId="{C10EA2B8-8EF9-4A19-851F-1D47CDC81D3D}" destId="{E2437F4A-1E5C-41A7-AD44-2877BBCB4147}" srcOrd="0" destOrd="0" presId="urn:microsoft.com/office/officeart/2005/8/layout/vList2"/>
    <dgm:cxn modelId="{C6F7379F-6905-41B7-9F31-03D2E34339AF}" srcId="{B3DA4EEA-84A2-42AD-89EF-D4781AD6CC73}" destId="{63584493-883F-42F9-97F0-E856B1358FB5}" srcOrd="23" destOrd="0" parTransId="{2681CD52-E894-4E90-A4BF-6ECCA2021E28}" sibTransId="{01E6B005-2A39-4F18-9E19-69CF7B640A8F}"/>
    <dgm:cxn modelId="{88DCA12D-8975-450E-A115-E2D5463C0F93}" srcId="{B3DA4EEA-84A2-42AD-89EF-D4781AD6CC73}" destId="{CDE85316-6DF1-4AF4-9629-AB8BF4D4088A}" srcOrd="11" destOrd="0" parTransId="{8728EBE7-6F6D-4ADD-918F-00934CFD6B9E}" sibTransId="{39A7281B-5C1A-4188-8421-C1F89AD68EB1}"/>
    <dgm:cxn modelId="{C228CDD6-ED32-4F83-8F3C-50D104F42877}" type="presOf" srcId="{BF52719E-1405-4374-B58B-381594B1CC16}" destId="{A5E0ADCA-7826-4822-A265-20D2426FD84C}" srcOrd="0" destOrd="0" presId="urn:microsoft.com/office/officeart/2005/8/layout/vList2"/>
    <dgm:cxn modelId="{232A7D73-A911-4701-B57A-6C8D950BA5CD}" srcId="{B3DA4EEA-84A2-42AD-89EF-D4781AD6CC73}" destId="{9C522253-2F98-4E8C-8C09-E98D0ADE59D6}" srcOrd="2" destOrd="0" parTransId="{2234BA61-64ED-4C8D-B2F9-FAE2B9AA5365}" sibTransId="{F660A3E1-5CD9-4000-909E-825722E1EC03}"/>
    <dgm:cxn modelId="{78BB954D-64F6-411B-9F76-FE1F7403669B}" type="presOf" srcId="{E3AE58A0-30F8-4471-9873-9A3A5CC5AFCE}" destId="{D8D04E13-355D-436C-BD43-48B03297F739}" srcOrd="0" destOrd="0" presId="urn:microsoft.com/office/officeart/2005/8/layout/vList2"/>
    <dgm:cxn modelId="{BF2F6922-955B-488A-95AB-D437A733C542}" srcId="{B3DA4EEA-84A2-42AD-89EF-D4781AD6CC73}" destId="{BF52719E-1405-4374-B58B-381594B1CC16}" srcOrd="16" destOrd="0" parTransId="{95BF0627-7AC2-436E-977B-C1F8EA8C52F9}" sibTransId="{5B7BD4F6-D4DC-455E-BB6D-41EC61E575F0}"/>
    <dgm:cxn modelId="{50818B16-E661-4CF5-AB78-2FC3F37C9619}" type="presOf" srcId="{075B6A53-F264-4932-97FB-4B9FEEC23715}" destId="{170BCE11-F70B-45C6-9E3B-F969E6827229}" srcOrd="0" destOrd="0" presId="urn:microsoft.com/office/officeart/2005/8/layout/vList2"/>
    <dgm:cxn modelId="{DA70470D-59C4-44EE-A68C-5ABE0F2FCE04}" srcId="{B3DA4EEA-84A2-42AD-89EF-D4781AD6CC73}" destId="{075B6A53-F264-4932-97FB-4B9FEEC23715}" srcOrd="20" destOrd="0" parTransId="{350D89A0-1E70-4CE8-85DB-D109AE129781}" sibTransId="{6DC6BD16-9282-4BF7-9E27-EF643FBC8199}"/>
    <dgm:cxn modelId="{9C95E4B2-BFEB-42D7-97DE-5AE221E79B14}" type="presOf" srcId="{DBDA7CC9-440B-46ED-B25F-9289DECF1F35}" destId="{E05FAC5F-1AF5-4943-925B-8A845374F973}" srcOrd="0" destOrd="0" presId="urn:microsoft.com/office/officeart/2005/8/layout/vList2"/>
    <dgm:cxn modelId="{1A37FC1C-68D0-4F22-8B8F-BD1F9D8756B8}" type="presOf" srcId="{179A6B94-06D3-497E-8840-AC3B90F574E1}" destId="{A1E4AAC8-D2C4-4BD2-918C-FCF9996CAE77}" srcOrd="0" destOrd="0" presId="urn:microsoft.com/office/officeart/2005/8/layout/vList2"/>
    <dgm:cxn modelId="{057F917F-6A59-4B37-92A5-2D63E36DF3D0}" type="presOf" srcId="{4ADB3B18-2113-4AE7-93BA-76C2FCE100A5}" destId="{7A014E02-6FCB-4245-BB37-B73A31A9694F}" srcOrd="0" destOrd="0" presId="urn:microsoft.com/office/officeart/2005/8/layout/vList2"/>
    <dgm:cxn modelId="{64888DE8-1C6C-4BDB-9F6B-96F92C80E8AB}" type="presOf" srcId="{B3DA4EEA-84A2-42AD-89EF-D4781AD6CC73}" destId="{5ACE25DC-7500-4C76-B6A4-D8DCB5D1F2EC}" srcOrd="0" destOrd="0" presId="urn:microsoft.com/office/officeart/2005/8/layout/vList2"/>
    <dgm:cxn modelId="{6084A56A-B76A-4579-9332-03FA4DB0AE28}" srcId="{B3DA4EEA-84A2-42AD-89EF-D4781AD6CC73}" destId="{30EF1F79-4C6B-48EB-9104-6EAA96D979C8}" srcOrd="8" destOrd="0" parTransId="{54600018-AE7A-4B5C-BAB7-A44EFFC6789D}" sibTransId="{FC5595EF-F8D0-49D5-A7B6-748FF15C1D00}"/>
    <dgm:cxn modelId="{EF6103BE-681E-4BF1-8725-52B77DC7EBDA}" type="presOf" srcId="{5E6243D3-22A7-4146-A897-78FD22F98017}" destId="{EED5BD85-8CB2-4163-898D-1881285DE3B2}" srcOrd="0" destOrd="0" presId="urn:microsoft.com/office/officeart/2005/8/layout/vList2"/>
    <dgm:cxn modelId="{82B0368C-E806-4A35-B268-D032D13EF1D5}" srcId="{B3DA4EEA-84A2-42AD-89EF-D4781AD6CC73}" destId="{C10EA2B8-8EF9-4A19-851F-1D47CDC81D3D}" srcOrd="19" destOrd="0" parTransId="{46BC1B8F-4BF8-4037-BB33-D0FCA1BCD1DE}" sibTransId="{23D730C3-308B-4237-9AA0-EA306D103D77}"/>
    <dgm:cxn modelId="{6EFE337B-F731-4B7A-BD68-686E576A9A4B}" type="presOf" srcId="{456A8F86-6C0D-4361-85D9-75915B412ECE}" destId="{4FC811C3-14E0-493B-86CD-61E08114DA10}" srcOrd="0" destOrd="0" presId="urn:microsoft.com/office/officeart/2005/8/layout/vList2"/>
    <dgm:cxn modelId="{B1D3F880-269B-4524-978E-CD0267389268}" srcId="{B3DA4EEA-84A2-42AD-89EF-D4781AD6CC73}" destId="{1DB3933E-E3F4-423B-8D7E-AC1976BFBFEE}" srcOrd="1" destOrd="0" parTransId="{0B74DA5D-6CFC-49B8-8EA3-9BA72012AF64}" sibTransId="{C5F4CF05-698C-4C5E-8FA9-7ACE461BAF53}"/>
    <dgm:cxn modelId="{99E93672-DCD3-409E-839D-D634E4215F7F}" srcId="{B3DA4EEA-84A2-42AD-89EF-D4781AD6CC73}" destId="{AACD0D40-7644-496D-855C-2BF62E7FDD66}" srcOrd="4" destOrd="0" parTransId="{51FA6922-C759-4BC6-A5D4-92966D0B9BD3}" sibTransId="{F6BE6B6F-5619-453B-B7DB-25F7D9C68C74}"/>
    <dgm:cxn modelId="{791D3333-83F1-4FA7-B842-C4DA95874ADD}" srcId="{B3DA4EEA-84A2-42AD-89EF-D4781AD6CC73}" destId="{179A6B94-06D3-497E-8840-AC3B90F574E1}" srcOrd="9" destOrd="0" parTransId="{04C7A913-D421-4DD1-88C5-C3AAF1EBECBD}" sibTransId="{99812C92-A302-4DCD-AEBF-183AE9CA2780}"/>
    <dgm:cxn modelId="{C3C65B67-5ECD-4036-B6F2-B98CA82A61DB}" type="presOf" srcId="{9C522253-2F98-4E8C-8C09-E98D0ADE59D6}" destId="{0D6BB0B5-EC1C-45B3-9AFC-60147AB223EF}" srcOrd="0" destOrd="0" presId="urn:microsoft.com/office/officeart/2005/8/layout/vList2"/>
    <dgm:cxn modelId="{C5112D91-8762-4B1E-AF3E-0DC0D4DE8ACF}" type="presOf" srcId="{CDE85316-6DF1-4AF4-9629-AB8BF4D4088A}" destId="{240C64F9-8715-4CE2-A687-4C74D0460252}" srcOrd="0" destOrd="0" presId="urn:microsoft.com/office/officeart/2005/8/layout/vList2"/>
    <dgm:cxn modelId="{42E25021-D4E8-429A-B097-E1C45F9FF5C9}" srcId="{B3DA4EEA-84A2-42AD-89EF-D4781AD6CC73}" destId="{4ADB3B18-2113-4AE7-93BA-76C2FCE100A5}" srcOrd="14" destOrd="0" parTransId="{D192448E-320B-4322-B72D-19F64857381A}" sibTransId="{1C13DBB4-C689-4522-B952-AC84867B574F}"/>
    <dgm:cxn modelId="{B3B7698D-A95F-4D0B-B58F-A5CBC2BAC89C}" type="presOf" srcId="{19583D71-2567-4422-B4BB-D7AD54C5DE10}" destId="{DD9373B4-2035-48C2-BC28-594A7451DC2D}" srcOrd="0" destOrd="0" presId="urn:microsoft.com/office/officeart/2005/8/layout/vList2"/>
    <dgm:cxn modelId="{3C80B317-E166-4C53-A1CF-70B7F6A1B1E3}" type="presOf" srcId="{378E7023-8193-48C1-8EEE-BCB59B98CED2}" destId="{69FD00C3-7ACE-401C-A985-83A2C6CAC999}" srcOrd="0" destOrd="0" presId="urn:microsoft.com/office/officeart/2005/8/layout/vList2"/>
    <dgm:cxn modelId="{CEE1A416-4ACA-4903-BA37-F506DB924BDA}" srcId="{B3DA4EEA-84A2-42AD-89EF-D4781AD6CC73}" destId="{E3AE58A0-30F8-4471-9873-9A3A5CC5AFCE}" srcOrd="27" destOrd="0" parTransId="{CAA76D72-4CB8-4DF0-BC55-174ADDB0B01E}" sibTransId="{D8BDF6EC-83BE-41FA-9010-DE545068C4B3}"/>
    <dgm:cxn modelId="{DBC58AD2-C0CC-4F41-8568-FA5B35571BB8}" srcId="{B3DA4EEA-84A2-42AD-89EF-D4781AD6CC73}" destId="{DBDA7CC9-440B-46ED-B25F-9289DECF1F35}" srcOrd="5" destOrd="0" parTransId="{C2F224A4-BA8E-4876-AE5E-4AD572EB3B61}" sibTransId="{0A1E2BE1-8CB4-4C1C-A7DD-6E742437FCCB}"/>
    <dgm:cxn modelId="{4CB49485-0AD0-4B35-B662-3C8042CCAE54}" type="presOf" srcId="{1DB3933E-E3F4-423B-8D7E-AC1976BFBFEE}" destId="{AB0890BC-5EFF-4F0A-8D71-AA44EBFD9E17}" srcOrd="0" destOrd="0" presId="urn:microsoft.com/office/officeart/2005/8/layout/vList2"/>
    <dgm:cxn modelId="{ABA606E1-3B3D-458F-9B17-C20D6724223B}" type="presOf" srcId="{24B7FCD1-848D-444A-A77B-ED4ECFCD74B0}" destId="{05DB150D-B3EE-4AEF-A282-6B57D4B793ED}" srcOrd="0" destOrd="0" presId="urn:microsoft.com/office/officeart/2005/8/layout/vList2"/>
    <dgm:cxn modelId="{D828D553-384B-4063-8CB9-17E6E9BFA39F}" type="presOf" srcId="{FADD6306-5831-4449-B5BD-CAB0DC1707C3}" destId="{3D01416A-428F-4B17-95C0-E6644B0E30AC}" srcOrd="0" destOrd="0" presId="urn:microsoft.com/office/officeart/2005/8/layout/vList2"/>
    <dgm:cxn modelId="{3BD70A1D-CDBA-4906-A1A7-CC244D2A0657}" type="presOf" srcId="{2F2D189A-D7BB-4725-A20C-9AA11F708FD6}" destId="{77D4556C-464B-4A94-A4BA-D95D7DCEAE3A}" srcOrd="0" destOrd="0" presId="urn:microsoft.com/office/officeart/2005/8/layout/vList2"/>
    <dgm:cxn modelId="{C5D00277-FEC9-4FFA-928F-69EE658A6303}" srcId="{B3DA4EEA-84A2-42AD-89EF-D4781AD6CC73}" destId="{5E6243D3-22A7-4146-A897-78FD22F98017}" srcOrd="13" destOrd="0" parTransId="{BED97359-A063-4A58-80F6-7A8F96C79902}" sibTransId="{A1262A36-AB64-40F6-A3C8-6E5E62C45CE7}"/>
    <dgm:cxn modelId="{9468DAF2-3BAA-44AD-A329-018028052EC2}" srcId="{B3DA4EEA-84A2-42AD-89EF-D4781AD6CC73}" destId="{FADD6306-5831-4449-B5BD-CAB0DC1707C3}" srcOrd="18" destOrd="0" parTransId="{9F90F2E7-8140-4E97-850F-5C23E397C92D}" sibTransId="{0C0A8D5F-3546-4890-8B81-E87615D84AAD}"/>
    <dgm:cxn modelId="{3537F483-B6CC-4E56-BEC0-58AC19CC9876}" srcId="{B3DA4EEA-84A2-42AD-89EF-D4781AD6CC73}" destId="{456A8F86-6C0D-4361-85D9-75915B412ECE}" srcOrd="25" destOrd="0" parTransId="{0D75243C-7088-4CB0-882B-CB27C3EDA03C}" sibTransId="{DEE14271-F123-4E30-902A-4A86E3F3A188}"/>
    <dgm:cxn modelId="{1EBA3EA1-6081-450B-BECC-8D531C66F6AB}" srcId="{B3DA4EEA-84A2-42AD-89EF-D4781AD6CC73}" destId="{1D6418BD-E017-4344-8F74-8776E398C7C6}" srcOrd="22" destOrd="0" parTransId="{2C08DD8D-7C0C-486D-8702-3B1A4395605A}" sibTransId="{470382FD-15B1-4D66-AE10-EABD4646C0DC}"/>
    <dgm:cxn modelId="{51B19303-2FD9-48CD-BE21-683424700C83}" type="presParOf" srcId="{5ACE25DC-7500-4C76-B6A4-D8DCB5D1F2EC}" destId="{6340C2B8-433D-4E31-B2A9-4A1136B4CC99}" srcOrd="0" destOrd="0" presId="urn:microsoft.com/office/officeart/2005/8/layout/vList2"/>
    <dgm:cxn modelId="{6E069574-6E19-4216-B300-E220EBC905E5}" type="presParOf" srcId="{5ACE25DC-7500-4C76-B6A4-D8DCB5D1F2EC}" destId="{5E41694E-1127-4161-9595-A881A000DA97}" srcOrd="1" destOrd="0" presId="urn:microsoft.com/office/officeart/2005/8/layout/vList2"/>
    <dgm:cxn modelId="{C2A277F5-2990-4515-88A8-CC7769C18950}" type="presParOf" srcId="{5ACE25DC-7500-4C76-B6A4-D8DCB5D1F2EC}" destId="{AB0890BC-5EFF-4F0A-8D71-AA44EBFD9E17}" srcOrd="2" destOrd="0" presId="urn:microsoft.com/office/officeart/2005/8/layout/vList2"/>
    <dgm:cxn modelId="{07F6E1E4-66F1-437F-A5CD-9BD54E8630EF}" type="presParOf" srcId="{5ACE25DC-7500-4C76-B6A4-D8DCB5D1F2EC}" destId="{4507E29A-0B82-42D0-BF64-DA954A668FBC}" srcOrd="3" destOrd="0" presId="urn:microsoft.com/office/officeart/2005/8/layout/vList2"/>
    <dgm:cxn modelId="{3AB6CED9-39B6-4B20-8FE8-EDAA780514DC}" type="presParOf" srcId="{5ACE25DC-7500-4C76-B6A4-D8DCB5D1F2EC}" destId="{0D6BB0B5-EC1C-45B3-9AFC-60147AB223EF}" srcOrd="4" destOrd="0" presId="urn:microsoft.com/office/officeart/2005/8/layout/vList2"/>
    <dgm:cxn modelId="{F66D78D3-0D8F-456C-A662-BACD365ECA78}" type="presParOf" srcId="{5ACE25DC-7500-4C76-B6A4-D8DCB5D1F2EC}" destId="{DE0B8023-ADA6-48A1-AE11-199E7773379C}" srcOrd="5" destOrd="0" presId="urn:microsoft.com/office/officeart/2005/8/layout/vList2"/>
    <dgm:cxn modelId="{F8A9A42E-1E09-49FD-8CEF-C8ACA07D4F11}" type="presParOf" srcId="{5ACE25DC-7500-4C76-B6A4-D8DCB5D1F2EC}" destId="{216AEA3F-5449-4B01-9B4C-B1EEB159FF9C}" srcOrd="6" destOrd="0" presId="urn:microsoft.com/office/officeart/2005/8/layout/vList2"/>
    <dgm:cxn modelId="{7B228CEC-4549-464E-8D3B-EBCA98225256}" type="presParOf" srcId="{5ACE25DC-7500-4C76-B6A4-D8DCB5D1F2EC}" destId="{B9ECDCA2-A9DE-4EF7-8C7C-D45745B2766C}" srcOrd="7" destOrd="0" presId="urn:microsoft.com/office/officeart/2005/8/layout/vList2"/>
    <dgm:cxn modelId="{6FB99B3A-C97D-4062-892A-F6E9E8E0D5B7}" type="presParOf" srcId="{5ACE25DC-7500-4C76-B6A4-D8DCB5D1F2EC}" destId="{DDDEF948-698B-4401-B955-601AE1F80253}" srcOrd="8" destOrd="0" presId="urn:microsoft.com/office/officeart/2005/8/layout/vList2"/>
    <dgm:cxn modelId="{08CCCFC1-4243-438F-8986-03DE3C1CE756}" type="presParOf" srcId="{5ACE25DC-7500-4C76-B6A4-D8DCB5D1F2EC}" destId="{9FD5D3EA-13FB-4421-B72B-F82E50F05EE3}" srcOrd="9" destOrd="0" presId="urn:microsoft.com/office/officeart/2005/8/layout/vList2"/>
    <dgm:cxn modelId="{97B91A15-6A17-4547-9D51-B5F90E305D48}" type="presParOf" srcId="{5ACE25DC-7500-4C76-B6A4-D8DCB5D1F2EC}" destId="{E05FAC5F-1AF5-4943-925B-8A845374F973}" srcOrd="10" destOrd="0" presId="urn:microsoft.com/office/officeart/2005/8/layout/vList2"/>
    <dgm:cxn modelId="{8A92268B-7FB5-4AC9-96EB-B3FFB7A72F19}" type="presParOf" srcId="{5ACE25DC-7500-4C76-B6A4-D8DCB5D1F2EC}" destId="{2358465E-487B-443C-9AD6-6551952BDAB3}" srcOrd="11" destOrd="0" presId="urn:microsoft.com/office/officeart/2005/8/layout/vList2"/>
    <dgm:cxn modelId="{E990502B-38C0-458F-B1A2-621AFE652438}" type="presParOf" srcId="{5ACE25DC-7500-4C76-B6A4-D8DCB5D1F2EC}" destId="{26B35B12-7DB5-41C4-9F79-DAF4DDCBA32B}" srcOrd="12" destOrd="0" presId="urn:microsoft.com/office/officeart/2005/8/layout/vList2"/>
    <dgm:cxn modelId="{139D1A78-C1AD-4A6C-8F50-D8714BA46280}" type="presParOf" srcId="{5ACE25DC-7500-4C76-B6A4-D8DCB5D1F2EC}" destId="{7549D9FF-9C5F-4549-9608-06A4264E95DA}" srcOrd="13" destOrd="0" presId="urn:microsoft.com/office/officeart/2005/8/layout/vList2"/>
    <dgm:cxn modelId="{6A90A81D-E7BB-4C3E-BBBE-07F593B74BAF}" type="presParOf" srcId="{5ACE25DC-7500-4C76-B6A4-D8DCB5D1F2EC}" destId="{50E23F64-8A6B-4ED9-BC14-082335C3E898}" srcOrd="14" destOrd="0" presId="urn:microsoft.com/office/officeart/2005/8/layout/vList2"/>
    <dgm:cxn modelId="{47238157-ED6B-4BA9-A22F-49F2FE85F690}" type="presParOf" srcId="{5ACE25DC-7500-4C76-B6A4-D8DCB5D1F2EC}" destId="{2AE4BF72-1485-4151-9198-9BBADB1CFDBC}" srcOrd="15" destOrd="0" presId="urn:microsoft.com/office/officeart/2005/8/layout/vList2"/>
    <dgm:cxn modelId="{F4CF4016-0A6D-41E7-A498-E966070142EC}" type="presParOf" srcId="{5ACE25DC-7500-4C76-B6A4-D8DCB5D1F2EC}" destId="{FCB17858-5BF2-4579-9B1F-AC18457F48C4}" srcOrd="16" destOrd="0" presId="urn:microsoft.com/office/officeart/2005/8/layout/vList2"/>
    <dgm:cxn modelId="{12DF8A69-CCDA-490B-B354-62CB28513726}" type="presParOf" srcId="{5ACE25DC-7500-4C76-B6A4-D8DCB5D1F2EC}" destId="{26B99175-2AB1-4B4D-BFDE-1D2BE790E7D6}" srcOrd="17" destOrd="0" presId="urn:microsoft.com/office/officeart/2005/8/layout/vList2"/>
    <dgm:cxn modelId="{55C6927D-A5F0-4D8F-B5FD-08EEA61D1153}" type="presParOf" srcId="{5ACE25DC-7500-4C76-B6A4-D8DCB5D1F2EC}" destId="{A1E4AAC8-D2C4-4BD2-918C-FCF9996CAE77}" srcOrd="18" destOrd="0" presId="urn:microsoft.com/office/officeart/2005/8/layout/vList2"/>
    <dgm:cxn modelId="{BDB7A8CD-AECB-4DA8-8B3C-FC2D6A2F15DC}" type="presParOf" srcId="{5ACE25DC-7500-4C76-B6A4-D8DCB5D1F2EC}" destId="{8A4DF73B-DB8C-421B-8EAA-35422CCDE590}" srcOrd="19" destOrd="0" presId="urn:microsoft.com/office/officeart/2005/8/layout/vList2"/>
    <dgm:cxn modelId="{F060CAA0-8E66-4C4E-B5E9-00C6D3E32C13}" type="presParOf" srcId="{5ACE25DC-7500-4C76-B6A4-D8DCB5D1F2EC}" destId="{8E438ABB-EF33-4846-9096-4B315E99E2B7}" srcOrd="20" destOrd="0" presId="urn:microsoft.com/office/officeart/2005/8/layout/vList2"/>
    <dgm:cxn modelId="{EF85157B-4BE8-480B-9E16-7835139A0267}" type="presParOf" srcId="{5ACE25DC-7500-4C76-B6A4-D8DCB5D1F2EC}" destId="{6C17A351-FC64-4E84-9629-62F51643AE77}" srcOrd="21" destOrd="0" presId="urn:microsoft.com/office/officeart/2005/8/layout/vList2"/>
    <dgm:cxn modelId="{8DF3C762-FDBC-408F-9D27-F9FA9FAB9FA4}" type="presParOf" srcId="{5ACE25DC-7500-4C76-B6A4-D8DCB5D1F2EC}" destId="{240C64F9-8715-4CE2-A687-4C74D0460252}" srcOrd="22" destOrd="0" presId="urn:microsoft.com/office/officeart/2005/8/layout/vList2"/>
    <dgm:cxn modelId="{1603C13B-AC09-48C3-9B08-2F06B5F833EB}" type="presParOf" srcId="{5ACE25DC-7500-4C76-B6A4-D8DCB5D1F2EC}" destId="{63D05C6F-6B13-4B11-B665-18B8C9ADA865}" srcOrd="23" destOrd="0" presId="urn:microsoft.com/office/officeart/2005/8/layout/vList2"/>
    <dgm:cxn modelId="{BE117340-6925-4529-B2B8-2076A9D9D635}" type="presParOf" srcId="{5ACE25DC-7500-4C76-B6A4-D8DCB5D1F2EC}" destId="{BB8F2ACE-B3D9-40AE-AD15-CAE5BDA4EBEE}" srcOrd="24" destOrd="0" presId="urn:microsoft.com/office/officeart/2005/8/layout/vList2"/>
    <dgm:cxn modelId="{2909B8AD-8F8B-4701-9A01-F818CF35BD5E}" type="presParOf" srcId="{5ACE25DC-7500-4C76-B6A4-D8DCB5D1F2EC}" destId="{FCBFFFAC-45EA-466C-B3D3-479EF086748C}" srcOrd="25" destOrd="0" presId="urn:microsoft.com/office/officeart/2005/8/layout/vList2"/>
    <dgm:cxn modelId="{B68EEE90-FEE5-424F-96CF-86420A9CBBF6}" type="presParOf" srcId="{5ACE25DC-7500-4C76-B6A4-D8DCB5D1F2EC}" destId="{EED5BD85-8CB2-4163-898D-1881285DE3B2}" srcOrd="26" destOrd="0" presId="urn:microsoft.com/office/officeart/2005/8/layout/vList2"/>
    <dgm:cxn modelId="{4E3E2159-D41C-4165-BBF7-3407136858E7}" type="presParOf" srcId="{5ACE25DC-7500-4C76-B6A4-D8DCB5D1F2EC}" destId="{64F734B1-0F2D-4941-B87E-FC8F59CDED6B}" srcOrd="27" destOrd="0" presId="urn:microsoft.com/office/officeart/2005/8/layout/vList2"/>
    <dgm:cxn modelId="{C9800AF4-A637-4F5A-885D-426C92A23792}" type="presParOf" srcId="{5ACE25DC-7500-4C76-B6A4-D8DCB5D1F2EC}" destId="{7A014E02-6FCB-4245-BB37-B73A31A9694F}" srcOrd="28" destOrd="0" presId="urn:microsoft.com/office/officeart/2005/8/layout/vList2"/>
    <dgm:cxn modelId="{EB0B4179-A9DE-4757-BE0E-0447C8175C8F}" type="presParOf" srcId="{5ACE25DC-7500-4C76-B6A4-D8DCB5D1F2EC}" destId="{E4CA51B8-D9E4-49ED-8C30-94D13390A1E0}" srcOrd="29" destOrd="0" presId="urn:microsoft.com/office/officeart/2005/8/layout/vList2"/>
    <dgm:cxn modelId="{A040C7CC-45A4-4FEF-98D9-25ECB13A59E1}" type="presParOf" srcId="{5ACE25DC-7500-4C76-B6A4-D8DCB5D1F2EC}" destId="{929C1CD7-D857-4FFA-A4E2-FF749A5FD6E8}" srcOrd="30" destOrd="0" presId="urn:microsoft.com/office/officeart/2005/8/layout/vList2"/>
    <dgm:cxn modelId="{B1E4628C-5AEF-41F6-A90B-96FF8803B110}" type="presParOf" srcId="{5ACE25DC-7500-4C76-B6A4-D8DCB5D1F2EC}" destId="{99A62466-9CF1-4E50-A1DB-6A02A570801A}" srcOrd="31" destOrd="0" presId="urn:microsoft.com/office/officeart/2005/8/layout/vList2"/>
    <dgm:cxn modelId="{97B470E1-9F9F-4938-A09A-4C64AD56A18F}" type="presParOf" srcId="{5ACE25DC-7500-4C76-B6A4-D8DCB5D1F2EC}" destId="{A5E0ADCA-7826-4822-A265-20D2426FD84C}" srcOrd="32" destOrd="0" presId="urn:microsoft.com/office/officeart/2005/8/layout/vList2"/>
    <dgm:cxn modelId="{3603DC45-2A71-478E-88C7-15F5F335B19F}" type="presParOf" srcId="{5ACE25DC-7500-4C76-B6A4-D8DCB5D1F2EC}" destId="{7D74EEBF-08F8-4B2D-9E8A-A4E9218233E1}" srcOrd="33" destOrd="0" presId="urn:microsoft.com/office/officeart/2005/8/layout/vList2"/>
    <dgm:cxn modelId="{3AB37272-7B44-46B7-90ED-0C08793B52E5}" type="presParOf" srcId="{5ACE25DC-7500-4C76-B6A4-D8DCB5D1F2EC}" destId="{05DB150D-B3EE-4AEF-A282-6B57D4B793ED}" srcOrd="34" destOrd="0" presId="urn:microsoft.com/office/officeart/2005/8/layout/vList2"/>
    <dgm:cxn modelId="{9C95B4AC-7FDB-4C73-BBF8-7A0C683E71DA}" type="presParOf" srcId="{5ACE25DC-7500-4C76-B6A4-D8DCB5D1F2EC}" destId="{91A554AA-C690-4C3F-B58A-34E76B8B5254}" srcOrd="35" destOrd="0" presId="urn:microsoft.com/office/officeart/2005/8/layout/vList2"/>
    <dgm:cxn modelId="{D9150E95-B0F2-480C-ACF3-665A21E480AE}" type="presParOf" srcId="{5ACE25DC-7500-4C76-B6A4-D8DCB5D1F2EC}" destId="{3D01416A-428F-4B17-95C0-E6644B0E30AC}" srcOrd="36" destOrd="0" presId="urn:microsoft.com/office/officeart/2005/8/layout/vList2"/>
    <dgm:cxn modelId="{FA1E009C-C3D7-4830-8BAD-1E3C616B93D9}" type="presParOf" srcId="{5ACE25DC-7500-4C76-B6A4-D8DCB5D1F2EC}" destId="{59DDB148-D220-46DD-812D-8747137487FE}" srcOrd="37" destOrd="0" presId="urn:microsoft.com/office/officeart/2005/8/layout/vList2"/>
    <dgm:cxn modelId="{B8EBB4B2-6C39-4C22-A89E-4D00918169B5}" type="presParOf" srcId="{5ACE25DC-7500-4C76-B6A4-D8DCB5D1F2EC}" destId="{E2437F4A-1E5C-41A7-AD44-2877BBCB4147}" srcOrd="38" destOrd="0" presId="urn:microsoft.com/office/officeart/2005/8/layout/vList2"/>
    <dgm:cxn modelId="{FE4288C1-659D-49D6-A961-EF88A3B14404}" type="presParOf" srcId="{5ACE25DC-7500-4C76-B6A4-D8DCB5D1F2EC}" destId="{7872BC08-6F51-4D95-8314-7ACAF5AD1883}" srcOrd="39" destOrd="0" presId="urn:microsoft.com/office/officeart/2005/8/layout/vList2"/>
    <dgm:cxn modelId="{7691A726-E5CD-4D6E-AACE-D7712798940C}" type="presParOf" srcId="{5ACE25DC-7500-4C76-B6A4-D8DCB5D1F2EC}" destId="{170BCE11-F70B-45C6-9E3B-F969E6827229}" srcOrd="40" destOrd="0" presId="urn:microsoft.com/office/officeart/2005/8/layout/vList2"/>
    <dgm:cxn modelId="{FB5BCACC-F2E6-461A-B489-3CED4D6816D2}" type="presParOf" srcId="{5ACE25DC-7500-4C76-B6A4-D8DCB5D1F2EC}" destId="{1D74FAF4-F9F9-4E99-85ED-A746950E7D82}" srcOrd="41" destOrd="0" presId="urn:microsoft.com/office/officeart/2005/8/layout/vList2"/>
    <dgm:cxn modelId="{D0CF4E20-9C03-413B-A910-23F4DC0B4275}" type="presParOf" srcId="{5ACE25DC-7500-4C76-B6A4-D8DCB5D1F2EC}" destId="{69FD00C3-7ACE-401C-A985-83A2C6CAC999}" srcOrd="42" destOrd="0" presId="urn:microsoft.com/office/officeart/2005/8/layout/vList2"/>
    <dgm:cxn modelId="{67826AAA-3B76-47AD-881C-813B383C4822}" type="presParOf" srcId="{5ACE25DC-7500-4C76-B6A4-D8DCB5D1F2EC}" destId="{3BF148A2-5E1A-4104-B7DE-685511481047}" srcOrd="43" destOrd="0" presId="urn:microsoft.com/office/officeart/2005/8/layout/vList2"/>
    <dgm:cxn modelId="{13607F41-7CC3-4C80-A8E7-A776681F5FFF}" type="presParOf" srcId="{5ACE25DC-7500-4C76-B6A4-D8DCB5D1F2EC}" destId="{222D59FE-6FB2-4DB5-86DA-EE05994891B7}" srcOrd="44" destOrd="0" presId="urn:microsoft.com/office/officeart/2005/8/layout/vList2"/>
    <dgm:cxn modelId="{723AF788-BA68-4545-88B5-A7C0CDA798C8}" type="presParOf" srcId="{5ACE25DC-7500-4C76-B6A4-D8DCB5D1F2EC}" destId="{30125BB5-E1FF-4687-8555-6724F8E271D9}" srcOrd="45" destOrd="0" presId="urn:microsoft.com/office/officeart/2005/8/layout/vList2"/>
    <dgm:cxn modelId="{6F8EA28B-4164-4E36-9F3F-4C0357BCED50}" type="presParOf" srcId="{5ACE25DC-7500-4C76-B6A4-D8DCB5D1F2EC}" destId="{491DE9AD-C16B-44D6-8DC9-AF55D14EDA0A}" srcOrd="46" destOrd="0" presId="urn:microsoft.com/office/officeart/2005/8/layout/vList2"/>
    <dgm:cxn modelId="{1EBE097A-4C09-4EAE-802B-EB1161287531}" type="presParOf" srcId="{5ACE25DC-7500-4C76-B6A4-D8DCB5D1F2EC}" destId="{7F06B53F-5464-4658-828D-EDD9CB841220}" srcOrd="47" destOrd="0" presId="urn:microsoft.com/office/officeart/2005/8/layout/vList2"/>
    <dgm:cxn modelId="{FD462F8A-4E60-41B7-866D-CE64FE78EF7C}" type="presParOf" srcId="{5ACE25DC-7500-4C76-B6A4-D8DCB5D1F2EC}" destId="{DD9373B4-2035-48C2-BC28-594A7451DC2D}" srcOrd="48" destOrd="0" presId="urn:microsoft.com/office/officeart/2005/8/layout/vList2"/>
    <dgm:cxn modelId="{D460AE01-50F0-4E2E-AEC6-D610F501E909}" type="presParOf" srcId="{5ACE25DC-7500-4C76-B6A4-D8DCB5D1F2EC}" destId="{59CA4CFD-4D9C-462F-87A3-96D487E2B11C}" srcOrd="49" destOrd="0" presId="urn:microsoft.com/office/officeart/2005/8/layout/vList2"/>
    <dgm:cxn modelId="{F315C7EB-62A7-401A-BD9C-ABB4B485631C}" type="presParOf" srcId="{5ACE25DC-7500-4C76-B6A4-D8DCB5D1F2EC}" destId="{4FC811C3-14E0-493B-86CD-61E08114DA10}" srcOrd="50" destOrd="0" presId="urn:microsoft.com/office/officeart/2005/8/layout/vList2"/>
    <dgm:cxn modelId="{B5B35C40-4238-4557-9517-C136486F01ED}" type="presParOf" srcId="{5ACE25DC-7500-4C76-B6A4-D8DCB5D1F2EC}" destId="{E6DA89D0-0C56-41FA-8E9E-27F90B67529A}" srcOrd="51" destOrd="0" presId="urn:microsoft.com/office/officeart/2005/8/layout/vList2"/>
    <dgm:cxn modelId="{A02F7E63-3F7F-4B31-A503-26EBD8F1A5C4}" type="presParOf" srcId="{5ACE25DC-7500-4C76-B6A4-D8DCB5D1F2EC}" destId="{77D4556C-464B-4A94-A4BA-D95D7DCEAE3A}" srcOrd="52" destOrd="0" presId="urn:microsoft.com/office/officeart/2005/8/layout/vList2"/>
    <dgm:cxn modelId="{746A9A5C-BBD5-4A14-827F-8BDAD6E8549C}" type="presParOf" srcId="{5ACE25DC-7500-4C76-B6A4-D8DCB5D1F2EC}" destId="{C5DA6264-2561-45DD-9513-8B2FA1C1ED81}" srcOrd="53" destOrd="0" presId="urn:microsoft.com/office/officeart/2005/8/layout/vList2"/>
    <dgm:cxn modelId="{D4540744-E06A-4CE6-BA67-E50919C48A2E}" type="presParOf" srcId="{5ACE25DC-7500-4C76-B6A4-D8DCB5D1F2EC}" destId="{D8D04E13-355D-436C-BD43-48B03297F739}" srcOrd="54" destOrd="0" presId="urn:microsoft.com/office/officeart/2005/8/layout/vList2"/>
    <dgm:cxn modelId="{173B1FA4-D038-4A92-A0AB-3554D8D9959E}" type="presParOf" srcId="{5ACE25DC-7500-4C76-B6A4-D8DCB5D1F2EC}" destId="{24A3ECB9-8B7E-440C-B726-6042A732C39F}" srcOrd="55" destOrd="0" presId="urn:microsoft.com/office/officeart/2005/8/layout/vList2"/>
    <dgm:cxn modelId="{EC40B5F0-52F9-426A-9568-0AFC4A3B0DE4}" type="presParOf" srcId="{5ACE25DC-7500-4C76-B6A4-D8DCB5D1F2EC}" destId="{A62FE857-6B08-4966-8C9E-CD4D171811D7}" srcOrd="56" destOrd="0" presId="urn:microsoft.com/office/officeart/2005/8/layout/vList2"/>
  </dgm:cxnLst>
  <dgm:bg/>
  <dgm:whole>
    <a:ln w="6350">
      <a:solidFill>
        <a:schemeClr val="tx1"/>
      </a:solid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D77308-7E75-4287-88D8-F357FE570928}">
      <dsp:nvSpPr>
        <dsp:cNvPr id="0" name=""/>
        <dsp:cNvSpPr/>
      </dsp:nvSpPr>
      <dsp:spPr>
        <a:xfrm>
          <a:off x="875617" y="211"/>
          <a:ext cx="985069" cy="638104"/>
        </a:xfrm>
        <a:prstGeom prst="roundRect">
          <a:avLst/>
        </a:prstGeom>
        <a:solidFill>
          <a:srgbClr val="0066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dirty="0" smtClean="0"/>
            <a:t>Satisfying life</a:t>
          </a:r>
          <a:endParaRPr lang="en-US" sz="1100" kern="1200" dirty="0"/>
        </a:p>
      </dsp:txBody>
      <dsp:txXfrm>
        <a:off x="875617" y="211"/>
        <a:ext cx="985069" cy="638104"/>
      </dsp:txXfrm>
    </dsp:sp>
    <dsp:sp modelId="{163A726C-E326-4416-BE4C-72323F5B825D}">
      <dsp:nvSpPr>
        <dsp:cNvPr id="0" name=""/>
        <dsp:cNvSpPr/>
      </dsp:nvSpPr>
      <dsp:spPr>
        <a:xfrm>
          <a:off x="875617" y="670220"/>
          <a:ext cx="985069" cy="638104"/>
        </a:xfrm>
        <a:prstGeom prst="roundRect">
          <a:avLst/>
        </a:prstGeom>
        <a:solidFill>
          <a:srgbClr val="0066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dirty="0" smtClean="0"/>
            <a:t>Emotional well-being</a:t>
          </a:r>
          <a:endParaRPr lang="en-US" sz="1100" kern="1200" dirty="0"/>
        </a:p>
      </dsp:txBody>
      <dsp:txXfrm>
        <a:off x="875617" y="670220"/>
        <a:ext cx="985069" cy="638104"/>
      </dsp:txXfrm>
    </dsp:sp>
    <dsp:sp modelId="{4F9FCCBB-CF0C-4544-8E4D-F982042EBE44}">
      <dsp:nvSpPr>
        <dsp:cNvPr id="0" name=""/>
        <dsp:cNvSpPr/>
      </dsp:nvSpPr>
      <dsp:spPr>
        <a:xfrm>
          <a:off x="875617" y="1340230"/>
          <a:ext cx="985069" cy="638104"/>
        </a:xfrm>
        <a:prstGeom prst="roundRect">
          <a:avLst/>
        </a:prstGeom>
        <a:solidFill>
          <a:srgbClr val="61A4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Competence</a:t>
          </a:r>
        </a:p>
      </dsp:txBody>
      <dsp:txXfrm>
        <a:off x="875617" y="1340230"/>
        <a:ext cx="985069" cy="638104"/>
      </dsp:txXfrm>
    </dsp:sp>
    <dsp:sp modelId="{73764129-4EA8-42AD-A590-0F2CF4387A6D}">
      <dsp:nvSpPr>
        <dsp:cNvPr id="0" name=""/>
        <dsp:cNvSpPr/>
      </dsp:nvSpPr>
      <dsp:spPr>
        <a:xfrm>
          <a:off x="887142" y="2010239"/>
          <a:ext cx="985069" cy="638104"/>
        </a:xfrm>
        <a:prstGeom prst="roundRect">
          <a:avLst/>
        </a:prstGeom>
        <a:solidFill>
          <a:srgbClr val="61A4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Meaning and purpose</a:t>
          </a:r>
        </a:p>
      </dsp:txBody>
      <dsp:txXfrm>
        <a:off x="887142" y="2010239"/>
        <a:ext cx="985069" cy="638104"/>
      </dsp:txXfrm>
    </dsp:sp>
    <dsp:sp modelId="{6504895D-D270-4F81-9AF9-82D151EEE0CF}">
      <dsp:nvSpPr>
        <dsp:cNvPr id="0" name=""/>
        <dsp:cNvSpPr/>
      </dsp:nvSpPr>
      <dsp:spPr>
        <a:xfrm>
          <a:off x="875617" y="2680248"/>
          <a:ext cx="985069" cy="638104"/>
        </a:xfrm>
        <a:prstGeom prst="roundRect">
          <a:avLst/>
        </a:prstGeom>
        <a:solidFill>
          <a:srgbClr val="61A4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Autonomy</a:t>
          </a:r>
        </a:p>
      </dsp:txBody>
      <dsp:txXfrm>
        <a:off x="875617" y="2680248"/>
        <a:ext cx="985069" cy="638104"/>
      </dsp:txXfrm>
    </dsp:sp>
    <dsp:sp modelId="{CC8EE387-C0C0-4D1C-8BF6-01770E86F53F}">
      <dsp:nvSpPr>
        <dsp:cNvPr id="0" name=""/>
        <dsp:cNvSpPr/>
      </dsp:nvSpPr>
      <dsp:spPr>
        <a:xfrm>
          <a:off x="875617" y="3350257"/>
          <a:ext cx="985069" cy="638104"/>
        </a:xfrm>
        <a:prstGeom prst="roundRect">
          <a:avLst/>
        </a:prstGeom>
        <a:solidFill>
          <a:srgbClr val="61A4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Engagement</a:t>
          </a:r>
        </a:p>
      </dsp:txBody>
      <dsp:txXfrm>
        <a:off x="875617" y="3350257"/>
        <a:ext cx="985069" cy="638104"/>
      </dsp:txXfrm>
    </dsp:sp>
    <dsp:sp modelId="{4315F404-B869-4BE8-A819-98F2AD306EA8}">
      <dsp:nvSpPr>
        <dsp:cNvPr id="0" name=""/>
        <dsp:cNvSpPr/>
      </dsp:nvSpPr>
      <dsp:spPr>
        <a:xfrm>
          <a:off x="875617" y="4020267"/>
          <a:ext cx="985069" cy="638104"/>
        </a:xfrm>
        <a:prstGeom prst="roundRect">
          <a:avLst/>
        </a:prstGeom>
        <a:solidFill>
          <a:srgbClr val="1898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solidFill>
            </a:rPr>
            <a:t>Trust and </a:t>
          </a:r>
          <a:r>
            <a:rPr lang="en-GB" sz="1100" kern="1200" baseline="0" dirty="0" smtClean="0">
              <a:solidFill>
                <a:schemeClr val="tx1"/>
              </a:solidFill>
            </a:rPr>
            <a:t>belonging</a:t>
          </a:r>
        </a:p>
      </dsp:txBody>
      <dsp:txXfrm>
        <a:off x="875617" y="4020267"/>
        <a:ext cx="985069" cy="638104"/>
      </dsp:txXfrm>
    </dsp:sp>
    <dsp:sp modelId="{D551DED0-A9A7-44C7-BBB4-40ADF7D1DBC7}">
      <dsp:nvSpPr>
        <dsp:cNvPr id="0" name=""/>
        <dsp:cNvSpPr/>
      </dsp:nvSpPr>
      <dsp:spPr>
        <a:xfrm>
          <a:off x="875617" y="4690276"/>
          <a:ext cx="985069" cy="638104"/>
        </a:xfrm>
        <a:prstGeom prst="roundRect">
          <a:avLst/>
        </a:prstGeom>
        <a:solidFill>
          <a:srgbClr val="1898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Supportive relationships</a:t>
          </a:r>
        </a:p>
      </dsp:txBody>
      <dsp:txXfrm>
        <a:off x="875617" y="4690276"/>
        <a:ext cx="985069" cy="6381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0C2B8-433D-4E31-B2A9-4A1136B4CC99}">
      <dsp:nvSpPr>
        <dsp:cNvPr id="0" name=""/>
        <dsp:cNvSpPr/>
      </dsp:nvSpPr>
      <dsp:spPr>
        <a:xfrm>
          <a:off x="0" y="2873"/>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Overall on a scale of 0-10, how satisfied are you with life nowadays?</a:t>
          </a:r>
          <a:endParaRPr lang="en-US" sz="500" kern="1200" baseline="0" dirty="0">
            <a:solidFill>
              <a:schemeClr val="tx1"/>
            </a:solidFill>
          </a:endParaRPr>
        </a:p>
      </dsp:txBody>
      <dsp:txXfrm>
        <a:off x="0" y="2873"/>
        <a:ext cx="2448271" cy="180293"/>
      </dsp:txXfrm>
    </dsp:sp>
    <dsp:sp modelId="{AB0890BC-5EFF-4F0A-8D71-AA44EBFD9E17}">
      <dsp:nvSpPr>
        <dsp:cNvPr id="0" name=""/>
        <dsp:cNvSpPr/>
      </dsp:nvSpPr>
      <dsp:spPr>
        <a:xfrm>
          <a:off x="0" y="196823"/>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satisfied are you with your present standard of living?</a:t>
          </a:r>
          <a:endParaRPr lang="en-US" sz="500" kern="1200" baseline="0" dirty="0">
            <a:solidFill>
              <a:schemeClr val="tx1"/>
            </a:solidFill>
          </a:endParaRPr>
        </a:p>
      </dsp:txBody>
      <dsp:txXfrm>
        <a:off x="0" y="196823"/>
        <a:ext cx="2448271" cy="180293"/>
      </dsp:txXfrm>
    </dsp:sp>
    <dsp:sp modelId="{0D6BB0B5-EC1C-45B3-9AFC-60147AB223EF}">
      <dsp:nvSpPr>
        <dsp:cNvPr id="0" name=""/>
        <dsp:cNvSpPr/>
      </dsp:nvSpPr>
      <dsp:spPr>
        <a:xfrm>
          <a:off x="0" y="390772"/>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satisfied are you with how your life has turned out so far?</a:t>
          </a:r>
          <a:endParaRPr lang="en-US" sz="500" kern="1200" baseline="0" dirty="0">
            <a:solidFill>
              <a:schemeClr val="tx1"/>
            </a:solidFill>
          </a:endParaRPr>
        </a:p>
      </dsp:txBody>
      <dsp:txXfrm>
        <a:off x="0" y="390772"/>
        <a:ext cx="2448271" cy="180293"/>
      </dsp:txXfrm>
    </dsp:sp>
    <dsp:sp modelId="{216AEA3F-5449-4B01-9B4C-B1EEB159FF9C}">
      <dsp:nvSpPr>
        <dsp:cNvPr id="0" name=""/>
        <dsp:cNvSpPr/>
      </dsp:nvSpPr>
      <dsp:spPr>
        <a:xfrm>
          <a:off x="0" y="584721"/>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On the whole my life is close to how I would like it to be (agree – disagree)</a:t>
          </a:r>
          <a:endParaRPr lang="en-US" sz="500" kern="1200" baseline="0" dirty="0">
            <a:solidFill>
              <a:schemeClr val="tx1"/>
            </a:solidFill>
          </a:endParaRPr>
        </a:p>
      </dsp:txBody>
      <dsp:txXfrm>
        <a:off x="0" y="584721"/>
        <a:ext cx="2448271" cy="180293"/>
      </dsp:txXfrm>
    </dsp:sp>
    <dsp:sp modelId="{DDDEF948-698B-4401-B955-601AE1F80253}">
      <dsp:nvSpPr>
        <dsp:cNvPr id="0" name=""/>
        <dsp:cNvSpPr/>
      </dsp:nvSpPr>
      <dsp:spPr>
        <a:xfrm>
          <a:off x="0" y="778671"/>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GB" sz="500" kern="1200" baseline="0" dirty="0" smtClean="0">
              <a:solidFill>
                <a:schemeClr val="tx1"/>
              </a:solidFill>
            </a:rPr>
            <a:t>Taking all things together, how happy would you say you are?</a:t>
          </a:r>
          <a:endParaRPr lang="en-US" sz="500" kern="1200" baseline="0" dirty="0">
            <a:solidFill>
              <a:schemeClr val="tx1"/>
            </a:solidFill>
          </a:endParaRPr>
        </a:p>
      </dsp:txBody>
      <dsp:txXfrm>
        <a:off x="0" y="778671"/>
        <a:ext cx="2448271" cy="180293"/>
      </dsp:txXfrm>
    </dsp:sp>
    <dsp:sp modelId="{E05FAC5F-1AF5-4943-925B-8A845374F973}">
      <dsp:nvSpPr>
        <dsp:cNvPr id="0" name=""/>
        <dsp:cNvSpPr/>
      </dsp:nvSpPr>
      <dsp:spPr>
        <a:xfrm>
          <a:off x="0" y="972620"/>
          <a:ext cx="2448271" cy="180293"/>
        </a:xfrm>
        <a:prstGeom prst="roundRect">
          <a:avLst/>
        </a:prstGeom>
        <a:no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yesterday did you feel happy?</a:t>
          </a:r>
          <a:endParaRPr lang="en-US" sz="500" kern="1200" baseline="0" dirty="0">
            <a:solidFill>
              <a:schemeClr val="tx1"/>
            </a:solidFill>
          </a:endParaRPr>
        </a:p>
      </dsp:txBody>
      <dsp:txXfrm>
        <a:off x="0" y="972620"/>
        <a:ext cx="2448271" cy="180293"/>
      </dsp:txXfrm>
    </dsp:sp>
    <dsp:sp modelId="{26B35B12-7DB5-41C4-9F79-DAF4DDCBA32B}">
      <dsp:nvSpPr>
        <dsp:cNvPr id="0" name=""/>
        <dsp:cNvSpPr/>
      </dsp:nvSpPr>
      <dsp:spPr>
        <a:xfrm>
          <a:off x="0" y="1166570"/>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enjoyed life?</a:t>
          </a:r>
          <a:endParaRPr lang="en-US" sz="500" kern="1200" baseline="0" dirty="0">
            <a:solidFill>
              <a:schemeClr val="tx1"/>
            </a:solidFill>
          </a:endParaRPr>
        </a:p>
      </dsp:txBody>
      <dsp:txXfrm>
        <a:off x="0" y="1166570"/>
        <a:ext cx="2448271" cy="180293"/>
      </dsp:txXfrm>
    </dsp:sp>
    <dsp:sp modelId="{50E23F64-8A6B-4ED9-BC14-082335C3E898}">
      <dsp:nvSpPr>
        <dsp:cNvPr id="0" name=""/>
        <dsp:cNvSpPr/>
      </dsp:nvSpPr>
      <dsp:spPr>
        <a:xfrm>
          <a:off x="0" y="1360519"/>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felt depressed?</a:t>
          </a:r>
          <a:endParaRPr lang="en-US" sz="500" kern="1200" baseline="0" dirty="0">
            <a:solidFill>
              <a:schemeClr val="tx1"/>
            </a:solidFill>
          </a:endParaRPr>
        </a:p>
      </dsp:txBody>
      <dsp:txXfrm>
        <a:off x="0" y="1360519"/>
        <a:ext cx="2448271" cy="180293"/>
      </dsp:txXfrm>
    </dsp:sp>
    <dsp:sp modelId="{FCB17858-5BF2-4579-9B1F-AC18457F48C4}">
      <dsp:nvSpPr>
        <dsp:cNvPr id="0" name=""/>
        <dsp:cNvSpPr/>
      </dsp:nvSpPr>
      <dsp:spPr>
        <a:xfrm>
          <a:off x="0" y="1554468"/>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felt sad?</a:t>
          </a:r>
          <a:endParaRPr lang="en-US" sz="500" kern="1200" baseline="0" dirty="0">
            <a:solidFill>
              <a:schemeClr val="tx1"/>
            </a:solidFill>
          </a:endParaRPr>
        </a:p>
      </dsp:txBody>
      <dsp:txXfrm>
        <a:off x="0" y="1554468"/>
        <a:ext cx="2448271" cy="180293"/>
      </dsp:txXfrm>
    </dsp:sp>
    <dsp:sp modelId="{A1E4AAC8-D2C4-4BD2-918C-FCF9996CAE77}">
      <dsp:nvSpPr>
        <dsp:cNvPr id="0" name=""/>
        <dsp:cNvSpPr/>
      </dsp:nvSpPr>
      <dsp:spPr>
        <a:xfrm>
          <a:off x="0" y="1748418"/>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Most days I feel a sense of accomplishment from what I do (agree – disagree)</a:t>
          </a:r>
          <a:endParaRPr lang="en-US" sz="500" kern="1200" baseline="0" dirty="0">
            <a:solidFill>
              <a:schemeClr val="tx1"/>
            </a:solidFill>
          </a:endParaRPr>
        </a:p>
      </dsp:txBody>
      <dsp:txXfrm>
        <a:off x="0" y="1748418"/>
        <a:ext cx="2448271" cy="180293"/>
      </dsp:txXfrm>
    </dsp:sp>
    <dsp:sp modelId="{8E438ABB-EF33-4846-9096-4B315E99E2B7}">
      <dsp:nvSpPr>
        <dsp:cNvPr id="0" name=""/>
        <dsp:cNvSpPr/>
      </dsp:nvSpPr>
      <dsp:spPr>
        <a:xfrm>
          <a:off x="0" y="1942367"/>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In my daily life I get very little chance to show how capable I am (agree – disagree)</a:t>
          </a:r>
          <a:endParaRPr lang="en-US" sz="500" kern="1200" baseline="0" dirty="0">
            <a:solidFill>
              <a:schemeClr val="tx1"/>
            </a:solidFill>
          </a:endParaRPr>
        </a:p>
      </dsp:txBody>
      <dsp:txXfrm>
        <a:off x="0" y="1942367"/>
        <a:ext cx="2448271" cy="180293"/>
      </dsp:txXfrm>
    </dsp:sp>
    <dsp:sp modelId="{240C64F9-8715-4CE2-A687-4C74D0460252}">
      <dsp:nvSpPr>
        <dsp:cNvPr id="0" name=""/>
        <dsp:cNvSpPr/>
      </dsp:nvSpPr>
      <dsp:spPr>
        <a:xfrm>
          <a:off x="0" y="2136316"/>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feel that you get the recognition you deserve for what you do?</a:t>
          </a:r>
          <a:endParaRPr lang="en-US" sz="500" kern="1200" baseline="0" dirty="0">
            <a:solidFill>
              <a:schemeClr val="tx1"/>
            </a:solidFill>
          </a:endParaRPr>
        </a:p>
      </dsp:txBody>
      <dsp:txXfrm>
        <a:off x="0" y="2136316"/>
        <a:ext cx="2448271" cy="180293"/>
      </dsp:txXfrm>
    </dsp:sp>
    <dsp:sp modelId="{BB8F2ACE-B3D9-40AE-AD15-CAE5BDA4EBEE}">
      <dsp:nvSpPr>
        <dsp:cNvPr id="0" name=""/>
        <dsp:cNvSpPr/>
      </dsp:nvSpPr>
      <dsp:spPr>
        <a:xfrm>
          <a:off x="0" y="2330266"/>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 generally feel that what I do in my life is valuable and worthwhile (agree – disagree)</a:t>
          </a:r>
          <a:endParaRPr lang="en-US" sz="500" kern="1200" baseline="0" dirty="0">
            <a:solidFill>
              <a:schemeClr val="tx1"/>
            </a:solidFill>
          </a:endParaRPr>
        </a:p>
      </dsp:txBody>
      <dsp:txXfrm>
        <a:off x="0" y="2330266"/>
        <a:ext cx="2448271" cy="180293"/>
      </dsp:txXfrm>
    </dsp:sp>
    <dsp:sp modelId="{EED5BD85-8CB2-4163-898D-1881285DE3B2}">
      <dsp:nvSpPr>
        <dsp:cNvPr id="0" name=""/>
        <dsp:cNvSpPr/>
      </dsp:nvSpPr>
      <dsp:spPr>
        <a:xfrm>
          <a:off x="0" y="2524215"/>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 feel I am free to decide how to live my life (agree – disagree)</a:t>
          </a:r>
          <a:endParaRPr lang="en-US" sz="500" kern="1200" baseline="0" dirty="0">
            <a:solidFill>
              <a:schemeClr val="tx1"/>
            </a:solidFill>
          </a:endParaRPr>
        </a:p>
      </dsp:txBody>
      <dsp:txXfrm>
        <a:off x="0" y="2524215"/>
        <a:ext cx="2448271" cy="180293"/>
      </dsp:txXfrm>
    </dsp:sp>
    <dsp:sp modelId="{7A014E02-6FCB-4245-BB37-B73A31A9694F}">
      <dsp:nvSpPr>
        <dsp:cNvPr id="0" name=""/>
        <dsp:cNvSpPr/>
      </dsp:nvSpPr>
      <dsp:spPr>
        <a:xfrm>
          <a:off x="0" y="2718165"/>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 feel I have little control over important things in my life (agree – disagree)</a:t>
          </a:r>
          <a:endParaRPr lang="en-US" sz="500" kern="1200" baseline="0" dirty="0">
            <a:solidFill>
              <a:schemeClr val="tx1"/>
            </a:solidFill>
          </a:endParaRPr>
        </a:p>
      </dsp:txBody>
      <dsp:txXfrm>
        <a:off x="0" y="2718165"/>
        <a:ext cx="2448271" cy="180293"/>
      </dsp:txXfrm>
    </dsp:sp>
    <dsp:sp modelId="{929C1CD7-D857-4FFA-A4E2-FF749A5FD6E8}">
      <dsp:nvSpPr>
        <dsp:cNvPr id="0" name=""/>
        <dsp:cNvSpPr/>
      </dsp:nvSpPr>
      <dsp:spPr>
        <a:xfrm>
          <a:off x="0" y="2912114"/>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In my daily life, I seldom have time to do the things I really enjoy (agree – disagree)</a:t>
          </a:r>
          <a:endParaRPr lang="en-US" sz="500" kern="1200" baseline="0" dirty="0">
            <a:solidFill>
              <a:schemeClr val="tx1"/>
            </a:solidFill>
          </a:endParaRPr>
        </a:p>
      </dsp:txBody>
      <dsp:txXfrm>
        <a:off x="0" y="2912114"/>
        <a:ext cx="2448271" cy="180293"/>
      </dsp:txXfrm>
    </dsp:sp>
    <dsp:sp modelId="{A5E0ADCA-7826-4822-A265-20D2426FD84C}">
      <dsp:nvSpPr>
        <dsp:cNvPr id="0" name=""/>
        <dsp:cNvSpPr/>
      </dsp:nvSpPr>
      <dsp:spPr>
        <a:xfrm>
          <a:off x="0" y="3106063"/>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felt bored?</a:t>
          </a:r>
          <a:endParaRPr lang="en-US" sz="500" kern="1200" baseline="0" dirty="0">
            <a:solidFill>
              <a:schemeClr val="tx1"/>
            </a:solidFill>
          </a:endParaRPr>
        </a:p>
      </dsp:txBody>
      <dsp:txXfrm>
        <a:off x="0" y="3106063"/>
        <a:ext cx="2448271" cy="180293"/>
      </dsp:txXfrm>
    </dsp:sp>
    <dsp:sp modelId="{05DB150D-B3EE-4AEF-A282-6B57D4B793ED}">
      <dsp:nvSpPr>
        <dsp:cNvPr id="0" name=""/>
        <dsp:cNvSpPr/>
      </dsp:nvSpPr>
      <dsp:spPr>
        <a:xfrm>
          <a:off x="0" y="3300013"/>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been absorbed in what you were doing?</a:t>
          </a:r>
          <a:endParaRPr lang="en-US" sz="500" kern="1200" baseline="0" dirty="0">
            <a:solidFill>
              <a:schemeClr val="tx1"/>
            </a:solidFill>
          </a:endParaRPr>
        </a:p>
      </dsp:txBody>
      <dsp:txXfrm>
        <a:off x="0" y="3300013"/>
        <a:ext cx="2448271" cy="180293"/>
      </dsp:txXfrm>
    </dsp:sp>
    <dsp:sp modelId="{3D01416A-428F-4B17-95C0-E6644B0E30AC}">
      <dsp:nvSpPr>
        <dsp:cNvPr id="0" name=""/>
        <dsp:cNvSpPr/>
      </dsp:nvSpPr>
      <dsp:spPr>
        <a:xfrm>
          <a:off x="0" y="3493962"/>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get a chance to learn new things?</a:t>
          </a:r>
          <a:endParaRPr lang="en-US" sz="500" kern="1200" baseline="0" dirty="0">
            <a:solidFill>
              <a:schemeClr val="tx1"/>
            </a:solidFill>
          </a:endParaRPr>
        </a:p>
      </dsp:txBody>
      <dsp:txXfrm>
        <a:off x="0" y="3493962"/>
        <a:ext cx="2448271" cy="180293"/>
      </dsp:txXfrm>
    </dsp:sp>
    <dsp:sp modelId="{E2437F4A-1E5C-41A7-AD44-2877BBCB4147}">
      <dsp:nvSpPr>
        <dsp:cNvPr id="0" name=""/>
        <dsp:cNvSpPr/>
      </dsp:nvSpPr>
      <dsp:spPr>
        <a:xfrm>
          <a:off x="0" y="3687911"/>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feel that people treat you with respect?</a:t>
          </a:r>
          <a:endParaRPr lang="en-US" sz="500" kern="1200" baseline="0" dirty="0">
            <a:solidFill>
              <a:schemeClr val="tx1"/>
            </a:solidFill>
          </a:endParaRPr>
        </a:p>
      </dsp:txBody>
      <dsp:txXfrm>
        <a:off x="0" y="3687911"/>
        <a:ext cx="2448271" cy="180293"/>
      </dsp:txXfrm>
    </dsp:sp>
    <dsp:sp modelId="{170BCE11-F70B-45C6-9E3B-F969E6827229}">
      <dsp:nvSpPr>
        <dsp:cNvPr id="0" name=""/>
        <dsp:cNvSpPr/>
      </dsp:nvSpPr>
      <dsp:spPr>
        <a:xfrm>
          <a:off x="0" y="3881861"/>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feel that people in your local area help one another?</a:t>
          </a:r>
          <a:endParaRPr lang="en-US" sz="500" kern="1200" baseline="0" dirty="0">
            <a:solidFill>
              <a:schemeClr val="tx1"/>
            </a:solidFill>
          </a:endParaRPr>
        </a:p>
      </dsp:txBody>
      <dsp:txXfrm>
        <a:off x="0" y="3881861"/>
        <a:ext cx="2448271" cy="180293"/>
      </dsp:txXfrm>
    </dsp:sp>
    <dsp:sp modelId="{69FD00C3-7ACE-401C-A985-83A2C6CAC999}">
      <dsp:nvSpPr>
        <dsp:cNvPr id="0" name=""/>
        <dsp:cNvSpPr/>
      </dsp:nvSpPr>
      <dsp:spPr>
        <a:xfrm>
          <a:off x="0" y="4075810"/>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feel that people treat you unfairly?</a:t>
          </a:r>
          <a:endParaRPr lang="en-US" sz="500" kern="1200" baseline="0" dirty="0">
            <a:solidFill>
              <a:schemeClr val="tx1"/>
            </a:solidFill>
          </a:endParaRPr>
        </a:p>
      </dsp:txBody>
      <dsp:txXfrm>
        <a:off x="0" y="4075810"/>
        <a:ext cx="2448271" cy="180293"/>
      </dsp:txXfrm>
    </dsp:sp>
    <dsp:sp modelId="{222D59FE-6FB2-4DB5-86DA-EE05994891B7}">
      <dsp:nvSpPr>
        <dsp:cNvPr id="0" name=""/>
        <dsp:cNvSpPr/>
      </dsp:nvSpPr>
      <dsp:spPr>
        <a:xfrm>
          <a:off x="0" y="4269760"/>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Most people can be trusted, or you can’t be too careful?</a:t>
          </a:r>
          <a:endParaRPr lang="en-US" sz="500" kern="1200" baseline="0" dirty="0">
            <a:solidFill>
              <a:schemeClr val="tx1"/>
            </a:solidFill>
          </a:endParaRPr>
        </a:p>
      </dsp:txBody>
      <dsp:txXfrm>
        <a:off x="0" y="4269760"/>
        <a:ext cx="2448271" cy="180293"/>
      </dsp:txXfrm>
    </dsp:sp>
    <dsp:sp modelId="{491DE9AD-C16B-44D6-8DC9-AF55D14EDA0A}">
      <dsp:nvSpPr>
        <dsp:cNvPr id="0" name=""/>
        <dsp:cNvSpPr/>
      </dsp:nvSpPr>
      <dsp:spPr>
        <a:xfrm>
          <a:off x="0" y="4463709"/>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yesterday did you feel lonely?</a:t>
          </a:r>
          <a:endParaRPr lang="en-US" sz="500" kern="1200" baseline="0" dirty="0">
            <a:solidFill>
              <a:schemeClr val="tx1"/>
            </a:solidFill>
          </a:endParaRPr>
        </a:p>
      </dsp:txBody>
      <dsp:txXfrm>
        <a:off x="0" y="4463709"/>
        <a:ext cx="2448271" cy="180293"/>
      </dsp:txXfrm>
    </dsp:sp>
    <dsp:sp modelId="{DD9373B4-2035-48C2-BC28-594A7451DC2D}">
      <dsp:nvSpPr>
        <dsp:cNvPr id="0" name=""/>
        <dsp:cNvSpPr/>
      </dsp:nvSpPr>
      <dsp:spPr>
        <a:xfrm>
          <a:off x="0" y="4657658"/>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Do you have anyone with whom you can discuss intimate and personal matters?</a:t>
          </a:r>
          <a:endParaRPr lang="en-US" sz="500" kern="1200" baseline="0" dirty="0">
            <a:solidFill>
              <a:schemeClr val="tx1"/>
            </a:solidFill>
          </a:endParaRPr>
        </a:p>
      </dsp:txBody>
      <dsp:txXfrm>
        <a:off x="0" y="4657658"/>
        <a:ext cx="2448271" cy="180293"/>
      </dsp:txXfrm>
    </dsp:sp>
    <dsp:sp modelId="{4FC811C3-14E0-493B-86CD-61E08114DA10}">
      <dsp:nvSpPr>
        <dsp:cNvPr id="0" name=""/>
        <dsp:cNvSpPr/>
      </dsp:nvSpPr>
      <dsp:spPr>
        <a:xfrm>
          <a:off x="0" y="4851608"/>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There are people in my life who really care about me (agree – disagree)</a:t>
          </a:r>
          <a:endParaRPr lang="en-US" sz="500" kern="1200" baseline="0" dirty="0">
            <a:solidFill>
              <a:schemeClr val="tx1"/>
            </a:solidFill>
          </a:endParaRPr>
        </a:p>
      </dsp:txBody>
      <dsp:txXfrm>
        <a:off x="0" y="4851608"/>
        <a:ext cx="2448271" cy="180293"/>
      </dsp:txXfrm>
    </dsp:sp>
    <dsp:sp modelId="{77D4556C-464B-4A94-A4BA-D95D7DCEAE3A}">
      <dsp:nvSpPr>
        <dsp:cNvPr id="0" name=""/>
        <dsp:cNvSpPr/>
      </dsp:nvSpPr>
      <dsp:spPr>
        <a:xfrm>
          <a:off x="0" y="5045557"/>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spent with your immediate family is enjoyable?</a:t>
          </a:r>
          <a:endParaRPr lang="en-US" sz="500" kern="1200" baseline="0" dirty="0">
            <a:solidFill>
              <a:schemeClr val="tx1"/>
            </a:solidFill>
          </a:endParaRPr>
        </a:p>
      </dsp:txBody>
      <dsp:txXfrm>
        <a:off x="0" y="5045557"/>
        <a:ext cx="2448271" cy="180293"/>
      </dsp:txXfrm>
    </dsp:sp>
    <dsp:sp modelId="{D8D04E13-355D-436C-BD43-48B03297F739}">
      <dsp:nvSpPr>
        <dsp:cNvPr id="0" name=""/>
        <dsp:cNvSpPr/>
      </dsp:nvSpPr>
      <dsp:spPr>
        <a:xfrm>
          <a:off x="0" y="5239506"/>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often do you meet socially with friends, relatives or colleagues?</a:t>
          </a:r>
          <a:endParaRPr lang="en-US" sz="500" kern="1200" baseline="0" dirty="0">
            <a:solidFill>
              <a:schemeClr val="tx1"/>
            </a:solidFill>
          </a:endParaRPr>
        </a:p>
      </dsp:txBody>
      <dsp:txXfrm>
        <a:off x="0" y="5239506"/>
        <a:ext cx="2448271" cy="180293"/>
      </dsp:txXfrm>
    </dsp:sp>
    <dsp:sp modelId="{A62FE857-6B08-4966-8C9E-CD4D171811D7}">
      <dsp:nvSpPr>
        <dsp:cNvPr id="0" name=""/>
        <dsp:cNvSpPr/>
      </dsp:nvSpPr>
      <dsp:spPr>
        <a:xfrm>
          <a:off x="0" y="5433456"/>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spent with your immediate family is stressful?</a:t>
          </a:r>
          <a:endParaRPr lang="en-US" sz="500" kern="1200" baseline="0" dirty="0">
            <a:solidFill>
              <a:schemeClr val="tx1"/>
            </a:solidFill>
          </a:endParaRPr>
        </a:p>
      </dsp:txBody>
      <dsp:txXfrm>
        <a:off x="0" y="5433456"/>
        <a:ext cx="2448271" cy="18029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D77308-7E75-4287-88D8-F357FE570928}">
      <dsp:nvSpPr>
        <dsp:cNvPr id="0" name=""/>
        <dsp:cNvSpPr/>
      </dsp:nvSpPr>
      <dsp:spPr>
        <a:xfrm>
          <a:off x="875617" y="211"/>
          <a:ext cx="985069" cy="638104"/>
        </a:xfrm>
        <a:prstGeom prst="roundRect">
          <a:avLst/>
        </a:prstGeom>
        <a:solidFill>
          <a:srgbClr val="0066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dirty="0" smtClean="0"/>
            <a:t>Satisfying life</a:t>
          </a:r>
          <a:endParaRPr lang="en-US" sz="1100" kern="1200" dirty="0"/>
        </a:p>
      </dsp:txBody>
      <dsp:txXfrm>
        <a:off x="875617" y="211"/>
        <a:ext cx="985069" cy="638104"/>
      </dsp:txXfrm>
    </dsp:sp>
    <dsp:sp modelId="{163A726C-E326-4416-BE4C-72323F5B825D}">
      <dsp:nvSpPr>
        <dsp:cNvPr id="0" name=""/>
        <dsp:cNvSpPr/>
      </dsp:nvSpPr>
      <dsp:spPr>
        <a:xfrm>
          <a:off x="875617" y="670220"/>
          <a:ext cx="985069" cy="638104"/>
        </a:xfrm>
        <a:prstGeom prst="roundRect">
          <a:avLst/>
        </a:prstGeom>
        <a:solidFill>
          <a:srgbClr val="0066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dirty="0" smtClean="0"/>
            <a:t>Emotional well-being</a:t>
          </a:r>
          <a:endParaRPr lang="en-US" sz="1100" kern="1200" dirty="0"/>
        </a:p>
      </dsp:txBody>
      <dsp:txXfrm>
        <a:off x="875617" y="670220"/>
        <a:ext cx="985069" cy="638104"/>
      </dsp:txXfrm>
    </dsp:sp>
    <dsp:sp modelId="{4F9FCCBB-CF0C-4544-8E4D-F982042EBE44}">
      <dsp:nvSpPr>
        <dsp:cNvPr id="0" name=""/>
        <dsp:cNvSpPr/>
      </dsp:nvSpPr>
      <dsp:spPr>
        <a:xfrm>
          <a:off x="875617" y="1340230"/>
          <a:ext cx="985069" cy="638104"/>
        </a:xfrm>
        <a:prstGeom prst="roundRect">
          <a:avLst/>
        </a:prstGeom>
        <a:solidFill>
          <a:srgbClr val="61A4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Competence</a:t>
          </a:r>
        </a:p>
      </dsp:txBody>
      <dsp:txXfrm>
        <a:off x="875617" y="1340230"/>
        <a:ext cx="985069" cy="638104"/>
      </dsp:txXfrm>
    </dsp:sp>
    <dsp:sp modelId="{73764129-4EA8-42AD-A590-0F2CF4387A6D}">
      <dsp:nvSpPr>
        <dsp:cNvPr id="0" name=""/>
        <dsp:cNvSpPr/>
      </dsp:nvSpPr>
      <dsp:spPr>
        <a:xfrm>
          <a:off x="887142" y="2010239"/>
          <a:ext cx="985069" cy="638104"/>
        </a:xfrm>
        <a:prstGeom prst="roundRect">
          <a:avLst/>
        </a:prstGeom>
        <a:solidFill>
          <a:srgbClr val="61A4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Meaning and purpose</a:t>
          </a:r>
        </a:p>
      </dsp:txBody>
      <dsp:txXfrm>
        <a:off x="887142" y="2010239"/>
        <a:ext cx="985069" cy="638104"/>
      </dsp:txXfrm>
    </dsp:sp>
    <dsp:sp modelId="{6504895D-D270-4F81-9AF9-82D151EEE0CF}">
      <dsp:nvSpPr>
        <dsp:cNvPr id="0" name=""/>
        <dsp:cNvSpPr/>
      </dsp:nvSpPr>
      <dsp:spPr>
        <a:xfrm>
          <a:off x="875617" y="2680248"/>
          <a:ext cx="985069" cy="638104"/>
        </a:xfrm>
        <a:prstGeom prst="roundRect">
          <a:avLst/>
        </a:prstGeom>
        <a:solidFill>
          <a:srgbClr val="61A4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Autonomy</a:t>
          </a:r>
        </a:p>
      </dsp:txBody>
      <dsp:txXfrm>
        <a:off x="875617" y="2680248"/>
        <a:ext cx="985069" cy="638104"/>
      </dsp:txXfrm>
    </dsp:sp>
    <dsp:sp modelId="{CC8EE387-C0C0-4D1C-8BF6-01770E86F53F}">
      <dsp:nvSpPr>
        <dsp:cNvPr id="0" name=""/>
        <dsp:cNvSpPr/>
      </dsp:nvSpPr>
      <dsp:spPr>
        <a:xfrm>
          <a:off x="875617" y="3350257"/>
          <a:ext cx="985069" cy="638104"/>
        </a:xfrm>
        <a:prstGeom prst="roundRect">
          <a:avLst/>
        </a:prstGeom>
        <a:solidFill>
          <a:srgbClr val="61A4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Engagement</a:t>
          </a:r>
        </a:p>
      </dsp:txBody>
      <dsp:txXfrm>
        <a:off x="875617" y="3350257"/>
        <a:ext cx="985069" cy="638104"/>
      </dsp:txXfrm>
    </dsp:sp>
    <dsp:sp modelId="{4315F404-B869-4BE8-A819-98F2AD306EA8}">
      <dsp:nvSpPr>
        <dsp:cNvPr id="0" name=""/>
        <dsp:cNvSpPr/>
      </dsp:nvSpPr>
      <dsp:spPr>
        <a:xfrm>
          <a:off x="875617" y="4020267"/>
          <a:ext cx="985069" cy="638104"/>
        </a:xfrm>
        <a:prstGeom prst="roundRect">
          <a:avLst/>
        </a:prstGeom>
        <a:solidFill>
          <a:srgbClr val="1898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solidFill>
            </a:rPr>
            <a:t>Trust and </a:t>
          </a:r>
          <a:r>
            <a:rPr lang="en-GB" sz="1100" kern="1200" baseline="0" dirty="0" smtClean="0">
              <a:solidFill>
                <a:schemeClr val="tx1"/>
              </a:solidFill>
            </a:rPr>
            <a:t>belonging</a:t>
          </a:r>
        </a:p>
      </dsp:txBody>
      <dsp:txXfrm>
        <a:off x="875617" y="4020267"/>
        <a:ext cx="985069" cy="638104"/>
      </dsp:txXfrm>
    </dsp:sp>
    <dsp:sp modelId="{D551DED0-A9A7-44C7-BBB4-40ADF7D1DBC7}">
      <dsp:nvSpPr>
        <dsp:cNvPr id="0" name=""/>
        <dsp:cNvSpPr/>
      </dsp:nvSpPr>
      <dsp:spPr>
        <a:xfrm>
          <a:off x="875617" y="4690276"/>
          <a:ext cx="985069" cy="638104"/>
        </a:xfrm>
        <a:prstGeom prst="roundRect">
          <a:avLst/>
        </a:prstGeom>
        <a:solidFill>
          <a:srgbClr val="1898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GB" sz="1100" kern="1200" baseline="0" dirty="0" smtClean="0">
              <a:solidFill>
                <a:schemeClr val="tx1"/>
              </a:solidFill>
            </a:rPr>
            <a:t>Supportive relationships</a:t>
          </a:r>
        </a:p>
      </dsp:txBody>
      <dsp:txXfrm>
        <a:off x="875617" y="4690276"/>
        <a:ext cx="985069" cy="63810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0C2B8-433D-4E31-B2A9-4A1136B4CC99}">
      <dsp:nvSpPr>
        <dsp:cNvPr id="0" name=""/>
        <dsp:cNvSpPr/>
      </dsp:nvSpPr>
      <dsp:spPr>
        <a:xfrm>
          <a:off x="0" y="2873"/>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Overall on a scale of 0-10, how satisfied are you with life nowadays?</a:t>
          </a:r>
          <a:endParaRPr lang="en-US" sz="500" kern="1200" baseline="0" dirty="0">
            <a:solidFill>
              <a:schemeClr val="tx1"/>
            </a:solidFill>
          </a:endParaRPr>
        </a:p>
      </dsp:txBody>
      <dsp:txXfrm>
        <a:off x="0" y="2873"/>
        <a:ext cx="2448271" cy="180293"/>
      </dsp:txXfrm>
    </dsp:sp>
    <dsp:sp modelId="{AB0890BC-5EFF-4F0A-8D71-AA44EBFD9E17}">
      <dsp:nvSpPr>
        <dsp:cNvPr id="0" name=""/>
        <dsp:cNvSpPr/>
      </dsp:nvSpPr>
      <dsp:spPr>
        <a:xfrm>
          <a:off x="0" y="196823"/>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satisfied are you with your present standard of living?</a:t>
          </a:r>
          <a:endParaRPr lang="en-US" sz="500" kern="1200" baseline="0" dirty="0">
            <a:solidFill>
              <a:schemeClr val="tx1"/>
            </a:solidFill>
          </a:endParaRPr>
        </a:p>
      </dsp:txBody>
      <dsp:txXfrm>
        <a:off x="0" y="196823"/>
        <a:ext cx="2448271" cy="180293"/>
      </dsp:txXfrm>
    </dsp:sp>
    <dsp:sp modelId="{0D6BB0B5-EC1C-45B3-9AFC-60147AB223EF}">
      <dsp:nvSpPr>
        <dsp:cNvPr id="0" name=""/>
        <dsp:cNvSpPr/>
      </dsp:nvSpPr>
      <dsp:spPr>
        <a:xfrm>
          <a:off x="0" y="390772"/>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satisfied are you with how your life has turned out so far?</a:t>
          </a:r>
          <a:endParaRPr lang="en-US" sz="500" kern="1200" baseline="0" dirty="0">
            <a:solidFill>
              <a:schemeClr val="tx1"/>
            </a:solidFill>
          </a:endParaRPr>
        </a:p>
      </dsp:txBody>
      <dsp:txXfrm>
        <a:off x="0" y="390772"/>
        <a:ext cx="2448271" cy="180293"/>
      </dsp:txXfrm>
    </dsp:sp>
    <dsp:sp modelId="{216AEA3F-5449-4B01-9B4C-B1EEB159FF9C}">
      <dsp:nvSpPr>
        <dsp:cNvPr id="0" name=""/>
        <dsp:cNvSpPr/>
      </dsp:nvSpPr>
      <dsp:spPr>
        <a:xfrm>
          <a:off x="0" y="584721"/>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On the whole my life is close to how I would like it to be (agree – disagree)</a:t>
          </a:r>
          <a:endParaRPr lang="en-US" sz="500" kern="1200" baseline="0" dirty="0">
            <a:solidFill>
              <a:schemeClr val="tx1"/>
            </a:solidFill>
          </a:endParaRPr>
        </a:p>
      </dsp:txBody>
      <dsp:txXfrm>
        <a:off x="0" y="584721"/>
        <a:ext cx="2448271" cy="180293"/>
      </dsp:txXfrm>
    </dsp:sp>
    <dsp:sp modelId="{DDDEF948-698B-4401-B955-601AE1F80253}">
      <dsp:nvSpPr>
        <dsp:cNvPr id="0" name=""/>
        <dsp:cNvSpPr/>
      </dsp:nvSpPr>
      <dsp:spPr>
        <a:xfrm>
          <a:off x="0" y="778671"/>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GB" sz="500" kern="1200" baseline="0" dirty="0" smtClean="0">
              <a:solidFill>
                <a:schemeClr val="tx1"/>
              </a:solidFill>
            </a:rPr>
            <a:t>Taking all things together, how happy would you say you are?</a:t>
          </a:r>
          <a:endParaRPr lang="en-US" sz="500" kern="1200" baseline="0" dirty="0">
            <a:solidFill>
              <a:schemeClr val="tx1"/>
            </a:solidFill>
          </a:endParaRPr>
        </a:p>
      </dsp:txBody>
      <dsp:txXfrm>
        <a:off x="0" y="778671"/>
        <a:ext cx="2448271" cy="180293"/>
      </dsp:txXfrm>
    </dsp:sp>
    <dsp:sp modelId="{E05FAC5F-1AF5-4943-925B-8A845374F973}">
      <dsp:nvSpPr>
        <dsp:cNvPr id="0" name=""/>
        <dsp:cNvSpPr/>
      </dsp:nvSpPr>
      <dsp:spPr>
        <a:xfrm>
          <a:off x="0" y="972620"/>
          <a:ext cx="2448271" cy="180293"/>
        </a:xfrm>
        <a:prstGeom prst="roundRect">
          <a:avLst/>
        </a:prstGeom>
        <a:no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yesterday did you feel happy?</a:t>
          </a:r>
          <a:endParaRPr lang="en-US" sz="500" kern="1200" baseline="0" dirty="0">
            <a:solidFill>
              <a:schemeClr val="tx1"/>
            </a:solidFill>
          </a:endParaRPr>
        </a:p>
      </dsp:txBody>
      <dsp:txXfrm>
        <a:off x="0" y="972620"/>
        <a:ext cx="2448271" cy="180293"/>
      </dsp:txXfrm>
    </dsp:sp>
    <dsp:sp modelId="{26B35B12-7DB5-41C4-9F79-DAF4DDCBA32B}">
      <dsp:nvSpPr>
        <dsp:cNvPr id="0" name=""/>
        <dsp:cNvSpPr/>
      </dsp:nvSpPr>
      <dsp:spPr>
        <a:xfrm>
          <a:off x="0" y="1166570"/>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enjoyed life?</a:t>
          </a:r>
          <a:endParaRPr lang="en-US" sz="500" kern="1200" baseline="0" dirty="0">
            <a:solidFill>
              <a:schemeClr val="tx1"/>
            </a:solidFill>
          </a:endParaRPr>
        </a:p>
      </dsp:txBody>
      <dsp:txXfrm>
        <a:off x="0" y="1166570"/>
        <a:ext cx="2448271" cy="180293"/>
      </dsp:txXfrm>
    </dsp:sp>
    <dsp:sp modelId="{50E23F64-8A6B-4ED9-BC14-082335C3E898}">
      <dsp:nvSpPr>
        <dsp:cNvPr id="0" name=""/>
        <dsp:cNvSpPr/>
      </dsp:nvSpPr>
      <dsp:spPr>
        <a:xfrm>
          <a:off x="0" y="1360519"/>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felt depressed?</a:t>
          </a:r>
          <a:endParaRPr lang="en-US" sz="500" kern="1200" baseline="0" dirty="0">
            <a:solidFill>
              <a:schemeClr val="tx1"/>
            </a:solidFill>
          </a:endParaRPr>
        </a:p>
      </dsp:txBody>
      <dsp:txXfrm>
        <a:off x="0" y="1360519"/>
        <a:ext cx="2448271" cy="180293"/>
      </dsp:txXfrm>
    </dsp:sp>
    <dsp:sp modelId="{FCB17858-5BF2-4579-9B1F-AC18457F48C4}">
      <dsp:nvSpPr>
        <dsp:cNvPr id="0" name=""/>
        <dsp:cNvSpPr/>
      </dsp:nvSpPr>
      <dsp:spPr>
        <a:xfrm>
          <a:off x="0" y="1554468"/>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felt sad?</a:t>
          </a:r>
          <a:endParaRPr lang="en-US" sz="500" kern="1200" baseline="0" dirty="0">
            <a:solidFill>
              <a:schemeClr val="tx1"/>
            </a:solidFill>
          </a:endParaRPr>
        </a:p>
      </dsp:txBody>
      <dsp:txXfrm>
        <a:off x="0" y="1554468"/>
        <a:ext cx="2448271" cy="180293"/>
      </dsp:txXfrm>
    </dsp:sp>
    <dsp:sp modelId="{A1E4AAC8-D2C4-4BD2-918C-FCF9996CAE77}">
      <dsp:nvSpPr>
        <dsp:cNvPr id="0" name=""/>
        <dsp:cNvSpPr/>
      </dsp:nvSpPr>
      <dsp:spPr>
        <a:xfrm>
          <a:off x="0" y="1748418"/>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Most days I feel a sense of accomplishment from what I do (agree – disagree)</a:t>
          </a:r>
          <a:endParaRPr lang="en-US" sz="500" kern="1200" baseline="0" dirty="0">
            <a:solidFill>
              <a:schemeClr val="tx1"/>
            </a:solidFill>
          </a:endParaRPr>
        </a:p>
      </dsp:txBody>
      <dsp:txXfrm>
        <a:off x="0" y="1748418"/>
        <a:ext cx="2448271" cy="180293"/>
      </dsp:txXfrm>
    </dsp:sp>
    <dsp:sp modelId="{8E438ABB-EF33-4846-9096-4B315E99E2B7}">
      <dsp:nvSpPr>
        <dsp:cNvPr id="0" name=""/>
        <dsp:cNvSpPr/>
      </dsp:nvSpPr>
      <dsp:spPr>
        <a:xfrm>
          <a:off x="0" y="1942367"/>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In my daily life I get very little chance to show how capable I am (agree – disagree)</a:t>
          </a:r>
          <a:endParaRPr lang="en-US" sz="500" kern="1200" baseline="0" dirty="0">
            <a:solidFill>
              <a:schemeClr val="tx1"/>
            </a:solidFill>
          </a:endParaRPr>
        </a:p>
      </dsp:txBody>
      <dsp:txXfrm>
        <a:off x="0" y="1942367"/>
        <a:ext cx="2448271" cy="180293"/>
      </dsp:txXfrm>
    </dsp:sp>
    <dsp:sp modelId="{240C64F9-8715-4CE2-A687-4C74D0460252}">
      <dsp:nvSpPr>
        <dsp:cNvPr id="0" name=""/>
        <dsp:cNvSpPr/>
      </dsp:nvSpPr>
      <dsp:spPr>
        <a:xfrm>
          <a:off x="0" y="2136316"/>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feel that you get the recognition you deserve for what you do?</a:t>
          </a:r>
          <a:endParaRPr lang="en-US" sz="500" kern="1200" baseline="0" dirty="0">
            <a:solidFill>
              <a:schemeClr val="tx1"/>
            </a:solidFill>
          </a:endParaRPr>
        </a:p>
      </dsp:txBody>
      <dsp:txXfrm>
        <a:off x="0" y="2136316"/>
        <a:ext cx="2448271" cy="180293"/>
      </dsp:txXfrm>
    </dsp:sp>
    <dsp:sp modelId="{BB8F2ACE-B3D9-40AE-AD15-CAE5BDA4EBEE}">
      <dsp:nvSpPr>
        <dsp:cNvPr id="0" name=""/>
        <dsp:cNvSpPr/>
      </dsp:nvSpPr>
      <dsp:spPr>
        <a:xfrm>
          <a:off x="0" y="2330266"/>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 generally feel that what I do in my life is valuable and worthwhile (agree – disagree)</a:t>
          </a:r>
          <a:endParaRPr lang="en-US" sz="500" kern="1200" baseline="0" dirty="0">
            <a:solidFill>
              <a:schemeClr val="tx1"/>
            </a:solidFill>
          </a:endParaRPr>
        </a:p>
      </dsp:txBody>
      <dsp:txXfrm>
        <a:off x="0" y="2330266"/>
        <a:ext cx="2448271" cy="180293"/>
      </dsp:txXfrm>
    </dsp:sp>
    <dsp:sp modelId="{EED5BD85-8CB2-4163-898D-1881285DE3B2}">
      <dsp:nvSpPr>
        <dsp:cNvPr id="0" name=""/>
        <dsp:cNvSpPr/>
      </dsp:nvSpPr>
      <dsp:spPr>
        <a:xfrm>
          <a:off x="0" y="2524215"/>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 feel I am free to decide how to live my life (agree – disagree)</a:t>
          </a:r>
          <a:endParaRPr lang="en-US" sz="500" kern="1200" baseline="0" dirty="0">
            <a:solidFill>
              <a:schemeClr val="tx1"/>
            </a:solidFill>
          </a:endParaRPr>
        </a:p>
      </dsp:txBody>
      <dsp:txXfrm>
        <a:off x="0" y="2524215"/>
        <a:ext cx="2448271" cy="180293"/>
      </dsp:txXfrm>
    </dsp:sp>
    <dsp:sp modelId="{7A014E02-6FCB-4245-BB37-B73A31A9694F}">
      <dsp:nvSpPr>
        <dsp:cNvPr id="0" name=""/>
        <dsp:cNvSpPr/>
      </dsp:nvSpPr>
      <dsp:spPr>
        <a:xfrm>
          <a:off x="0" y="2718165"/>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 feel I have little control over important things in my life (agree – disagree)</a:t>
          </a:r>
          <a:endParaRPr lang="en-US" sz="500" kern="1200" baseline="0" dirty="0">
            <a:solidFill>
              <a:schemeClr val="tx1"/>
            </a:solidFill>
          </a:endParaRPr>
        </a:p>
      </dsp:txBody>
      <dsp:txXfrm>
        <a:off x="0" y="2718165"/>
        <a:ext cx="2448271" cy="180293"/>
      </dsp:txXfrm>
    </dsp:sp>
    <dsp:sp modelId="{929C1CD7-D857-4FFA-A4E2-FF749A5FD6E8}">
      <dsp:nvSpPr>
        <dsp:cNvPr id="0" name=""/>
        <dsp:cNvSpPr/>
      </dsp:nvSpPr>
      <dsp:spPr>
        <a:xfrm>
          <a:off x="0" y="2912114"/>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In my daily life, I seldom have time to do the things I really enjoy (agree – disagree)</a:t>
          </a:r>
          <a:endParaRPr lang="en-US" sz="500" kern="1200" baseline="0" dirty="0">
            <a:solidFill>
              <a:schemeClr val="tx1"/>
            </a:solidFill>
          </a:endParaRPr>
        </a:p>
      </dsp:txBody>
      <dsp:txXfrm>
        <a:off x="0" y="2912114"/>
        <a:ext cx="2448271" cy="180293"/>
      </dsp:txXfrm>
    </dsp:sp>
    <dsp:sp modelId="{A5E0ADCA-7826-4822-A265-20D2426FD84C}">
      <dsp:nvSpPr>
        <dsp:cNvPr id="0" name=""/>
        <dsp:cNvSpPr/>
      </dsp:nvSpPr>
      <dsp:spPr>
        <a:xfrm>
          <a:off x="0" y="3106063"/>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felt bored?</a:t>
          </a:r>
          <a:endParaRPr lang="en-US" sz="500" kern="1200" baseline="0" dirty="0">
            <a:solidFill>
              <a:schemeClr val="tx1"/>
            </a:solidFill>
          </a:endParaRPr>
        </a:p>
      </dsp:txBody>
      <dsp:txXfrm>
        <a:off x="0" y="3106063"/>
        <a:ext cx="2448271" cy="180293"/>
      </dsp:txXfrm>
    </dsp:sp>
    <dsp:sp modelId="{05DB150D-B3EE-4AEF-A282-6B57D4B793ED}">
      <dsp:nvSpPr>
        <dsp:cNvPr id="0" name=""/>
        <dsp:cNvSpPr/>
      </dsp:nvSpPr>
      <dsp:spPr>
        <a:xfrm>
          <a:off x="0" y="3300013"/>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during the past week have you been absorbed in what you were doing?</a:t>
          </a:r>
          <a:endParaRPr lang="en-US" sz="500" kern="1200" baseline="0" dirty="0">
            <a:solidFill>
              <a:schemeClr val="tx1"/>
            </a:solidFill>
          </a:endParaRPr>
        </a:p>
      </dsp:txBody>
      <dsp:txXfrm>
        <a:off x="0" y="3300013"/>
        <a:ext cx="2448271" cy="180293"/>
      </dsp:txXfrm>
    </dsp:sp>
    <dsp:sp modelId="{3D01416A-428F-4B17-95C0-E6644B0E30AC}">
      <dsp:nvSpPr>
        <dsp:cNvPr id="0" name=""/>
        <dsp:cNvSpPr/>
      </dsp:nvSpPr>
      <dsp:spPr>
        <a:xfrm>
          <a:off x="0" y="3493962"/>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get a chance to learn new things?</a:t>
          </a:r>
          <a:endParaRPr lang="en-US" sz="500" kern="1200" baseline="0" dirty="0">
            <a:solidFill>
              <a:schemeClr val="tx1"/>
            </a:solidFill>
          </a:endParaRPr>
        </a:p>
      </dsp:txBody>
      <dsp:txXfrm>
        <a:off x="0" y="3493962"/>
        <a:ext cx="2448271" cy="180293"/>
      </dsp:txXfrm>
    </dsp:sp>
    <dsp:sp modelId="{E2437F4A-1E5C-41A7-AD44-2877BBCB4147}">
      <dsp:nvSpPr>
        <dsp:cNvPr id="0" name=""/>
        <dsp:cNvSpPr/>
      </dsp:nvSpPr>
      <dsp:spPr>
        <a:xfrm>
          <a:off x="0" y="3687911"/>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feel that people treat you with respect?</a:t>
          </a:r>
          <a:endParaRPr lang="en-US" sz="500" kern="1200" baseline="0" dirty="0">
            <a:solidFill>
              <a:schemeClr val="tx1"/>
            </a:solidFill>
          </a:endParaRPr>
        </a:p>
      </dsp:txBody>
      <dsp:txXfrm>
        <a:off x="0" y="3687911"/>
        <a:ext cx="2448271" cy="180293"/>
      </dsp:txXfrm>
    </dsp:sp>
    <dsp:sp modelId="{170BCE11-F70B-45C6-9E3B-F969E6827229}">
      <dsp:nvSpPr>
        <dsp:cNvPr id="0" name=""/>
        <dsp:cNvSpPr/>
      </dsp:nvSpPr>
      <dsp:spPr>
        <a:xfrm>
          <a:off x="0" y="3881861"/>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feel that people in your local area help one another?</a:t>
          </a:r>
          <a:endParaRPr lang="en-US" sz="500" kern="1200" baseline="0" dirty="0">
            <a:solidFill>
              <a:schemeClr val="tx1"/>
            </a:solidFill>
          </a:endParaRPr>
        </a:p>
      </dsp:txBody>
      <dsp:txXfrm>
        <a:off x="0" y="3881861"/>
        <a:ext cx="2448271" cy="180293"/>
      </dsp:txXfrm>
    </dsp:sp>
    <dsp:sp modelId="{69FD00C3-7ACE-401C-A985-83A2C6CAC999}">
      <dsp:nvSpPr>
        <dsp:cNvPr id="0" name=""/>
        <dsp:cNvSpPr/>
      </dsp:nvSpPr>
      <dsp:spPr>
        <a:xfrm>
          <a:off x="0" y="4075810"/>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To what extent do you feel that people treat you unfairly?</a:t>
          </a:r>
          <a:endParaRPr lang="en-US" sz="500" kern="1200" baseline="0" dirty="0">
            <a:solidFill>
              <a:schemeClr val="tx1"/>
            </a:solidFill>
          </a:endParaRPr>
        </a:p>
      </dsp:txBody>
      <dsp:txXfrm>
        <a:off x="0" y="4075810"/>
        <a:ext cx="2448271" cy="180293"/>
      </dsp:txXfrm>
    </dsp:sp>
    <dsp:sp modelId="{222D59FE-6FB2-4DB5-86DA-EE05994891B7}">
      <dsp:nvSpPr>
        <dsp:cNvPr id="0" name=""/>
        <dsp:cNvSpPr/>
      </dsp:nvSpPr>
      <dsp:spPr>
        <a:xfrm>
          <a:off x="0" y="4269760"/>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Most people can be trusted, or you can’t be too careful?</a:t>
          </a:r>
          <a:endParaRPr lang="en-US" sz="500" kern="1200" baseline="0" dirty="0">
            <a:solidFill>
              <a:schemeClr val="tx1"/>
            </a:solidFill>
          </a:endParaRPr>
        </a:p>
      </dsp:txBody>
      <dsp:txXfrm>
        <a:off x="0" y="4269760"/>
        <a:ext cx="2448271" cy="180293"/>
      </dsp:txXfrm>
    </dsp:sp>
    <dsp:sp modelId="{491DE9AD-C16B-44D6-8DC9-AF55D14EDA0A}">
      <dsp:nvSpPr>
        <dsp:cNvPr id="0" name=""/>
        <dsp:cNvSpPr/>
      </dsp:nvSpPr>
      <dsp:spPr>
        <a:xfrm>
          <a:off x="0" y="4463709"/>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yesterday did you feel lonely?</a:t>
          </a:r>
          <a:endParaRPr lang="en-US" sz="500" kern="1200" baseline="0" dirty="0">
            <a:solidFill>
              <a:schemeClr val="tx1"/>
            </a:solidFill>
          </a:endParaRPr>
        </a:p>
      </dsp:txBody>
      <dsp:txXfrm>
        <a:off x="0" y="4463709"/>
        <a:ext cx="2448271" cy="180293"/>
      </dsp:txXfrm>
    </dsp:sp>
    <dsp:sp modelId="{DD9373B4-2035-48C2-BC28-594A7451DC2D}">
      <dsp:nvSpPr>
        <dsp:cNvPr id="0" name=""/>
        <dsp:cNvSpPr/>
      </dsp:nvSpPr>
      <dsp:spPr>
        <a:xfrm>
          <a:off x="0" y="4657658"/>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Do you have anyone with whom you can discuss intimate and personal matters?</a:t>
          </a:r>
          <a:endParaRPr lang="en-US" sz="500" kern="1200" baseline="0" dirty="0">
            <a:solidFill>
              <a:schemeClr val="tx1"/>
            </a:solidFill>
          </a:endParaRPr>
        </a:p>
      </dsp:txBody>
      <dsp:txXfrm>
        <a:off x="0" y="4657658"/>
        <a:ext cx="2448271" cy="180293"/>
      </dsp:txXfrm>
    </dsp:sp>
    <dsp:sp modelId="{4FC811C3-14E0-493B-86CD-61E08114DA10}">
      <dsp:nvSpPr>
        <dsp:cNvPr id="0" name=""/>
        <dsp:cNvSpPr/>
      </dsp:nvSpPr>
      <dsp:spPr>
        <a:xfrm>
          <a:off x="0" y="4851608"/>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There are people in my life who really care about me (agree – disagree)</a:t>
          </a:r>
          <a:endParaRPr lang="en-US" sz="500" kern="1200" baseline="0" dirty="0">
            <a:solidFill>
              <a:schemeClr val="tx1"/>
            </a:solidFill>
          </a:endParaRPr>
        </a:p>
      </dsp:txBody>
      <dsp:txXfrm>
        <a:off x="0" y="4851608"/>
        <a:ext cx="2448271" cy="180293"/>
      </dsp:txXfrm>
    </dsp:sp>
    <dsp:sp modelId="{77D4556C-464B-4A94-A4BA-D95D7DCEAE3A}">
      <dsp:nvSpPr>
        <dsp:cNvPr id="0" name=""/>
        <dsp:cNvSpPr/>
      </dsp:nvSpPr>
      <dsp:spPr>
        <a:xfrm>
          <a:off x="0" y="5045557"/>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spent with your immediate family is enjoyable?</a:t>
          </a:r>
          <a:endParaRPr lang="en-US" sz="500" kern="1200" baseline="0" dirty="0">
            <a:solidFill>
              <a:schemeClr val="tx1"/>
            </a:solidFill>
          </a:endParaRPr>
        </a:p>
      </dsp:txBody>
      <dsp:txXfrm>
        <a:off x="0" y="5045557"/>
        <a:ext cx="2448271" cy="180293"/>
      </dsp:txXfrm>
    </dsp:sp>
    <dsp:sp modelId="{D8D04E13-355D-436C-BD43-48B03297F739}">
      <dsp:nvSpPr>
        <dsp:cNvPr id="0" name=""/>
        <dsp:cNvSpPr/>
      </dsp:nvSpPr>
      <dsp:spPr>
        <a:xfrm>
          <a:off x="0" y="5239506"/>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often do you meet socially with friends, relatives or colleagues?</a:t>
          </a:r>
          <a:endParaRPr lang="en-US" sz="500" kern="1200" baseline="0" dirty="0">
            <a:solidFill>
              <a:schemeClr val="tx1"/>
            </a:solidFill>
          </a:endParaRPr>
        </a:p>
      </dsp:txBody>
      <dsp:txXfrm>
        <a:off x="0" y="5239506"/>
        <a:ext cx="2448271" cy="180293"/>
      </dsp:txXfrm>
    </dsp:sp>
    <dsp:sp modelId="{A62FE857-6B08-4966-8C9E-CD4D171811D7}">
      <dsp:nvSpPr>
        <dsp:cNvPr id="0" name=""/>
        <dsp:cNvSpPr/>
      </dsp:nvSpPr>
      <dsp:spPr>
        <a:xfrm>
          <a:off x="0" y="5433456"/>
          <a:ext cx="2448271" cy="180293"/>
        </a:xfrm>
        <a:prstGeom prst="roundRect">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GB" sz="500" kern="1200" baseline="0" dirty="0" smtClean="0">
              <a:solidFill>
                <a:schemeClr val="tx1"/>
              </a:solidFill>
            </a:rPr>
            <a:t>How much of the time spent with your immediate family is stressful?</a:t>
          </a:r>
          <a:endParaRPr lang="en-US" sz="500" kern="1200" baseline="0" dirty="0">
            <a:solidFill>
              <a:schemeClr val="tx1"/>
            </a:solidFill>
          </a:endParaRPr>
        </a:p>
      </dsp:txBody>
      <dsp:txXfrm>
        <a:off x="0" y="5433456"/>
        <a:ext cx="2448271" cy="1802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buClr>
                <a:srgbClr val="000000"/>
              </a:buClr>
              <a:buSzPct val="100000"/>
              <a:buFont typeface="Times New Roman" pitchFamily="-123" charset="0"/>
              <a:buNone/>
              <a:defRPr sz="1200">
                <a:ea typeface="Lucida Sans Unicode" pitchFamily="34" charset="0"/>
                <a:cs typeface="Lucida Sans Unicode" pitchFamily="34" charset="0"/>
              </a:defRPr>
            </a:lvl1pPr>
          </a:lstStyle>
          <a:p>
            <a:endParaRPr lang="en-US"/>
          </a:p>
        </p:txBody>
      </p:sp>
      <p:sp>
        <p:nvSpPr>
          <p:cNvPr id="227331"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buClr>
                <a:srgbClr val="000000"/>
              </a:buClr>
              <a:buSzPct val="100000"/>
              <a:buFont typeface="Times New Roman" pitchFamily="-123" charset="0"/>
              <a:buNone/>
              <a:defRPr sz="1200">
                <a:ea typeface="Lucida Sans Unicode" pitchFamily="34" charset="0"/>
                <a:cs typeface="Lucida Sans Unicode" pitchFamily="34" charset="0"/>
              </a:defRPr>
            </a:lvl1pPr>
          </a:lstStyle>
          <a:p>
            <a:fld id="{B3987919-9A9C-4FA9-950F-FCA6FD82BDB3}" type="datetime1">
              <a:rPr lang="en-GB"/>
              <a:pPr/>
              <a:t>07/06/2011</a:t>
            </a:fld>
            <a:endParaRPr lang="en-GB"/>
          </a:p>
        </p:txBody>
      </p:sp>
      <p:sp>
        <p:nvSpPr>
          <p:cNvPr id="227332"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buClr>
                <a:srgbClr val="000000"/>
              </a:buClr>
              <a:buSzPct val="100000"/>
              <a:buFont typeface="Times New Roman" pitchFamily="-123" charset="0"/>
              <a:buNone/>
              <a:defRPr sz="1200">
                <a:ea typeface="Lucida Sans Unicode" pitchFamily="34" charset="0"/>
                <a:cs typeface="Lucida Sans Unicode" pitchFamily="34" charset="0"/>
              </a:defRPr>
            </a:lvl1pPr>
          </a:lstStyle>
          <a:p>
            <a:endParaRPr lang="en-US"/>
          </a:p>
        </p:txBody>
      </p:sp>
      <p:sp>
        <p:nvSpPr>
          <p:cNvPr id="227333"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buClr>
                <a:srgbClr val="000000"/>
              </a:buClr>
              <a:buSzPct val="100000"/>
              <a:buFont typeface="Times New Roman" pitchFamily="-123" charset="0"/>
              <a:buNone/>
              <a:defRPr sz="1200">
                <a:ea typeface="Lucida Sans Unicode" pitchFamily="34" charset="0"/>
                <a:cs typeface="Lucida Sans Unicode" pitchFamily="34" charset="0"/>
              </a:defRPr>
            </a:lvl1pPr>
          </a:lstStyle>
          <a:p>
            <a:fld id="{3FF82D7F-6A2B-4ABA-8BC5-C54AE6070CBD}"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AutoShape 1"/>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2050" name="Rectangle 2"/>
          <p:cNvSpPr>
            <a:spLocks noGrp="1" noChangeArrowheads="1"/>
          </p:cNvSpPr>
          <p:nvPr>
            <p:ph type="hdr"/>
          </p:nvPr>
        </p:nvSpPr>
        <p:spPr bwMode="auto">
          <a:xfrm>
            <a:off x="0" y="0"/>
            <a:ext cx="2943225" cy="4953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itchFamily="34" charset="0"/>
                <a:cs typeface="Lucida Sans Unicode" pitchFamily="34" charset="0"/>
              </a:defRPr>
            </a:lvl1pPr>
          </a:lstStyle>
          <a:p>
            <a:endParaRPr lang="en-US"/>
          </a:p>
        </p:txBody>
      </p:sp>
      <p:sp>
        <p:nvSpPr>
          <p:cNvPr id="2051" name="Rectangle 3"/>
          <p:cNvSpPr>
            <a:spLocks noGrp="1" noChangeArrowheads="1"/>
          </p:cNvSpPr>
          <p:nvPr>
            <p:ph type="dt"/>
          </p:nvPr>
        </p:nvSpPr>
        <p:spPr bwMode="auto">
          <a:xfrm>
            <a:off x="3851275" y="0"/>
            <a:ext cx="2943225" cy="4953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itchFamily="34" charset="0"/>
                <a:cs typeface="Lucida Sans Unicode" pitchFamily="34" charset="0"/>
              </a:defRPr>
            </a:lvl1pPr>
          </a:lstStyle>
          <a:p>
            <a:endParaRPr lang="en-US"/>
          </a:p>
        </p:txBody>
      </p:sp>
      <p:sp>
        <p:nvSpPr>
          <p:cNvPr id="22533" name="Rectangle 4"/>
          <p:cNvSpPr>
            <a:spLocks noGrp="1" noRot="1" noChangeAspect="1" noChangeArrowheads="1"/>
          </p:cNvSpPr>
          <p:nvPr>
            <p:ph type="sldImg"/>
          </p:nvPr>
        </p:nvSpPr>
        <p:spPr bwMode="auto">
          <a:xfrm>
            <a:off x="917575" y="744538"/>
            <a:ext cx="4962525" cy="3721100"/>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9450" y="4716463"/>
            <a:ext cx="5437188" cy="44640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0" y="9428163"/>
            <a:ext cx="2943225" cy="4953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itchFamily="34" charset="0"/>
                <a:cs typeface="Lucida Sans Unicode" pitchFamily="34" charset="0"/>
              </a:defRPr>
            </a:lvl1pPr>
          </a:lstStyle>
          <a:p>
            <a:endParaRPr lang="en-US"/>
          </a:p>
        </p:txBody>
      </p:sp>
      <p:sp>
        <p:nvSpPr>
          <p:cNvPr id="2055" name="Rectangle 7"/>
          <p:cNvSpPr>
            <a:spLocks noGrp="1" noChangeArrowheads="1"/>
          </p:cNvSpPr>
          <p:nvPr>
            <p:ph type="sldNum"/>
          </p:nvPr>
        </p:nvSpPr>
        <p:spPr bwMode="auto">
          <a:xfrm>
            <a:off x="3851275" y="9428163"/>
            <a:ext cx="2943225" cy="4953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pitchFamily="34" charset="0"/>
                <a:cs typeface="Lucida Sans Unicode" pitchFamily="34" charset="0"/>
              </a:defRPr>
            </a:lvl1pPr>
          </a:lstStyle>
          <a:p>
            <a:fld id="{3A7379A5-3504-47AE-91F1-3A305C80DFD2}" type="slidenum">
              <a:rPr lang="en-GB"/>
              <a:pPr/>
              <a:t>‹#›</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23" charset="0"/>
      <a:defRPr sz="1200" kern="1200">
        <a:solidFill>
          <a:srgbClr val="000000"/>
        </a:solidFill>
        <a:latin typeface="Times New Roman" pitchFamily="-108" charset="0"/>
        <a:ea typeface="MS PGothic" pitchFamily="34" charset="-128"/>
        <a:cs typeface="MS PGothic"/>
      </a:defRPr>
    </a:lvl1pPr>
    <a:lvl2pPr marL="742950" indent="-285750" algn="l" defTabSz="449263" rtl="0" eaLnBrk="0" fontAlgn="base" hangingPunct="0">
      <a:spcBef>
        <a:spcPct val="30000"/>
      </a:spcBef>
      <a:spcAft>
        <a:spcPct val="0"/>
      </a:spcAft>
      <a:buClr>
        <a:srgbClr val="000000"/>
      </a:buClr>
      <a:buSzPct val="100000"/>
      <a:buFont typeface="Times New Roman" pitchFamily="-123" charset="0"/>
      <a:defRPr sz="1200" kern="1200">
        <a:solidFill>
          <a:srgbClr val="000000"/>
        </a:solidFill>
        <a:latin typeface="Times New Roman" pitchFamily="-108" charset="0"/>
        <a:ea typeface="MS PGothic" pitchFamily="34" charset="-128"/>
        <a:cs typeface="MS PGothic"/>
      </a:defRPr>
    </a:lvl2pPr>
    <a:lvl3pPr marL="1143000" indent="-228600" algn="l" defTabSz="449263" rtl="0" eaLnBrk="0" fontAlgn="base" hangingPunct="0">
      <a:spcBef>
        <a:spcPct val="30000"/>
      </a:spcBef>
      <a:spcAft>
        <a:spcPct val="0"/>
      </a:spcAft>
      <a:buClr>
        <a:srgbClr val="000000"/>
      </a:buClr>
      <a:buSzPct val="100000"/>
      <a:buFont typeface="Times New Roman" pitchFamily="-123" charset="0"/>
      <a:defRPr sz="1200" kern="1200">
        <a:solidFill>
          <a:srgbClr val="000000"/>
        </a:solidFill>
        <a:latin typeface="Times New Roman" pitchFamily="-108" charset="0"/>
        <a:ea typeface="MS PGothic" pitchFamily="34" charset="-128"/>
        <a:cs typeface="MS PGothic"/>
      </a:defRPr>
    </a:lvl3pPr>
    <a:lvl4pPr marL="1600200" indent="-228600" algn="l" defTabSz="449263" rtl="0" eaLnBrk="0" fontAlgn="base" hangingPunct="0">
      <a:spcBef>
        <a:spcPct val="30000"/>
      </a:spcBef>
      <a:spcAft>
        <a:spcPct val="0"/>
      </a:spcAft>
      <a:buClr>
        <a:srgbClr val="000000"/>
      </a:buClr>
      <a:buSzPct val="100000"/>
      <a:buFont typeface="Times New Roman" pitchFamily="-123" charset="0"/>
      <a:defRPr sz="1200" kern="1200">
        <a:solidFill>
          <a:srgbClr val="000000"/>
        </a:solidFill>
        <a:latin typeface="Times New Roman" pitchFamily="-108" charset="0"/>
        <a:ea typeface="MS PGothic" pitchFamily="34" charset="-128"/>
        <a:cs typeface="MS PGothic"/>
      </a:defRPr>
    </a:lvl4pPr>
    <a:lvl5pPr marL="2057400" indent="-228600" algn="l" defTabSz="449263" rtl="0" eaLnBrk="0" fontAlgn="base" hangingPunct="0">
      <a:spcBef>
        <a:spcPct val="30000"/>
      </a:spcBef>
      <a:spcAft>
        <a:spcPct val="0"/>
      </a:spcAft>
      <a:buClr>
        <a:srgbClr val="000000"/>
      </a:buClr>
      <a:buSzPct val="100000"/>
      <a:buFont typeface="Times New Roman" pitchFamily="-123" charset="0"/>
      <a:defRPr sz="1200" kern="1200">
        <a:solidFill>
          <a:srgbClr val="000000"/>
        </a:solidFill>
        <a:latin typeface="Times New Roman" pitchFamily="-108"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916AE5-C91A-44BD-9ED2-C094EE691F2E}"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ea typeface="Lucida Sans Unicode" pitchFamily="34" charset="0"/>
              <a:cs typeface="Lucida Sans Unicode" pitchFamily="34" charset="0"/>
            </a:endParaRPr>
          </a:p>
        </p:txBody>
      </p:sp>
      <p:sp>
        <p:nvSpPr>
          <p:cNvPr id="23555"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23556" name="Text Box 2"/>
          <p:cNvSpPr>
            <a:spLocks noGrp="1" noChangeArrowheads="1"/>
          </p:cNvSpPr>
          <p:nvPr>
            <p:ph type="body"/>
          </p:nvPr>
        </p:nvSpPr>
        <p:spPr>
          <a:xfrm>
            <a:off x="679450" y="4716463"/>
            <a:ext cx="5438775" cy="4567237"/>
          </a:xfrm>
          <a:noFill/>
          <a:ln/>
        </p:spPr>
        <p:txBody>
          <a:bodyPr wrap="none" anchor="ct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679450" y="4713288"/>
            <a:ext cx="5438775" cy="4468812"/>
          </a:xfrm>
          <a:prstGeom prst="rect">
            <a:avLst/>
          </a:prstGeom>
          <a:noFill/>
          <a:ln>
            <a:solidFill>
              <a:srgbClr val="000000"/>
            </a:solidFill>
            <a:miter lim="800000"/>
            <a:headEnd/>
            <a:tailEnd/>
          </a:ln>
        </p:spPr>
        <p:txBody>
          <a:bodyPr>
            <a:prstTxWarp prst="textNoShape">
              <a:avLst/>
            </a:prstTxWarp>
          </a:bodyPr>
          <a:lstStyle/>
          <a:p>
            <a:pPr defTabSz="914400"/>
            <a:endParaRPr lang="en-US">
              <a:latin typeface="Times New Roman" pitchFamily="-123" charset="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ceholder 2"/>
          <p:cNvSpPr>
            <a:spLocks noGrp="1" noRot="1" noChangeAspect="1"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679450" y="4714875"/>
            <a:ext cx="5438775" cy="4467225"/>
          </a:xfrm>
          <a:prstGeom prst="rect">
            <a:avLst/>
          </a:prstGeom>
          <a:solidFill>
            <a:srgbClr val="FFFFFF"/>
          </a:solidFill>
          <a:ln>
            <a:solidFill>
              <a:srgbClr val="000000"/>
            </a:solidFill>
            <a:miter lim="800000"/>
            <a:headEnd/>
            <a:tailEnd/>
          </a:ln>
        </p:spPr>
        <p:txBody>
          <a:bodyPr>
            <a:prstTxWarp prst="textNoShape">
              <a:avLst/>
            </a:prstTxWarp>
          </a:bodyPr>
          <a:lstStyle/>
          <a:p>
            <a:r>
              <a:rPr lang="en-GB" sz="1400">
                <a:latin typeface="Times New Roman" pitchFamily="-123" charset="0"/>
                <a:ea typeface="MS PGothic" charset="0"/>
                <a:cs typeface="MS PGothic" charset="0"/>
              </a:rPr>
              <a:t>THE OPPORTUNITY</a:t>
            </a:r>
          </a:p>
          <a:p>
            <a:endParaRPr lang="en-GB" sz="1400">
              <a:latin typeface="Times New Roman" pitchFamily="-123" charset="0"/>
              <a:ea typeface="MS PGothic" charset="0"/>
              <a:cs typeface="MS PGothic" charset="0"/>
            </a:endParaRPr>
          </a:p>
          <a:p>
            <a:r>
              <a:rPr lang="en-GB" sz="1400">
                <a:latin typeface="Times New Roman" pitchFamily="-123" charset="0"/>
                <a:ea typeface="MS PGothic" charset="0"/>
                <a:cs typeface="MS PGothic" charset="0"/>
              </a:rPr>
              <a:t>Which identify although there are resources flowing into and out of those communities – they are not effectively used</a:t>
            </a:r>
          </a:p>
          <a:p>
            <a:endParaRPr lang="en-GB">
              <a:latin typeface="Times New Roman" pitchFamily="-123" charset="0"/>
              <a:ea typeface="MS PGothic" charset="0"/>
              <a:cs typeface="MS PGothic" charset="0"/>
            </a:endParaRPr>
          </a:p>
          <a:p>
            <a:r>
              <a:rPr lang="en-GB">
                <a:latin typeface="Times New Roman" pitchFamily="-123" charset="0"/>
                <a:ea typeface="MS PGothic" charset="0"/>
                <a:cs typeface="MS PGothic" charset="0"/>
              </a:rPr>
              <a:t>Need to shape environments to fit human needs within the resource constraints of the biosphere – need rapid transition models.</a:t>
            </a:r>
          </a:p>
          <a:p>
            <a:endParaRPr lang="en-GB">
              <a:latin typeface="Times New Roman" pitchFamily="-123" charset="0"/>
              <a:ea typeface="MS PGothic" charset="0"/>
              <a:cs typeface="MS PGothic" charset="0"/>
            </a:endParaRPr>
          </a:p>
          <a:p>
            <a:r>
              <a:rPr lang="en-GB">
                <a:latin typeface="Times New Roman" pitchFamily="-123" charset="0"/>
                <a:ea typeface="MS PGothic" charset="0"/>
                <a:cs typeface="MS PGothic" charset="0"/>
              </a:rPr>
              <a:t>We need to reassess resource efficiency in terms of delivery of delivering happy life years (life satisfaction over life expectancy)</a:t>
            </a:r>
          </a:p>
          <a:p>
            <a:endParaRPr lang="en-GB">
              <a:latin typeface="Times New Roman" pitchFamily="-123" charset="0"/>
              <a:ea typeface="MS PGothic" charset="0"/>
              <a:cs typeface="MS PGothic" charset="0"/>
            </a:endParaRPr>
          </a:p>
          <a:p>
            <a:r>
              <a:rPr lang="en-GB">
                <a:latin typeface="Times New Roman" pitchFamily="-123" charset="0"/>
                <a:ea typeface="MS PGothic" charset="0"/>
                <a:cs typeface="MS PGothic" charset="0"/>
              </a:rPr>
              <a:t>Resilience is the goal not growth.</a:t>
            </a:r>
          </a:p>
          <a:p>
            <a:endParaRPr lang="en-GB">
              <a:latin typeface="Times New Roman" pitchFamily="-123" charset="0"/>
              <a:ea typeface="MS PGothic" charset="0"/>
              <a:cs typeface="MS PGothic" charset="0"/>
            </a:endParaRPr>
          </a:p>
          <a:p>
            <a:r>
              <a:rPr lang="en-GB">
                <a:latin typeface="Times New Roman" pitchFamily="-123" charset="0"/>
                <a:ea typeface="MS PGothic" charset="0"/>
                <a:cs typeface="MS PGothic" charset="0"/>
              </a:rPr>
              <a:t>Experiment &amp; innovate – which is at the heart of adaptation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p:cNvSpPr>
          <p:nvPr>
            <p:ph type="sldImg"/>
          </p:nvPr>
        </p:nvSpPr>
        <p:spPr>
          <a:ln/>
        </p:spPr>
      </p:sp>
      <p:sp>
        <p:nvSpPr>
          <p:cNvPr id="72707" name="Placeholder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ceholder 2"/>
          <p:cNvSpPr>
            <a:spLocks noGrp="1" noRot="1" noChangeAspect="1" noChangeArrowheads="1"/>
          </p:cNvSpPr>
          <p:nvPr>
            <p:ph type="sldImg"/>
          </p:nvPr>
        </p:nvSpPr>
        <p:spPr>
          <a:ln/>
        </p:spPr>
      </p:sp>
      <p:sp>
        <p:nvSpPr>
          <p:cNvPr id="73731" name="Placeholder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noChangeArrowheads="1"/>
          </p:cNvSpPr>
          <p:nvPr>
            <p:ph type="sldImg"/>
          </p:nvPr>
        </p:nvSpPr>
        <p:spPr>
          <a:ln/>
        </p:spPr>
      </p:sp>
      <p:sp>
        <p:nvSpPr>
          <p:cNvPr id="74755" name="Placeholder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9A6C20-D915-4564-A2F2-EE6F177C7F07}"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GB" sz="1200">
              <a:solidFill>
                <a:srgbClr val="000000"/>
              </a:solidFill>
              <a:ea typeface="Lucida Sans Unicode" pitchFamily="34" charset="0"/>
              <a:cs typeface="Lucida Sans Unicode" pitchFamily="34" charset="0"/>
            </a:endParaRPr>
          </a:p>
        </p:txBody>
      </p:sp>
      <p:sp>
        <p:nvSpPr>
          <p:cNvPr id="25603"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25604" name="Text Box 2"/>
          <p:cNvSpPr>
            <a:spLocks noGrp="1" noChangeArrowheads="1"/>
          </p:cNvSpPr>
          <p:nvPr>
            <p:ph type="body"/>
          </p:nvPr>
        </p:nvSpPr>
        <p:spPr>
          <a:xfrm>
            <a:off x="679450" y="4716463"/>
            <a:ext cx="5438775" cy="4567237"/>
          </a:xfrm>
          <a:noFill/>
          <a:ln/>
        </p:spPr>
        <p:txBody>
          <a:bodyPr wrap="none" anchor="ctr"/>
          <a:lstStyle/>
          <a:p>
            <a:endParaRPr lang="en-US" dirty="0">
              <a:latin typeface="Times New Roman" pitchFamily="-123" charset="0"/>
              <a:ea typeface="MS PGothic"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9BA4BEA-9113-42FD-9FD7-BD262502A476}"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GB" sz="1200">
              <a:solidFill>
                <a:srgbClr val="000000"/>
              </a:solidFill>
              <a:ea typeface="Lucida Sans Unicode" pitchFamily="34" charset="0"/>
              <a:cs typeface="Lucida Sans Unicode" pitchFamily="34" charset="0"/>
            </a:endParaRPr>
          </a:p>
        </p:txBody>
      </p:sp>
      <p:sp>
        <p:nvSpPr>
          <p:cNvPr id="26627"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26628" name="Text Box 2"/>
          <p:cNvSpPr>
            <a:spLocks noGrp="1" noChangeArrowheads="1"/>
          </p:cNvSpPr>
          <p:nvPr>
            <p:ph type="body"/>
          </p:nvPr>
        </p:nvSpPr>
        <p:spPr>
          <a:xfrm>
            <a:off x="679450" y="4716463"/>
            <a:ext cx="5438775" cy="4567237"/>
          </a:xfrm>
          <a:noFill/>
          <a:ln/>
        </p:spPr>
        <p:txBody>
          <a:bodyPr wrap="none" anchor="ctr"/>
          <a:lstStyle/>
          <a:p>
            <a:endParaRPr lang="en-US" dirty="0">
              <a:latin typeface="Times New Roman" pitchFamily="-123" charset="0"/>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4B048B-0B48-43D5-8BFD-EE969298D6C4}"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GB" sz="1200">
              <a:solidFill>
                <a:srgbClr val="000000"/>
              </a:solidFill>
              <a:ea typeface="Lucida Sans Unicode" pitchFamily="34" charset="0"/>
              <a:cs typeface="Lucida Sans Unicode" pitchFamily="34" charset="0"/>
            </a:endParaRPr>
          </a:p>
        </p:txBody>
      </p:sp>
      <p:sp>
        <p:nvSpPr>
          <p:cNvPr id="27651"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27652" name="Text Box 2"/>
          <p:cNvSpPr>
            <a:spLocks noGrp="1" noChangeArrowheads="1"/>
          </p:cNvSpPr>
          <p:nvPr>
            <p:ph type="body"/>
          </p:nvPr>
        </p:nvSpPr>
        <p:spPr>
          <a:xfrm>
            <a:off x="679450" y="4716463"/>
            <a:ext cx="5438775" cy="4567237"/>
          </a:xfrm>
          <a:noFill/>
          <a:ln/>
        </p:spPr>
        <p:txBody>
          <a:bodyPr wrap="none" anchor="ctr"/>
          <a:lstStyle/>
          <a:p>
            <a:r>
              <a:rPr lang="en-US">
                <a:latin typeface="Times New Roman" pitchFamily="-123" charset="0"/>
                <a:ea typeface="MS PGothic" charset="0"/>
                <a:cs typeface="MS PGothic" charset="0"/>
              </a:rPr>
              <a:t>Anecdote of NW strategy.  </a:t>
            </a:r>
          </a:p>
          <a:p>
            <a:r>
              <a:rPr lang="en-US">
                <a:latin typeface="Times New Roman" pitchFamily="-123" charset="0"/>
                <a:ea typeface="MS PGothic" charset="0"/>
                <a:cs typeface="MS PGothic" charset="0"/>
              </a:rPr>
              <a:t>Describe as a ‘winner takes all’ situation with indicators.  Say this is worth combating in its own right, but given it exists, we need to make sure there is a strong alternative for a headline indicator.  </a:t>
            </a:r>
          </a:p>
          <a:p>
            <a:endParaRPr lang="en-US">
              <a:latin typeface="Times New Roman" pitchFamily="-123" charset="0"/>
              <a:ea typeface="MS PGothic"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noChangeArrowheads="1"/>
          </p:cNvSpPr>
          <p:nvPr>
            <p:ph type="sldImg"/>
          </p:nvPr>
        </p:nvSpPr>
        <p:spPr>
          <a:ln/>
        </p:spPr>
      </p:sp>
      <p:sp>
        <p:nvSpPr>
          <p:cNvPr id="75779" name="Placeholder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C2751C7-6596-480A-8903-F43860B5C000}"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GB" sz="1200">
              <a:solidFill>
                <a:srgbClr val="000000"/>
              </a:solidFill>
              <a:ea typeface="Lucida Sans Unicode" pitchFamily="34" charset="0"/>
              <a:cs typeface="Lucida Sans Unicode" pitchFamily="34" charset="0"/>
            </a:endParaRPr>
          </a:p>
        </p:txBody>
      </p:sp>
      <p:sp>
        <p:nvSpPr>
          <p:cNvPr id="28675"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28676" name="Text Box 2"/>
          <p:cNvSpPr>
            <a:spLocks noGrp="1" noChangeArrowheads="1"/>
          </p:cNvSpPr>
          <p:nvPr>
            <p:ph type="body"/>
          </p:nvPr>
        </p:nvSpPr>
        <p:spPr>
          <a:xfrm>
            <a:off x="679450" y="4716463"/>
            <a:ext cx="5438775" cy="4567237"/>
          </a:xfrm>
          <a:noFill/>
          <a:ln/>
        </p:spPr>
        <p:txBody>
          <a:bodyPr wrap="none" anchor="ctr"/>
          <a:lstStyle/>
          <a:p>
            <a:r>
              <a:rPr lang="en-US">
                <a:latin typeface="Times New Roman" pitchFamily="-123" charset="0"/>
                <a:ea typeface="MS PGothic" charset="0"/>
                <a:cs typeface="MS PGothic" charset="0"/>
              </a:rPr>
              <a:t>Anecdote of NW strategy.  </a:t>
            </a:r>
          </a:p>
          <a:p>
            <a:r>
              <a:rPr lang="en-US">
                <a:latin typeface="Times New Roman" pitchFamily="-123" charset="0"/>
                <a:ea typeface="MS PGothic" charset="0"/>
                <a:cs typeface="MS PGothic" charset="0"/>
              </a:rPr>
              <a:t>Describe as a ‘winner takes all’ situation with indicators.  Say this is worth combating in its own right, but given it exists, we need to make sure there is a strong alternative for a headline indicator.  </a:t>
            </a:r>
          </a:p>
          <a:p>
            <a:endParaRPr lang="en-US">
              <a:latin typeface="Times New Roman" pitchFamily="-123"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17575" y="744538"/>
            <a:ext cx="4962525" cy="3722687"/>
          </a:xfrm>
          <a:ln/>
        </p:spPr>
      </p:sp>
      <p:sp>
        <p:nvSpPr>
          <p:cNvPr id="24579" name="Rectangle 3"/>
          <p:cNvSpPr>
            <a:spLocks noGrp="1" noChangeArrowheads="1"/>
          </p:cNvSpPr>
          <p:nvPr>
            <p:ph type="body" idx="1"/>
          </p:nvPr>
        </p:nvSpPr>
        <p:spPr>
          <a:xfrm>
            <a:off x="679450" y="4716463"/>
            <a:ext cx="5438775" cy="4465637"/>
          </a:xfrm>
          <a:noFill/>
          <a:ln/>
        </p:spPr>
        <p:txBody>
          <a:bodyPr/>
          <a:lstStyle/>
          <a:p>
            <a:r>
              <a:rPr lang="en-GB">
                <a:latin typeface="Times New Roman" pitchFamily="-123" charset="0"/>
                <a:ea typeface="MS PGothic" charset="0"/>
                <a:cs typeface="MS PGothic" charset="0"/>
              </a:rPr>
              <a:t>The new economics foundation is an independent think-and-do tank founded in 1986.  We are a think and do tank because we bring together a visionary model of research with making things happen in practice. </a:t>
            </a:r>
          </a:p>
          <a:p>
            <a:endParaRPr lang="en-GB">
              <a:latin typeface="Times New Roman" pitchFamily="-123" charset="0"/>
              <a:ea typeface="MS PGothic" charset="0"/>
              <a:cs typeface="MS PGothic" charset="0"/>
            </a:endParaRPr>
          </a:p>
          <a:p>
            <a:r>
              <a:rPr lang="en-GB">
                <a:latin typeface="Times New Roman" pitchFamily="-123" charset="0"/>
                <a:ea typeface="MS PGothic" charset="0"/>
                <a:cs typeface="MS PGothic" charset="0"/>
              </a:rPr>
              <a:t>We work in the UK and internationally on issues as diverse as local economic regeneration, climate change and well-being.</a:t>
            </a:r>
          </a:p>
          <a:p>
            <a:endParaRPr lang="en-GB">
              <a:latin typeface="Times New Roman" pitchFamily="-123" charset="0"/>
              <a:ea typeface="MS PGothic" charset="0"/>
              <a:cs typeface="MS PGothic" charset="0"/>
            </a:endParaRPr>
          </a:p>
          <a:p>
            <a:r>
              <a:rPr lang="en-GB">
                <a:latin typeface="Times New Roman" pitchFamily="-123" charset="0"/>
                <a:ea typeface="MS PGothic" charset="0"/>
                <a:cs typeface="MS PGothic" charset="0"/>
              </a:rPr>
              <a:t>At </a:t>
            </a:r>
            <a:r>
              <a:rPr lang="en-GB" b="1">
                <a:latin typeface="Times New Roman" pitchFamily="-123" charset="0"/>
                <a:ea typeface="MS PGothic" charset="0"/>
                <a:cs typeface="MS PGothic" charset="0"/>
              </a:rPr>
              <a:t>nef</a:t>
            </a:r>
            <a:r>
              <a:rPr lang="en-GB">
                <a:latin typeface="Times New Roman" pitchFamily="-123" charset="0"/>
                <a:ea typeface="MS PGothic" charset="0"/>
                <a:cs typeface="MS PGothic" charset="0"/>
              </a:rPr>
              <a:t>, we aim to explore problems in a systemic way, and develop solutions that focus on the roots causes, rather than simply symptoms. And, whichever way you look at it, most of the problems we face today, stem from a malfunctioning economic system.</a:t>
            </a:r>
            <a:endParaRPr lang="en-US">
              <a:latin typeface="Times New Roman" pitchFamily="-123" charset="0"/>
              <a:ea typeface="MS PGothic"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E06BEF2-1EAC-48D7-8B3D-91DA8DCBE29E}"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n-GB" sz="1200">
              <a:solidFill>
                <a:srgbClr val="000000"/>
              </a:solidFill>
              <a:ea typeface="Lucida Sans Unicode" pitchFamily="34" charset="0"/>
              <a:cs typeface="Lucida Sans Unicode" pitchFamily="34" charset="0"/>
            </a:endParaRPr>
          </a:p>
        </p:txBody>
      </p:sp>
      <p:sp>
        <p:nvSpPr>
          <p:cNvPr id="29699"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29700" name="Text Box 2"/>
          <p:cNvSpPr>
            <a:spLocks noGrp="1" noChangeArrowheads="1"/>
          </p:cNvSpPr>
          <p:nvPr>
            <p:ph type="body"/>
          </p:nvPr>
        </p:nvSpPr>
        <p:spPr>
          <a:xfrm>
            <a:off x="679450" y="4716463"/>
            <a:ext cx="5438775" cy="4567237"/>
          </a:xfrm>
          <a:noFill/>
          <a:ln/>
        </p:spPr>
        <p:txBody>
          <a:bodyPr wrap="none" anchor="ctr"/>
          <a:lstStyle/>
          <a:p>
            <a:r>
              <a:rPr lang="en-US">
                <a:latin typeface="Times New Roman" pitchFamily="-123" charset="0"/>
                <a:ea typeface="MS PGothic" charset="0"/>
                <a:cs typeface="MS PGothic" charset="0"/>
              </a:rPr>
              <a:t>Anecdote of NW strategy.  </a:t>
            </a:r>
          </a:p>
          <a:p>
            <a:r>
              <a:rPr lang="en-US">
                <a:latin typeface="Times New Roman" pitchFamily="-123" charset="0"/>
                <a:ea typeface="MS PGothic" charset="0"/>
                <a:cs typeface="MS PGothic" charset="0"/>
              </a:rPr>
              <a:t>Describe as a ‘winner takes all’ situation with indicators.  Say this is worth combating in its own right, but given it exists, we need to make sure there is a strong alternative for a headline indicator.  </a:t>
            </a:r>
          </a:p>
          <a:p>
            <a:endParaRPr lang="en-US">
              <a:latin typeface="Times New Roman" pitchFamily="-123" charset="0"/>
              <a:ea typeface="MS PGothic"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noChangeArrowheads="1"/>
          </p:cNvSpPr>
          <p:nvPr>
            <p:ph type="sldImg"/>
          </p:nvPr>
        </p:nvSpPr>
        <p:spPr>
          <a:ln/>
        </p:spPr>
      </p:sp>
      <p:sp>
        <p:nvSpPr>
          <p:cNvPr id="76803" name="Placeholder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2"/>
          <p:cNvSpPr>
            <a:spLocks noGrp="1" noRot="1" noChangeAspect="1" noChangeArrowheads="1"/>
          </p:cNvSpPr>
          <p:nvPr>
            <p:ph type="sldImg"/>
          </p:nvPr>
        </p:nvSpPr>
        <p:spPr>
          <a:ln/>
        </p:spPr>
      </p:sp>
      <p:sp>
        <p:nvSpPr>
          <p:cNvPr id="77827" name="Placeholder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noChangeArrowheads="1"/>
          </p:cNvSpPr>
          <p:nvPr>
            <p:ph type="sldImg"/>
          </p:nvPr>
        </p:nvSpPr>
        <p:spPr>
          <a:ln/>
        </p:spPr>
      </p:sp>
      <p:sp>
        <p:nvSpPr>
          <p:cNvPr id="78851" name="Placeholder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B149413-2DFB-44A9-BE1F-8D7077F1C811}"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n-GB" sz="1200">
              <a:solidFill>
                <a:srgbClr val="000000"/>
              </a:solidFill>
              <a:ea typeface="Lucida Sans Unicode" pitchFamily="34" charset="0"/>
              <a:cs typeface="Lucida Sans Unicode" pitchFamily="34" charset="0"/>
            </a:endParaRPr>
          </a:p>
        </p:txBody>
      </p:sp>
      <p:sp>
        <p:nvSpPr>
          <p:cNvPr id="30723"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30724" name="Text Box 2"/>
          <p:cNvSpPr>
            <a:spLocks noGrp="1" noChangeArrowheads="1"/>
          </p:cNvSpPr>
          <p:nvPr>
            <p:ph type="body"/>
          </p:nvPr>
        </p:nvSpPr>
        <p:spPr>
          <a:xfrm>
            <a:off x="679450" y="4716463"/>
            <a:ext cx="5438775" cy="4567237"/>
          </a:xfrm>
          <a:noFill/>
          <a:ln/>
        </p:spPr>
        <p:txBody>
          <a:bodyPr wrap="none" anchor="ctr"/>
          <a:lstStyle/>
          <a:p>
            <a:endParaRPr lang="en-US" dirty="0">
              <a:latin typeface="Times New Roman" pitchFamily="-123" charset="0"/>
              <a:ea typeface="MS PGothic"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1519807-B2BF-4485-A254-C8E3674A0E89}"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en-GB" sz="1200">
              <a:solidFill>
                <a:srgbClr val="000000"/>
              </a:solidFill>
              <a:ea typeface="Lucida Sans Unicode" pitchFamily="34" charset="0"/>
              <a:cs typeface="Lucida Sans Unicode" pitchFamily="34" charset="0"/>
            </a:endParaRPr>
          </a:p>
        </p:txBody>
      </p:sp>
      <p:sp>
        <p:nvSpPr>
          <p:cNvPr id="31747"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31748" name="Text Box 2"/>
          <p:cNvSpPr>
            <a:spLocks noGrp="1" noChangeArrowheads="1"/>
          </p:cNvSpPr>
          <p:nvPr>
            <p:ph type="body"/>
          </p:nvPr>
        </p:nvSpPr>
        <p:spPr>
          <a:xfrm>
            <a:off x="679450" y="4716463"/>
            <a:ext cx="5438775" cy="4567237"/>
          </a:xfrm>
          <a:noFill/>
          <a:ln/>
        </p:spPr>
        <p:txBody>
          <a:bodyPr wrap="none" anchor="ctr"/>
          <a:lstStyle/>
          <a:p>
            <a:endParaRPr lang="en-US" dirty="0">
              <a:latin typeface="Times New Roman" pitchFamily="-123" charset="0"/>
              <a:ea typeface="MS PGothic" charset="0"/>
              <a:cs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5DDE48-801D-4E54-9169-DADA75975431}"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n-GB" sz="1200">
              <a:solidFill>
                <a:srgbClr val="000000"/>
              </a:solidFill>
              <a:ea typeface="Lucida Sans Unicode" pitchFamily="34" charset="0"/>
              <a:cs typeface="Lucida Sans Unicode" pitchFamily="34" charset="0"/>
            </a:endParaRPr>
          </a:p>
        </p:txBody>
      </p:sp>
      <p:sp>
        <p:nvSpPr>
          <p:cNvPr id="32771" name="Text Box 1"/>
          <p:cNvSpPr txBox="1">
            <a:spLocks noChangeArrowheads="1"/>
          </p:cNvSpPr>
          <p:nvPr/>
        </p:nvSpPr>
        <p:spPr bwMode="auto">
          <a:xfrm>
            <a:off x="1131888" y="744538"/>
            <a:ext cx="4533900" cy="3722687"/>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ea typeface="Lucida Sans Unicode" pitchFamily="34" charset="0"/>
              <a:cs typeface="Lucida Sans Unicode" pitchFamily="34" charset="0"/>
            </a:endParaRPr>
          </a:p>
        </p:txBody>
      </p:sp>
      <p:sp>
        <p:nvSpPr>
          <p:cNvPr id="32772" name="Text Box 2"/>
          <p:cNvSpPr>
            <a:spLocks noGrp="1" noChangeArrowheads="1"/>
          </p:cNvSpPr>
          <p:nvPr>
            <p:ph type="body"/>
          </p:nvPr>
        </p:nvSpPr>
        <p:spPr>
          <a:xfrm>
            <a:off x="679450" y="4716463"/>
            <a:ext cx="5438775" cy="4567237"/>
          </a:xfrm>
          <a:noFill/>
          <a:ln/>
        </p:spPr>
        <p:txBody>
          <a:bodyPr wrap="none" anchor="ctr"/>
          <a:lstStyle/>
          <a:p>
            <a:endParaRPr lang="en-US" dirty="0">
              <a:latin typeface="Times New Roman" pitchFamily="-123" charset="0"/>
              <a:ea typeface="MS PGothic"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noChangeArrowheads="1"/>
          </p:cNvSpPr>
          <p:nvPr>
            <p:ph type="sldImg"/>
          </p:nvPr>
        </p:nvSpPr>
        <p:spPr>
          <a:ln/>
        </p:spPr>
      </p:sp>
      <p:sp>
        <p:nvSpPr>
          <p:cNvPr id="79875" name="Placeholder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51275" y="9428163"/>
            <a:ext cx="2943225" cy="495300"/>
          </a:xfrm>
          <a:prstGeom prst="rect">
            <a:avLst/>
          </a:prstGeom>
          <a:noFill/>
          <a:ln w="9525">
            <a:noFill/>
            <a:round/>
            <a:headEnd/>
            <a:tailEnd/>
          </a:ln>
        </p:spPr>
        <p:txBody>
          <a:bodyPr lIns="90000" tIns="46800" rIns="90000" bIns="46800" anchor="b">
            <a:prstTxWarp prst="textNoShape">
              <a:avLst/>
            </a:prstTxWarp>
          </a:bodyPr>
          <a:lstStyle/>
          <a:p>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1721E9-2D3E-463A-83CC-44DCFAB18E3E}" type="slidenum">
              <a:rPr lang="en-GB" sz="1200">
                <a:solidFill>
                  <a:srgbClr val="000000"/>
                </a:solidFill>
                <a:ea typeface="Lucida Sans Unicode" pitchFamily="34" charset="0"/>
                <a:cs typeface="Lucida Sans Unicode" pitchFamily="34" charset="0"/>
              </a:rPr>
              <a:pPr algn="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en-GB" sz="1200">
              <a:solidFill>
                <a:srgbClr val="000000"/>
              </a:solidFill>
              <a:ea typeface="Lucida Sans Unicode" pitchFamily="34" charset="0"/>
              <a:cs typeface="Lucida Sans Unicode" pitchFamily="34" charset="0"/>
            </a:endParaRPr>
          </a:p>
        </p:txBody>
      </p:sp>
      <p:sp>
        <p:nvSpPr>
          <p:cNvPr id="34819" name="Text Box 1"/>
          <p:cNvSpPr>
            <a:spLocks noGrp="1" noRot="1" noChangeAspect="1" noChangeArrowheads="1" noTextEdit="1"/>
          </p:cNvSpPr>
          <p:nvPr>
            <p:ph type="sldImg"/>
          </p:nvPr>
        </p:nvSpPr>
        <p:spPr>
          <a:xfrm>
            <a:off x="917575" y="744538"/>
            <a:ext cx="4962525" cy="3722687"/>
          </a:xfrm>
          <a:ln/>
        </p:spPr>
      </p:sp>
      <p:sp>
        <p:nvSpPr>
          <p:cNvPr id="34820" name="Text Box 2"/>
          <p:cNvSpPr>
            <a:spLocks noGrp="1" noChangeArrowheads="1"/>
          </p:cNvSpPr>
          <p:nvPr>
            <p:ph type="body" idx="1"/>
          </p:nvPr>
        </p:nvSpPr>
        <p:spPr>
          <a:xfrm>
            <a:off x="679450" y="4716463"/>
            <a:ext cx="5438775" cy="4567237"/>
          </a:xfrm>
          <a:noFill/>
          <a:ln/>
        </p:spPr>
        <p:txBody>
          <a:bodyPr wrap="none" anchor="ct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prstTxWarp prst="textNoShape">
              <a:avLst/>
            </a:prstTxWarp>
          </a:bodyPr>
          <a:lstStyle/>
          <a:p>
            <a:pPr algn="r" defTabSz="914400"/>
            <a:fld id="{7A482F50-3F95-40A2-A30E-69524E0F6C84}" type="slidenum">
              <a:rPr lang="en-GB" sz="1200">
                <a:solidFill>
                  <a:schemeClr val="tx1"/>
                </a:solidFill>
                <a:latin typeface="Arial" pitchFamily="-123" charset="0"/>
              </a:rPr>
              <a:pPr algn="r" defTabSz="914400"/>
              <a:t>3</a:t>
            </a:fld>
            <a:endParaRPr lang="en-GB" sz="1200">
              <a:solidFill>
                <a:schemeClr val="tx1"/>
              </a:solidFill>
              <a:latin typeface="Arial" pitchFamily="-123" charset="0"/>
            </a:endParaRPr>
          </a:p>
        </p:txBody>
      </p:sp>
      <p:sp>
        <p:nvSpPr>
          <p:cNvPr id="84995" name="Rectangle 2"/>
          <p:cNvSpPr>
            <a:spLocks noGrp="1" noRot="1" noChangeAspect="1"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xfrm>
            <a:off x="679450" y="4714875"/>
            <a:ext cx="5438775" cy="4467225"/>
          </a:xfrm>
          <a:prstGeom prst="rect">
            <a:avLst/>
          </a:prstGeom>
          <a:solidFill>
            <a:srgbClr val="FFFFFF"/>
          </a:solidFill>
          <a:ln>
            <a:solidFill>
              <a:srgbClr val="000000"/>
            </a:solidFill>
            <a:miter lim="800000"/>
            <a:headEnd/>
            <a:tailEnd/>
          </a:ln>
        </p:spPr>
        <p:txBody>
          <a:bodyPr>
            <a:prstTxWarp prst="textNoShape">
              <a:avLst/>
            </a:prstTxWarp>
          </a:bodyPr>
          <a:lstStyle/>
          <a:p>
            <a:pPr defTabSz="914400"/>
            <a:endParaRPr lang="en-US">
              <a:latin typeface="Times New Roman" pitchFamily="-123"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2"/>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679450" y="4714875"/>
            <a:ext cx="5438775" cy="446722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sz="1400" dirty="0">
              <a:solidFill>
                <a:srgbClr val="0066A6"/>
              </a:solidFill>
              <a:latin typeface="Arial" pitchFamily="-123"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679450" y="4713288"/>
            <a:ext cx="5438775" cy="4468812"/>
          </a:xfrm>
          <a:prstGeom prst="rect">
            <a:avLst/>
          </a:prstGeom>
          <a:noFill/>
          <a:ln>
            <a:solidFill>
              <a:srgbClr val="000000"/>
            </a:solidFill>
            <a:miter lim="800000"/>
            <a:headEnd/>
            <a:tailEnd/>
          </a:ln>
        </p:spPr>
        <p:txBody>
          <a:bodyPr>
            <a:prstTxWarp prst="textNoShape">
              <a:avLst/>
            </a:prstTxWarp>
          </a:bodyPr>
          <a:lstStyle/>
          <a:p>
            <a:pPr defTabSz="914400"/>
            <a:r>
              <a:rPr lang="en-US" dirty="0">
                <a:latin typeface="Times New Roman" pitchFamily="-123" charset="0"/>
                <a:ea typeface="MS PGothic" charset="0"/>
                <a:cs typeface="MS PGothic" charset="0"/>
              </a:rPr>
              <a:t>Strong relationship between GDP and carbon means that when the global financial crisis hit in 2008, it had an impact on global CO</a:t>
            </a:r>
            <a:r>
              <a:rPr lang="en-US" baseline="-25000" dirty="0">
                <a:latin typeface="Times New Roman" pitchFamily="-123" charset="0"/>
                <a:ea typeface="MS PGothic" charset="0"/>
                <a:cs typeface="MS PGothic" charset="0"/>
              </a:rPr>
              <a:t>2</a:t>
            </a:r>
            <a:r>
              <a:rPr lang="en-US" dirty="0">
                <a:latin typeface="Times New Roman" pitchFamily="-123" charset="0"/>
                <a:ea typeface="MS PGothic" charset="0"/>
                <a:cs typeface="MS PGothic" charset="0"/>
              </a:rPr>
              <a:t> emissions - and explains most, if not all of the modest growth in emissions of 2% since 2007 compared to the faster average growth of 3.6%/year observed for 2000-2007.</a:t>
            </a:r>
          </a:p>
          <a:p>
            <a:pPr defTabSz="914400"/>
            <a:endParaRPr lang="en-US" dirty="0">
              <a:latin typeface="Times New Roman" pitchFamily="-123" charset="0"/>
              <a:ea typeface="MS PGothic" charset="0"/>
              <a:cs typeface="MS PGothic" charset="0"/>
            </a:endParaRPr>
          </a:p>
          <a:p>
            <a:pPr defTabSz="914400"/>
            <a:r>
              <a:rPr lang="en-US" dirty="0">
                <a:latin typeface="Times New Roman" pitchFamily="-123" charset="0"/>
                <a:ea typeface="MS PGothic" charset="0"/>
                <a:cs typeface="MS PGothic" charset="0"/>
              </a:rPr>
              <a:t> The red DOT is the estimate for global carbon emissions for 2009. Slight slowing in emissions projected for 2009 due to the recession. </a:t>
            </a:r>
          </a:p>
          <a:p>
            <a:pPr defTabSz="914400"/>
            <a:endParaRPr lang="en-US" dirty="0">
              <a:latin typeface="Times New Roman" pitchFamily="-123" charset="0"/>
              <a:ea typeface="MS PGothic" charset="0"/>
              <a:cs typeface="MS PGothic" charset="0"/>
            </a:endParaRPr>
          </a:p>
          <a:p>
            <a:pPr defTabSz="914400"/>
            <a:r>
              <a:rPr lang="en-US" dirty="0">
                <a:latin typeface="Times New Roman" pitchFamily="-123" charset="0"/>
                <a:ea typeface="MS PGothic" charset="0"/>
                <a:cs typeface="MS PGothic" charset="0"/>
              </a:rPr>
              <a:t>The abrupt decrease in GDP in 2009 could bring back global CO</a:t>
            </a:r>
            <a:r>
              <a:rPr lang="en-US" baseline="-25000" dirty="0">
                <a:latin typeface="Times New Roman" pitchFamily="-123" charset="0"/>
                <a:ea typeface="MS PGothic" charset="0"/>
                <a:cs typeface="MS PGothic" charset="0"/>
              </a:rPr>
              <a:t>2</a:t>
            </a:r>
            <a:r>
              <a:rPr lang="en-US" dirty="0">
                <a:latin typeface="Times New Roman" pitchFamily="-123" charset="0"/>
                <a:ea typeface="MS PGothic" charset="0"/>
                <a:cs typeface="MS PGothic" charset="0"/>
              </a:rPr>
              <a:t> emissions back to just below their 2007 level and into the middle range of the emissions scenarios that were used by the IPCC to project this century.</a:t>
            </a:r>
          </a:p>
          <a:p>
            <a:pPr defTabSz="914400"/>
            <a:endParaRPr lang="en-US" dirty="0">
              <a:latin typeface="Times New Roman" pitchFamily="-123" charset="0"/>
              <a:ea typeface="MS PGothic" charset="0"/>
              <a:cs typeface="MS PGothic" charset="0"/>
            </a:endParaRPr>
          </a:p>
          <a:p>
            <a:pPr defTabSz="914400"/>
            <a:r>
              <a:rPr lang="en-US" dirty="0">
                <a:latin typeface="Times New Roman" pitchFamily="-123" charset="0"/>
                <a:ea typeface="MS PGothic" charset="0"/>
                <a:cs typeface="MS PGothic" charset="0"/>
              </a:rPr>
              <a:t>Obviously decrease in growth rate of emissions is good, but the fact that this is more or less simply due to the economic slow down, casts a veil over the fact that the foundations for a low carbon economy simply aren’t being built. For example: </a:t>
            </a:r>
          </a:p>
          <a:p>
            <a:pPr defTabSz="914400"/>
            <a:endParaRPr lang="en-US" dirty="0">
              <a:latin typeface="Times New Roman" pitchFamily="-123" charset="0"/>
              <a:ea typeface="MS PGothic" charset="0"/>
              <a:cs typeface="MS PGothic" charset="0"/>
            </a:endParaRPr>
          </a:p>
          <a:p>
            <a:pPr defTabSz="914400"/>
            <a:r>
              <a:rPr lang="en-US" dirty="0">
                <a:latin typeface="Times New Roman" pitchFamily="-123" charset="0"/>
                <a:ea typeface="MS PGothic" charset="0"/>
                <a:cs typeface="MS PGothic" charset="0"/>
              </a:rPr>
              <a:t>The evolution of emissions after 2009 will depend on subsequent trends in GDP and on the evolution of the carbon intensity of GDP.</a:t>
            </a:r>
          </a:p>
          <a:p>
            <a:pPr defTabSz="914400"/>
            <a:endParaRPr lang="en-US" dirty="0">
              <a:latin typeface="Times New Roman" pitchFamily="-123" charset="0"/>
              <a:ea typeface="MS PGothic" charset="0"/>
              <a:cs typeface="MS PGothic" charset="0"/>
            </a:endParaRPr>
          </a:p>
          <a:p>
            <a:pPr defTabSz="914400"/>
            <a:r>
              <a:rPr lang="en-US" dirty="0">
                <a:latin typeface="Times New Roman" pitchFamily="-123" charset="0"/>
                <a:ea typeface="MS PGothic" charset="0"/>
                <a:cs typeface="MS PGothic" charset="0"/>
              </a:rPr>
              <a:t>Evidence suggests that carbon sinks are beginning to become less effective. Between 1959 to 2008, 43% of each year’s CO</a:t>
            </a:r>
            <a:r>
              <a:rPr lang="en-US" baseline="-25000" dirty="0">
                <a:latin typeface="Times New Roman" pitchFamily="-123" charset="0"/>
                <a:ea typeface="MS PGothic" charset="0"/>
                <a:cs typeface="MS PGothic" charset="0"/>
              </a:rPr>
              <a:t>2</a:t>
            </a:r>
            <a:r>
              <a:rPr lang="en-US" dirty="0">
                <a:latin typeface="Times New Roman" pitchFamily="-123" charset="0"/>
                <a:ea typeface="MS PGothic" charset="0"/>
                <a:cs typeface="MS PGothic" charset="0"/>
              </a:rPr>
              <a:t> emissions remained in the atmosphere on average. The rest was absorbed by land and in the oceans. But in the past 50 years, the fraction of CO</a:t>
            </a:r>
            <a:r>
              <a:rPr lang="en-US" baseline="-25000" dirty="0">
                <a:latin typeface="Times New Roman" pitchFamily="-123" charset="0"/>
                <a:ea typeface="MS PGothic" charset="0"/>
                <a:cs typeface="MS PGothic" charset="0"/>
              </a:rPr>
              <a:t>2</a:t>
            </a:r>
            <a:r>
              <a:rPr lang="en-US" dirty="0">
                <a:latin typeface="Times New Roman" pitchFamily="-123" charset="0"/>
                <a:ea typeface="MS PGothic" charset="0"/>
                <a:cs typeface="MS PGothic" charset="0"/>
              </a:rPr>
              <a:t> emissions that remains in the atmosphere each year has increased, from about 40% to 45%. And models suggest that this trend was caused by a decrease in the uptake of CO</a:t>
            </a:r>
            <a:r>
              <a:rPr lang="en-US" baseline="-25000" dirty="0">
                <a:latin typeface="Times New Roman" pitchFamily="-123" charset="0"/>
                <a:ea typeface="MS PGothic" charset="0"/>
                <a:cs typeface="MS PGothic" charset="0"/>
              </a:rPr>
              <a:t>2</a:t>
            </a:r>
            <a:r>
              <a:rPr lang="en-US" dirty="0">
                <a:latin typeface="Times New Roman" pitchFamily="-123" charset="0"/>
                <a:ea typeface="MS PGothic" charset="0"/>
                <a:cs typeface="MS PGothic" charset="0"/>
              </a:rPr>
              <a:t> by the carbon sinks in response to climate change and variability. Changes in CO</a:t>
            </a:r>
            <a:r>
              <a:rPr lang="en-US" baseline="-25000" dirty="0">
                <a:latin typeface="Times New Roman" pitchFamily="-123" charset="0"/>
                <a:ea typeface="MS PGothic" charset="0"/>
                <a:cs typeface="MS PGothic" charset="0"/>
              </a:rPr>
              <a:t>2</a:t>
            </a:r>
            <a:r>
              <a:rPr lang="en-US" dirty="0">
                <a:latin typeface="Times New Roman" pitchFamily="-123" charset="0"/>
                <a:ea typeface="MS PGothic" charset="0"/>
                <a:cs typeface="MS PGothic" charset="0"/>
              </a:rPr>
              <a:t> sinks are highly uncertain, but they could have a significant influence on future atmospheric CO</a:t>
            </a:r>
            <a:r>
              <a:rPr lang="en-US" baseline="-25000" dirty="0">
                <a:latin typeface="Times New Roman" pitchFamily="-123" charset="0"/>
                <a:ea typeface="MS PGothic" charset="0"/>
                <a:cs typeface="MS PGothic" charset="0"/>
              </a:rPr>
              <a:t>2</a:t>
            </a:r>
            <a:r>
              <a:rPr lang="en-US" dirty="0">
                <a:latin typeface="Times New Roman" pitchFamily="-123" charset="0"/>
                <a:ea typeface="MS PGothic" charset="0"/>
                <a:cs typeface="MS PGothic" charset="0"/>
              </a:rPr>
              <a:t> levels.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ceholder 2"/>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679450" y="4714875"/>
            <a:ext cx="5438775" cy="4467225"/>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latin typeface="Times New Roman" pitchFamily="-123" charset="0"/>
                <a:ea typeface="MS PGothic" charset="0"/>
                <a:cs typeface="MS PGothic" charset="0"/>
              </a:rPr>
              <a:t>With rapid growth in international trade, and a shift in Annex B economic activity towards services were significant in driving non-Annex B CO</a:t>
            </a:r>
            <a:r>
              <a:rPr lang="en-US" baseline="-25000" dirty="0">
                <a:latin typeface="Times New Roman" pitchFamily="-123" charset="0"/>
                <a:ea typeface="MS PGothic" charset="0"/>
                <a:cs typeface="MS PGothic" charset="0"/>
              </a:rPr>
              <a:t>2</a:t>
            </a:r>
            <a:r>
              <a:rPr lang="en-US" dirty="0">
                <a:latin typeface="Times New Roman" pitchFamily="-123" charset="0"/>
                <a:ea typeface="MS PGothic" charset="0"/>
                <a:cs typeface="MS PGothic" charset="0"/>
              </a:rPr>
              <a:t> emission increases due to fossil fuels. In 2001 - 0.22PgC was emitted in non-Annex B countries to produce internationally traded products, consumed in Annex B countries. In China alone, 30% of the growth in emissions between 1990 and 2002 was attributable to the production of exports from China that were consumed in other countries, and the share of the growth increased to 50% between 2002 and 2005.</a:t>
            </a:r>
          </a:p>
          <a:p>
            <a:endParaRPr lang="en-US" dirty="0">
              <a:latin typeface="Times New Roman" pitchFamily="-123" charset="0"/>
              <a:ea typeface="MS PGothic" charset="0"/>
              <a:cs typeface="MS PGothic" charset="0"/>
            </a:endParaRPr>
          </a:p>
          <a:p>
            <a:r>
              <a:rPr lang="en-US" dirty="0">
                <a:latin typeface="Times New Roman" pitchFamily="-123" charset="0"/>
                <a:ea typeface="MS PGothic" charset="0"/>
                <a:cs typeface="MS PGothic" charset="0"/>
              </a:rPr>
              <a:t>In 1990, 16% of </a:t>
            </a:r>
            <a:r>
              <a:rPr lang="en-US" dirty="0" err="1">
                <a:latin typeface="Times New Roman" pitchFamily="-123" charset="0"/>
                <a:ea typeface="MS PGothic" charset="0"/>
                <a:cs typeface="MS PGothic" charset="0"/>
              </a:rPr>
              <a:t>chinese</a:t>
            </a:r>
            <a:r>
              <a:rPr lang="en-US" dirty="0">
                <a:latin typeface="Times New Roman" pitchFamily="-123" charset="0"/>
                <a:ea typeface="MS PGothic" charset="0"/>
                <a:cs typeface="MS PGothic" charset="0"/>
              </a:rPr>
              <a:t> emissions were from the production of exports, increasing to 30% in 2005. Over half of the exported products were destined for Annex B countries. </a:t>
            </a:r>
          </a:p>
          <a:p>
            <a:endParaRPr lang="en-US" dirty="0">
              <a:latin typeface="Times New Roman" pitchFamily="-123" charset="0"/>
              <a:ea typeface="MS PGothic" charset="0"/>
              <a:cs typeface="MS PGothic" charset="0"/>
            </a:endParaRPr>
          </a:p>
          <a:p>
            <a:r>
              <a:rPr lang="en-US" dirty="0">
                <a:latin typeface="Times New Roman" pitchFamily="-123" charset="0"/>
                <a:ea typeface="MS PGothic" charset="0"/>
                <a:cs typeface="MS PGothic" charset="0"/>
              </a:rPr>
              <a:t>Studies of consumption-based monitoring have shown that </a:t>
            </a:r>
            <a:r>
              <a:rPr lang="en-US" dirty="0" err="1">
                <a:latin typeface="Times New Roman" pitchFamily="-123" charset="0"/>
                <a:ea typeface="MS PGothic" charset="0"/>
                <a:cs typeface="MS PGothic" charset="0"/>
              </a:rPr>
              <a:t>emisisons</a:t>
            </a:r>
            <a:r>
              <a:rPr lang="en-US" dirty="0">
                <a:latin typeface="Times New Roman" pitchFamily="-123" charset="0"/>
                <a:ea typeface="MS PGothic" charset="0"/>
                <a:cs typeface="MS PGothic" charset="0"/>
              </a:rPr>
              <a:t> including imported products from non-Annex B countries, but excluding goods and services were increasing faster than emissions from domestic production. For example, in the UK - </a:t>
            </a:r>
            <a:r>
              <a:rPr lang="en-US" dirty="0" err="1">
                <a:latin typeface="Times New Roman" pitchFamily="-123" charset="0"/>
                <a:ea typeface="MS PGothic" charset="0"/>
                <a:cs typeface="MS PGothic" charset="0"/>
              </a:rPr>
              <a:t>wihtin</a:t>
            </a:r>
            <a:r>
              <a:rPr lang="en-US" dirty="0">
                <a:latin typeface="Times New Roman" pitchFamily="-123" charset="0"/>
                <a:ea typeface="MS PGothic" charset="0"/>
                <a:cs typeface="MS PGothic" charset="0"/>
              </a:rPr>
              <a:t>-country emissions decreased by 5% between 1992 and 2004, whereas consumption based emissions increased by 12%. In the USA, within-country emissions increased by 6% between 1997 and 2004, whilst consumption based emissions increased by 17%.</a:t>
            </a:r>
          </a:p>
          <a:p>
            <a:endParaRPr lang="en-US" dirty="0">
              <a:latin typeface="Times New Roman" pitchFamily="-123" charset="0"/>
              <a:ea typeface="MS PGothic" charset="0"/>
              <a:cs typeface="MS PGothic" charset="0"/>
            </a:endParaRPr>
          </a:p>
          <a:p>
            <a:r>
              <a:rPr lang="en-US" dirty="0">
                <a:latin typeface="Times New Roman" pitchFamily="-123" charset="0"/>
                <a:ea typeface="MS PGothic" charset="0"/>
                <a:cs typeface="MS PGothic" charset="0"/>
              </a:rPr>
              <a:t>In both cases, a key factor driving the growth in consumption-based emissions was the import of manufactured products from China.</a:t>
            </a:r>
          </a:p>
          <a:p>
            <a:endParaRPr lang="en-US" dirty="0">
              <a:latin typeface="Times New Roman" pitchFamily="-123" charset="0"/>
              <a:ea typeface="MS PGothic" charset="0"/>
              <a:cs typeface="MS PGothic" charset="0"/>
            </a:endParaRPr>
          </a:p>
          <a:p>
            <a:r>
              <a:rPr lang="en-US" dirty="0">
                <a:latin typeface="Times New Roman" pitchFamily="-123" charset="0"/>
                <a:ea typeface="MS PGothic" charset="0"/>
                <a:cs typeface="MS PGothic" charset="0"/>
              </a:rPr>
              <a:t>Explains around 1/4 of growth in non-Annex B emissions since 2000 - notoriously difficult to estimate emissions embedded in trade, and when consider emissions </a:t>
            </a:r>
            <a:r>
              <a:rPr lang="en-US" dirty="0" err="1">
                <a:latin typeface="Times New Roman" pitchFamily="-123" charset="0"/>
                <a:ea typeface="MS PGothic" charset="0"/>
                <a:cs typeface="MS PGothic" charset="0"/>
              </a:rPr>
              <a:t>asscoaited</a:t>
            </a:r>
            <a:r>
              <a:rPr lang="en-US" dirty="0">
                <a:latin typeface="Times New Roman" pitchFamily="-123" charset="0"/>
                <a:ea typeface="MS PGothic" charset="0"/>
                <a:cs typeface="MS PGothic" charset="0"/>
              </a:rPr>
              <a:t> with transportation - likely to be an underestimate.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ceholder 2"/>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679450" y="4714875"/>
            <a:ext cx="5438775" cy="4467225"/>
          </a:xfrm>
          <a:prstGeom prst="rect">
            <a:avLst/>
          </a:prstGeom>
          <a:solidFill>
            <a:srgbClr val="FFFFFF"/>
          </a:solidFill>
          <a:ln>
            <a:solidFill>
              <a:srgbClr val="000000"/>
            </a:solidFill>
            <a:miter lim="800000"/>
            <a:headEnd/>
            <a:tailEnd/>
          </a:ln>
        </p:spPr>
        <p:txBody>
          <a:bodyPr>
            <a:prstTxWarp prst="textNoShape">
              <a:avLst/>
            </a:prstTxWarp>
          </a:bodyPr>
          <a:lstStyle/>
          <a:p>
            <a:r>
              <a:rPr lang="en-US" sz="1400" dirty="0">
                <a:solidFill>
                  <a:srgbClr val="0066A6"/>
                </a:solidFill>
                <a:latin typeface="Arial" pitchFamily="-123" charset="0"/>
                <a:ea typeface="MS PGothic" charset="0"/>
                <a:cs typeface="MS PGothic" charset="0"/>
              </a:rPr>
              <a:t>Rebound effect - the paradox that improvements in energy efficiency leads to more consumption not less.</a:t>
            </a:r>
          </a:p>
          <a:p>
            <a:r>
              <a:rPr lang="en-US" sz="1400" dirty="0">
                <a:solidFill>
                  <a:srgbClr val="0066A6"/>
                </a:solidFill>
                <a:latin typeface="Arial" pitchFamily="-123" charset="0"/>
                <a:ea typeface="MS PGothic" charset="0"/>
                <a:cs typeface="MS PGothic" charset="0"/>
              </a:rPr>
              <a:t>Virtually ignored in climate change policy. Yet transport policy understood very well - in that more roads that are built, the more traffic there is, because cost of travel is reduced (in terms of time), and therefore gains are taken up by an increase in travel and leads to more traffic. Similarly, if roads are closed - traffic miraculously disappears.</a:t>
            </a:r>
          </a:p>
          <a:p>
            <a:endParaRPr lang="en-US" sz="1400" dirty="0">
              <a:solidFill>
                <a:srgbClr val="0066A6"/>
              </a:solidFill>
              <a:latin typeface="Arial" pitchFamily="-123" charset="0"/>
              <a:ea typeface="MS PGothic" charset="0"/>
              <a:cs typeface="MS PGothic" charset="0"/>
            </a:endParaRPr>
          </a:p>
          <a:p>
            <a:pPr>
              <a:buFontTx/>
              <a:buChar char="-"/>
            </a:pPr>
            <a:r>
              <a:rPr lang="en-US" sz="1400" dirty="0">
                <a:solidFill>
                  <a:srgbClr val="0066A6"/>
                </a:solidFill>
                <a:latin typeface="Arial" pitchFamily="-123" charset="0"/>
                <a:ea typeface="MS PGothic" charset="0"/>
                <a:cs typeface="MS PGothic" charset="0"/>
              </a:rPr>
              <a:t>Example of how it operates at the consumer/ individual level</a:t>
            </a:r>
          </a:p>
          <a:p>
            <a:pPr>
              <a:buFontTx/>
              <a:buNone/>
            </a:pPr>
            <a:r>
              <a:rPr lang="en-US" sz="1400" dirty="0">
                <a:solidFill>
                  <a:srgbClr val="0066A6"/>
                </a:solidFill>
                <a:latin typeface="Arial" pitchFamily="-123" charset="0"/>
                <a:ea typeface="MS PGothic" charset="0"/>
                <a:cs typeface="MS PGothic" charset="0"/>
              </a:rPr>
              <a:t>Improvements in the fuel efficiency of a car can result in a direct or indirect rebound effect. In the case of the direct rebound effect, with lower running costs, the individual drives further or more often resulting in more energy. For the indirect rebound effect, the savings made from lower petrol costs are used to take an overseas holiday.</a:t>
            </a:r>
          </a:p>
          <a:p>
            <a:pPr>
              <a:buFontTx/>
              <a:buNone/>
            </a:pPr>
            <a:endParaRPr lang="en-US" sz="1400" dirty="0">
              <a:solidFill>
                <a:srgbClr val="0066A6"/>
              </a:solidFill>
              <a:latin typeface="Arial" pitchFamily="-123" charset="0"/>
              <a:ea typeface="MS PGothic" charset="0"/>
              <a:cs typeface="MS PGothic" charset="0"/>
            </a:endParaRPr>
          </a:p>
          <a:p>
            <a:pPr>
              <a:buFontTx/>
              <a:buChar char="-"/>
            </a:pPr>
            <a:r>
              <a:rPr lang="en-US" sz="1400" dirty="0">
                <a:solidFill>
                  <a:srgbClr val="0066A6"/>
                </a:solidFill>
                <a:latin typeface="Arial" pitchFamily="-123" charset="0"/>
                <a:ea typeface="MS PGothic" charset="0"/>
                <a:cs typeface="MS PGothic" charset="0"/>
              </a:rPr>
              <a:t>Example of how it operates on the supply side.</a:t>
            </a:r>
          </a:p>
          <a:p>
            <a:pPr>
              <a:buFontTx/>
              <a:buNone/>
            </a:pPr>
            <a:r>
              <a:rPr lang="en-US" sz="1400" dirty="0">
                <a:solidFill>
                  <a:srgbClr val="0066A6"/>
                </a:solidFill>
                <a:latin typeface="Arial" pitchFamily="-123" charset="0"/>
                <a:ea typeface="MS PGothic" charset="0"/>
                <a:cs typeface="MS PGothic" charset="0"/>
              </a:rPr>
              <a:t>For producers, the process is similar. In the direct case - on the bottom, as the manufacturing process becomes more fuel efficient, it reduces the cost of materials such as steel. This leads to more steel production. An indirect rebound effect - see the top line of the second diagram, shows that a more fuel </a:t>
            </a:r>
            <a:r>
              <a:rPr lang="en-US" sz="1400" dirty="0" err="1">
                <a:solidFill>
                  <a:srgbClr val="0066A6"/>
                </a:solidFill>
                <a:latin typeface="Arial" pitchFamily="-123" charset="0"/>
                <a:ea typeface="MS PGothic" charset="0"/>
                <a:cs typeface="MS PGothic" charset="0"/>
              </a:rPr>
              <a:t>efficeincy</a:t>
            </a:r>
            <a:r>
              <a:rPr lang="en-US" sz="1400" dirty="0">
                <a:solidFill>
                  <a:srgbClr val="0066A6"/>
                </a:solidFill>
                <a:latin typeface="Arial" pitchFamily="-123" charset="0"/>
                <a:ea typeface="MS PGothic" charset="0"/>
                <a:cs typeface="MS PGothic" charset="0"/>
              </a:rPr>
              <a:t> process leads to a fall in the cost of cars, this increasing either car ownership or travel. Again, bit lead to more energy.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66563" name="Placeholder 3"/>
          <p:cNvSpPr>
            <a:spLocks noGrp="1" noChangeArrowheads="1"/>
          </p:cNvSpPr>
          <p:nvPr>
            <p:ph type="body" idx="1"/>
          </p:nvPr>
        </p:nvSpPr>
        <p:spPr bwMode="auto">
          <a:xfrm>
            <a:off x="679450" y="4714875"/>
            <a:ext cx="5438775" cy="446722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latin typeface="Times New Roman" pitchFamily="-123" charset="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81923" name="Placeholder 3"/>
          <p:cNvSpPr>
            <a:spLocks noGrp="1" noChangeArrowheads="1"/>
          </p:cNvSpPr>
          <p:nvPr>
            <p:ph type="body" idx="1"/>
          </p:nvPr>
        </p:nvSpPr>
        <p:spPr bwMode="auto">
          <a:xfrm>
            <a:off x="679450" y="4714875"/>
            <a:ext cx="5438775" cy="446722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latin typeface="Times New Roman" pitchFamily="-123"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29D64C91-4508-40CA-9702-5FB8A6187E51}" type="slidenum">
              <a:rPr lang="en-GB"/>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idx="10"/>
          </p:nvPr>
        </p:nvSpPr>
        <p:spPr>
          <a:ln/>
        </p:spPr>
        <p:txBody>
          <a:bodyPr/>
          <a:lstStyle>
            <a:lvl1pPr>
              <a:defRPr/>
            </a:lvl1pPr>
          </a:lstStyle>
          <a:p>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EF1BD85C-E3DF-415B-84ED-5EBB777BA133}" type="slidenum">
              <a:rPr lang="en-GB"/>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idx="10"/>
          </p:nvPr>
        </p:nvSpPr>
        <p:spPr>
          <a:ln/>
        </p:spPr>
        <p:txBody>
          <a:bodyPr/>
          <a:lstStyle>
            <a:lvl1pPr>
              <a:defRPr/>
            </a:lvl1pPr>
          </a:lstStyle>
          <a:p>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41A617C1-36C4-4CAC-8737-6515A12464B6}" type="slidenum">
              <a:rPr lang="en-GB"/>
              <a:pPr/>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idx="10"/>
          </p:nvPr>
        </p:nvSpPr>
        <p:spPr>
          <a:ln/>
        </p:spPr>
        <p:txBody>
          <a:bodyPr/>
          <a:lstStyle>
            <a:lvl1pPr>
              <a:defRPr/>
            </a:lvl1pPr>
          </a:lstStyle>
          <a:p>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47BF488E-FB2E-4550-8C8A-698FC1E24F7A}" type="slidenum">
              <a:rPr lang="en-GB"/>
              <a:pPr/>
              <a:t>‹#›</a:t>
            </a:fld>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idx="10"/>
          </p:nvPr>
        </p:nvSpPr>
        <p:spPr>
          <a:ln/>
        </p:spPr>
        <p:txBody>
          <a:bodyPr/>
          <a:lstStyle>
            <a:lvl1pPr>
              <a:defRPr/>
            </a:lvl1pPr>
          </a:lstStyle>
          <a:p>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76F0A7E0-9563-409E-9AC2-B626FC461A83}" type="slidenum">
              <a:rPr lang="en-GB"/>
              <a:pPr/>
              <a:t>‹#›</a:t>
            </a:fld>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GB"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97C694A7-A7DE-4253-8CF5-7D336F8B9150}" type="slidenum">
              <a:rPr lang="en-GB"/>
              <a:pPr/>
              <a:t>‹#›</a:t>
            </a:fld>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idx="10"/>
          </p:nvPr>
        </p:nvSpPr>
        <p:spPr>
          <a:ln/>
        </p:spPr>
        <p:txBody>
          <a:bodyPr/>
          <a:lstStyle>
            <a:lvl1pPr>
              <a:defRPr/>
            </a:lvl1pPr>
          </a:lstStyle>
          <a:p>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2D55458E-394C-4B7C-934A-F2311E2ABD80}" type="slidenum">
              <a:rPr lang="en-GB"/>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8013" cy="1141412"/>
          </a:xfrm>
        </p:spPr>
        <p:txBody>
          <a:bodyPr/>
          <a:lstStyle>
            <a:lvl1pPr>
              <a:defRPr sz="280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600"/>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idx="10"/>
          </p:nvPr>
        </p:nvSpPr>
        <p:spPr>
          <a:ln/>
        </p:spPr>
        <p:txBody>
          <a:bodyPr/>
          <a:lstStyle>
            <a:lvl1pPr>
              <a:defRPr/>
            </a:lvl1pPr>
          </a:lstStyle>
          <a:p>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78249966-C1AE-47E9-8E5C-A699E84293E1}" type="slidenum">
              <a:rPr lang="en-GB"/>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idx="10"/>
          </p:nvPr>
        </p:nvSpPr>
        <p:spPr>
          <a:ln/>
        </p:spPr>
        <p:txBody>
          <a:bodyPr/>
          <a:lstStyle>
            <a:lvl1pPr>
              <a:defRPr/>
            </a:lvl1pPr>
          </a:lstStyle>
          <a:p>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BD883AC8-D21B-447B-B2E0-D81888A482D4}" type="slidenum">
              <a:rPr lang="en-GB"/>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idx="10"/>
          </p:nvPr>
        </p:nvSpPr>
        <p:spPr>
          <a:ln/>
        </p:spPr>
        <p:txBody>
          <a:bodyPr/>
          <a:lstStyle>
            <a:lvl1pPr>
              <a:defRPr/>
            </a:lvl1pPr>
          </a:lstStyle>
          <a:p>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55386D05-0A87-4FCB-BAE9-2F34714A95A5}" type="slidenum">
              <a:rPr lang="en-GB"/>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idx="10"/>
          </p:nvPr>
        </p:nvSpPr>
        <p:spPr>
          <a:ln/>
        </p:spPr>
        <p:txBody>
          <a:bodyPr/>
          <a:lstStyle>
            <a:lvl1pPr>
              <a:defRPr/>
            </a:lvl1pPr>
          </a:lstStyle>
          <a:p>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53B5972C-C5A9-4D0C-8A2F-B866B74280D0}" type="slidenum">
              <a:rPr lang="en-GB"/>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idx="10"/>
          </p:nvPr>
        </p:nvSpPr>
        <p:spPr>
          <a:ln/>
        </p:spPr>
        <p:txBody>
          <a:bodyPr/>
          <a:lstStyle>
            <a:lvl1pPr>
              <a:defRPr/>
            </a:lvl1pPr>
          </a:lstStyle>
          <a:p>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715A286D-4672-42A8-8A53-57B209C2D99D}" type="slidenum">
              <a:rPr lang="en-GB"/>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idx="10"/>
          </p:nvPr>
        </p:nvSpPr>
        <p:spPr>
          <a:ln/>
        </p:spPr>
        <p:txBody>
          <a:bodyPr/>
          <a:lstStyle>
            <a:lvl1pPr>
              <a:defRPr/>
            </a:lvl1pPr>
          </a:lstStyle>
          <a:p>
            <a:endParaRPr lang="en-US"/>
          </a:p>
        </p:txBody>
      </p:sp>
      <p:sp>
        <p:nvSpPr>
          <p:cNvPr id="8" name="Rectangle 5"/>
          <p:cNvSpPr>
            <a:spLocks noGrp="1" noChangeArrowheads="1"/>
          </p:cNvSpPr>
          <p:nvPr>
            <p:ph type="ftr" idx="11"/>
          </p:nvPr>
        </p:nvSpPr>
        <p:spPr>
          <a:ln/>
        </p:spPr>
        <p:txBody>
          <a:bodyPr/>
          <a:lstStyle>
            <a:lvl1pPr>
              <a:defRPr/>
            </a:lvl1pPr>
          </a:lstStyle>
          <a:p>
            <a:endParaRPr lang="en-US"/>
          </a:p>
        </p:txBody>
      </p:sp>
      <p:sp>
        <p:nvSpPr>
          <p:cNvPr id="9" name="Rectangle 6"/>
          <p:cNvSpPr>
            <a:spLocks noGrp="1" noChangeArrowheads="1"/>
          </p:cNvSpPr>
          <p:nvPr>
            <p:ph type="sldNum" idx="12"/>
          </p:nvPr>
        </p:nvSpPr>
        <p:spPr>
          <a:ln/>
        </p:spPr>
        <p:txBody>
          <a:bodyPr/>
          <a:lstStyle>
            <a:lvl1pPr>
              <a:defRPr/>
            </a:lvl1pPr>
          </a:lstStyle>
          <a:p>
            <a:fld id="{A344A75E-7ABA-4C9E-A177-315597F81D80}" type="slidenum">
              <a:rPr lang="en-GB"/>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2D3E708B-C11C-4250-AC56-FEBFAD63B3BD}" type="slidenum">
              <a:rPr lang="en-GB"/>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endParaRPr lang="en-US"/>
          </a:p>
        </p:txBody>
      </p:sp>
      <p:sp>
        <p:nvSpPr>
          <p:cNvPr id="3" name="Rectangle 5"/>
          <p:cNvSpPr>
            <a:spLocks noGrp="1" noChangeArrowheads="1"/>
          </p:cNvSpPr>
          <p:nvPr>
            <p:ph type="ftr" idx="11"/>
          </p:nvPr>
        </p:nvSpPr>
        <p:spPr>
          <a:ln/>
        </p:spPr>
        <p:txBody>
          <a:bodyPr/>
          <a:lstStyle>
            <a:lvl1pPr>
              <a:defRPr/>
            </a:lvl1pPr>
          </a:lstStyle>
          <a:p>
            <a:endParaRPr lang="en-US"/>
          </a:p>
        </p:txBody>
      </p:sp>
      <p:sp>
        <p:nvSpPr>
          <p:cNvPr id="4" name="Rectangle 6"/>
          <p:cNvSpPr>
            <a:spLocks noGrp="1" noChangeArrowheads="1"/>
          </p:cNvSpPr>
          <p:nvPr>
            <p:ph type="sldNum" idx="12"/>
          </p:nvPr>
        </p:nvSpPr>
        <p:spPr>
          <a:ln/>
        </p:spPr>
        <p:txBody>
          <a:bodyPr/>
          <a:lstStyle>
            <a:lvl1pPr>
              <a:defRPr/>
            </a:lvl1pPr>
          </a:lstStyle>
          <a:p>
            <a:fld id="{B0AB8625-9B45-417A-BF3A-260DE49D3246}" type="slidenum">
              <a:rPr lang="en-GB"/>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7"/>
          <a:srcRect/>
          <a:stretch>
            <a:fillRect/>
          </a:stretch>
        </p:blipFill>
        <p:spPr bwMode="auto">
          <a:xfrm>
            <a:off x="0" y="1447800"/>
            <a:ext cx="4330700" cy="4840288"/>
          </a:xfrm>
          <a:prstGeom prst="rect">
            <a:avLst/>
          </a:prstGeom>
          <a:noFill/>
          <a:ln w="9525">
            <a:noFill/>
            <a:round/>
            <a:headEnd/>
            <a:tailEnd/>
          </a:ln>
        </p:spPr>
      </p:pic>
      <p:sp>
        <p:nvSpPr>
          <p:cNvPr id="1027" name="Rectangle 2"/>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23" charset="0"/>
              <a:buNone/>
              <a:defRPr sz="1400">
                <a:solidFill>
                  <a:srgbClr val="000000"/>
                </a:solidFill>
              </a:defRPr>
            </a:lvl1pPr>
          </a:lstStyle>
          <a:p>
            <a:endParaRPr lang="en-US"/>
          </a:p>
        </p:txBody>
      </p:sp>
      <p:sp>
        <p:nvSpPr>
          <p:cNvPr id="1029" name="Rectangle 5"/>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buClr>
                <a:srgbClr val="000000"/>
              </a:buClr>
              <a:buSzPct val="100000"/>
              <a:buFont typeface="Times New Roman" pitchFamily="-123" charset="0"/>
              <a:buNone/>
              <a:defRPr sz="1400">
                <a:solidFill>
                  <a:srgbClr val="000000"/>
                </a:solidFill>
              </a:defRPr>
            </a:lvl1pPr>
          </a:lstStyle>
          <a:p>
            <a:endParaRPr lang="en-US"/>
          </a:p>
        </p:txBody>
      </p:sp>
      <p:sp>
        <p:nvSpPr>
          <p:cNvPr id="1030" name="Rectangle 6"/>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23" charset="0"/>
              <a:buNone/>
              <a:defRPr sz="1400">
                <a:solidFill>
                  <a:srgbClr val="000000"/>
                </a:solidFill>
              </a:defRPr>
            </a:lvl1pPr>
          </a:lstStyle>
          <a:p>
            <a:fld id="{71AD3FF1-0A4D-424A-8AD8-7D2CAC11CE75}" type="slidenum">
              <a:rPr lang="en-GB"/>
              <a:pPr/>
              <a:t>‹#›</a:t>
            </a:fld>
            <a:endParaRPr lang="en-GB"/>
          </a:p>
        </p:txBody>
      </p:sp>
      <p:pic>
        <p:nvPicPr>
          <p:cNvPr id="1032" name="Picture 7"/>
          <p:cNvPicPr>
            <a:picLocks noChangeAspect="1" noChangeArrowheads="1"/>
          </p:cNvPicPr>
          <p:nvPr/>
        </p:nvPicPr>
        <p:blipFill>
          <a:blip r:embed="rId18"/>
          <a:srcRect/>
          <a:stretch>
            <a:fillRect/>
          </a:stretch>
        </p:blipFill>
        <p:spPr bwMode="auto">
          <a:xfrm>
            <a:off x="6948488" y="5445125"/>
            <a:ext cx="1968500" cy="12192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defTabSz="449263" rtl="0" eaLnBrk="0" fontAlgn="base" hangingPunct="0">
        <a:spcBef>
          <a:spcPct val="0"/>
        </a:spcBef>
        <a:spcAft>
          <a:spcPct val="0"/>
        </a:spcAft>
        <a:buClr>
          <a:srgbClr val="000000"/>
        </a:buClr>
        <a:buSzPct val="100000"/>
        <a:buFont typeface="Times New Roman" pitchFamily="-123" charset="0"/>
        <a:defRPr sz="3600">
          <a:solidFill>
            <a:srgbClr val="0066A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23" charset="0"/>
        <a:defRPr sz="3600">
          <a:solidFill>
            <a:srgbClr val="0066A6"/>
          </a:solidFill>
          <a:latin typeface="Arial" pitchFamily="-108" charset="0"/>
          <a:ea typeface="Lucida Sans Unicode" pitchFamily="-108" charset="-52"/>
          <a:cs typeface="Lucida Sans Unicode" pitchFamily="-108" charset="-52"/>
        </a:defRPr>
      </a:lvl2pPr>
      <a:lvl3pPr algn="l" defTabSz="449263" rtl="0" eaLnBrk="0" fontAlgn="base" hangingPunct="0">
        <a:spcBef>
          <a:spcPct val="0"/>
        </a:spcBef>
        <a:spcAft>
          <a:spcPct val="0"/>
        </a:spcAft>
        <a:buClr>
          <a:srgbClr val="000000"/>
        </a:buClr>
        <a:buSzPct val="100000"/>
        <a:buFont typeface="Times New Roman" pitchFamily="-123" charset="0"/>
        <a:defRPr sz="3600">
          <a:solidFill>
            <a:srgbClr val="0066A6"/>
          </a:solidFill>
          <a:latin typeface="Arial" pitchFamily="-108" charset="0"/>
          <a:ea typeface="Lucida Sans Unicode" pitchFamily="-108" charset="-52"/>
          <a:cs typeface="Lucida Sans Unicode" pitchFamily="-108" charset="-52"/>
        </a:defRPr>
      </a:lvl3pPr>
      <a:lvl4pPr algn="l" defTabSz="449263" rtl="0" eaLnBrk="0" fontAlgn="base" hangingPunct="0">
        <a:spcBef>
          <a:spcPct val="0"/>
        </a:spcBef>
        <a:spcAft>
          <a:spcPct val="0"/>
        </a:spcAft>
        <a:buClr>
          <a:srgbClr val="000000"/>
        </a:buClr>
        <a:buSzPct val="100000"/>
        <a:buFont typeface="Times New Roman" pitchFamily="-123" charset="0"/>
        <a:defRPr sz="3600">
          <a:solidFill>
            <a:srgbClr val="0066A6"/>
          </a:solidFill>
          <a:latin typeface="Arial" pitchFamily="-108" charset="0"/>
          <a:ea typeface="Lucida Sans Unicode" pitchFamily="-108" charset="-52"/>
          <a:cs typeface="Lucida Sans Unicode" pitchFamily="-108" charset="-52"/>
        </a:defRPr>
      </a:lvl4pPr>
      <a:lvl5pPr algn="l" defTabSz="449263" rtl="0" eaLnBrk="0" fontAlgn="base" hangingPunct="0">
        <a:spcBef>
          <a:spcPct val="0"/>
        </a:spcBef>
        <a:spcAft>
          <a:spcPct val="0"/>
        </a:spcAft>
        <a:buClr>
          <a:srgbClr val="000000"/>
        </a:buClr>
        <a:buSzPct val="100000"/>
        <a:buFont typeface="Times New Roman" pitchFamily="-123" charset="0"/>
        <a:defRPr sz="3600">
          <a:solidFill>
            <a:srgbClr val="0066A6"/>
          </a:solidFill>
          <a:latin typeface="Arial" pitchFamily="-108" charset="0"/>
          <a:ea typeface="Lucida Sans Unicode" pitchFamily="-108" charset="-52"/>
          <a:cs typeface="Lucida Sans Unicode" pitchFamily="-108" charset="-52"/>
        </a:defRPr>
      </a:lvl5pPr>
      <a:lvl6pPr marL="2514600" indent="-228600" algn="l" defTabSz="449263" rtl="0" fontAlgn="base">
        <a:spcBef>
          <a:spcPct val="0"/>
        </a:spcBef>
        <a:spcAft>
          <a:spcPct val="0"/>
        </a:spcAft>
        <a:buClr>
          <a:srgbClr val="000000"/>
        </a:buClr>
        <a:buSzPct val="100000"/>
        <a:buFont typeface="Times New Roman" pitchFamily="-108" charset="0"/>
        <a:defRPr sz="3600">
          <a:solidFill>
            <a:srgbClr val="0066A6"/>
          </a:solidFill>
          <a:latin typeface="Arial" pitchFamily="-108" charset="0"/>
          <a:ea typeface="Lucida Sans Unicode" pitchFamily="-108" charset="-52"/>
          <a:cs typeface="Lucida Sans Unicode" pitchFamily="-108" charset="-52"/>
        </a:defRPr>
      </a:lvl6pPr>
      <a:lvl7pPr marL="2971800" indent="-228600" algn="l" defTabSz="449263" rtl="0" fontAlgn="base">
        <a:spcBef>
          <a:spcPct val="0"/>
        </a:spcBef>
        <a:spcAft>
          <a:spcPct val="0"/>
        </a:spcAft>
        <a:buClr>
          <a:srgbClr val="000000"/>
        </a:buClr>
        <a:buSzPct val="100000"/>
        <a:buFont typeface="Times New Roman" pitchFamily="-108" charset="0"/>
        <a:defRPr sz="3600">
          <a:solidFill>
            <a:srgbClr val="0066A6"/>
          </a:solidFill>
          <a:latin typeface="Arial" pitchFamily="-108" charset="0"/>
          <a:ea typeface="Lucida Sans Unicode" pitchFamily="-108" charset="-52"/>
          <a:cs typeface="Lucida Sans Unicode" pitchFamily="-108" charset="-52"/>
        </a:defRPr>
      </a:lvl7pPr>
      <a:lvl8pPr marL="3429000" indent="-228600" algn="l" defTabSz="449263" rtl="0" fontAlgn="base">
        <a:spcBef>
          <a:spcPct val="0"/>
        </a:spcBef>
        <a:spcAft>
          <a:spcPct val="0"/>
        </a:spcAft>
        <a:buClr>
          <a:srgbClr val="000000"/>
        </a:buClr>
        <a:buSzPct val="100000"/>
        <a:buFont typeface="Times New Roman" pitchFamily="-108" charset="0"/>
        <a:defRPr sz="3600">
          <a:solidFill>
            <a:srgbClr val="0066A6"/>
          </a:solidFill>
          <a:latin typeface="Arial" pitchFamily="-108" charset="0"/>
          <a:ea typeface="Lucida Sans Unicode" pitchFamily="-108" charset="-52"/>
          <a:cs typeface="Lucida Sans Unicode" pitchFamily="-108" charset="-52"/>
        </a:defRPr>
      </a:lvl8pPr>
      <a:lvl9pPr marL="3886200" indent="-228600" algn="l" defTabSz="449263" rtl="0" fontAlgn="base">
        <a:spcBef>
          <a:spcPct val="0"/>
        </a:spcBef>
        <a:spcAft>
          <a:spcPct val="0"/>
        </a:spcAft>
        <a:buClr>
          <a:srgbClr val="000000"/>
        </a:buClr>
        <a:buSzPct val="100000"/>
        <a:buFont typeface="Times New Roman" pitchFamily="-108" charset="0"/>
        <a:defRPr sz="3600">
          <a:solidFill>
            <a:srgbClr val="0066A6"/>
          </a:solidFill>
          <a:latin typeface="Arial" pitchFamily="-108" charset="0"/>
          <a:ea typeface="Lucida Sans Unicode" pitchFamily="-108" charset="-52"/>
          <a:cs typeface="Lucida Sans Unicode" pitchFamily="-108" charset="-5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23" charset="0"/>
        <a:buChar char="•"/>
        <a:defRPr sz="2800">
          <a:solidFill>
            <a:srgbClr val="0066A6"/>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23" charset="0"/>
        <a:buChar char="–"/>
        <a:defRPr sz="2400">
          <a:solidFill>
            <a:srgbClr val="0066A6"/>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23" charset="0"/>
        <a:buChar char="•"/>
        <a:defRPr sz="2000">
          <a:solidFill>
            <a:srgbClr val="0066A6"/>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23"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23"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08"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08"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08"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0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hyperlink" Target="http://www.google.co.uk/imgres?imgurl=http://www.upeace.org/images/noticias/nic-speaking-at-ted.jpg&amp;imgrefurl=http://www.upeace.org/news/activity.cfm?id_activity=671&amp;actual=2011&amp;usg=__6xbFUwtxliiX2C9ryDz8j-3QcD8=&amp;h=212&amp;w=300&amp;sz=17&amp;hl=en&amp;start=63&amp;zoom=1&amp;tbnid=vPbBv-6vBdOXNM:&amp;tbnh=147&amp;tbnw=210&amp;ei=8IRaTc63K8Sj8QOtqP3UDw&amp;prev=/images?q=happy+planet+index&amp;um=1&amp;hl=en&amp;sa=N&amp;rlz=1R2ADFA_enGB397&amp;biw=1259&amp;bih=795&amp;tbs=isch:1&amp;um=1&amp;itbs=1&amp;iact=rc&amp;dur=532&amp;oei=xIRaTa3hMIa4hAe_8aTlDA&amp;page=4&amp;ndsp=21&amp;ved=1t:429,r:18,s:63&amp;tx=165&amp;ty=6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6858000"/>
          </a:xfrm>
          <a:prstGeom prst="rect">
            <a:avLst/>
          </a:prstGeom>
          <a:solidFill>
            <a:srgbClr val="FFFFFF"/>
          </a:solidFill>
          <a:ln w="9525">
            <a:noFill/>
            <a:round/>
            <a:headEnd/>
            <a:tailEnd/>
          </a:ln>
        </p:spPr>
        <p:txBody>
          <a:bodyPr wrap="none" anchor="ctr">
            <a:prstTxWarp prst="textNoShape">
              <a:avLst/>
            </a:prstTxWarp>
          </a:bodyPr>
          <a:lstStyle/>
          <a:p>
            <a:pPr eaLnBrk="0" hangingPunct="0">
              <a:buClr>
                <a:srgbClr val="000000"/>
              </a:buClr>
              <a:buSzPct val="100000"/>
              <a:buFont typeface="Times New Roman" pitchFamily="-123" charset="0"/>
              <a:buNone/>
            </a:pPr>
            <a:endParaRPr lang="en-US"/>
          </a:p>
        </p:txBody>
      </p:sp>
      <p:pic>
        <p:nvPicPr>
          <p:cNvPr id="2051" name="Picture 2"/>
          <p:cNvPicPr>
            <a:picLocks noChangeAspect="1" noChangeArrowheads="1"/>
          </p:cNvPicPr>
          <p:nvPr/>
        </p:nvPicPr>
        <p:blipFill>
          <a:blip r:embed="rId3"/>
          <a:srcRect/>
          <a:stretch>
            <a:fillRect/>
          </a:stretch>
        </p:blipFill>
        <p:spPr bwMode="auto">
          <a:xfrm>
            <a:off x="755650" y="5876925"/>
            <a:ext cx="7597775" cy="831850"/>
          </a:xfrm>
          <a:prstGeom prst="rect">
            <a:avLst/>
          </a:prstGeom>
          <a:noFill/>
          <a:ln w="9525">
            <a:noFill/>
            <a:round/>
            <a:headEnd/>
            <a:tailEnd/>
          </a:ln>
        </p:spPr>
      </p:pic>
      <p:pic>
        <p:nvPicPr>
          <p:cNvPr id="2052" name="Picture 3"/>
          <p:cNvPicPr>
            <a:picLocks noChangeAspect="1" noChangeArrowheads="1"/>
          </p:cNvPicPr>
          <p:nvPr/>
        </p:nvPicPr>
        <p:blipFill>
          <a:blip r:embed="rId4"/>
          <a:srcRect/>
          <a:stretch>
            <a:fillRect/>
          </a:stretch>
        </p:blipFill>
        <p:spPr bwMode="auto">
          <a:xfrm>
            <a:off x="0" y="838200"/>
            <a:ext cx="4330700" cy="4840288"/>
          </a:xfrm>
          <a:prstGeom prst="rect">
            <a:avLst/>
          </a:prstGeom>
          <a:noFill/>
          <a:ln w="9525">
            <a:noFill/>
            <a:round/>
            <a:headEnd/>
            <a:tailEnd/>
          </a:ln>
        </p:spPr>
      </p:pic>
      <p:sp>
        <p:nvSpPr>
          <p:cNvPr id="2053" name="Text Box 4"/>
          <p:cNvSpPr txBox="1">
            <a:spLocks noChangeArrowheads="1"/>
          </p:cNvSpPr>
          <p:nvPr/>
        </p:nvSpPr>
        <p:spPr bwMode="auto">
          <a:xfrm>
            <a:off x="228600" y="2819400"/>
            <a:ext cx="7121525" cy="2624138"/>
          </a:xfrm>
          <a:prstGeom prst="rect">
            <a:avLst/>
          </a:prstGeom>
          <a:noFill/>
          <a:ln w="9525">
            <a:noFill/>
            <a:round/>
            <a:headEnd/>
            <a:tailEnd/>
          </a:ln>
        </p:spPr>
        <p:txBody>
          <a:bodyPr lIns="90000" tIns="46800" rIns="90000" bIns="46800">
            <a:prstTxWarp prst="textNoShape">
              <a:avLst/>
            </a:prstTxWarp>
            <a:spAutoFit/>
          </a:bodyPr>
          <a:lstStyle/>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000">
              <a:solidFill>
                <a:srgbClr val="F80219"/>
              </a:solidFill>
            </a:endParaRPr>
          </a:p>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000">
              <a:solidFill>
                <a:srgbClr val="F80219"/>
              </a:solidFill>
            </a:endParaRPr>
          </a:p>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000">
              <a:solidFill>
                <a:srgbClr val="F80219"/>
              </a:solidFill>
            </a:endParaRPr>
          </a:p>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66AA"/>
                </a:solidFill>
                <a:latin typeface="Arial" pitchFamily="-123" charset="0"/>
              </a:rPr>
              <a:t>26</a:t>
            </a:r>
            <a:r>
              <a:rPr lang="en-GB" sz="2000" baseline="30000">
                <a:solidFill>
                  <a:srgbClr val="0066AA"/>
                </a:solidFill>
                <a:latin typeface="Arial" pitchFamily="-123" charset="0"/>
              </a:rPr>
              <a:t>th</a:t>
            </a:r>
            <a:r>
              <a:rPr lang="en-GB" sz="2000">
                <a:solidFill>
                  <a:srgbClr val="0066AA"/>
                </a:solidFill>
                <a:latin typeface="Arial" pitchFamily="-123" charset="0"/>
              </a:rPr>
              <a:t> February 2011, Leeds</a:t>
            </a:r>
          </a:p>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66AA"/>
                </a:solidFill>
                <a:latin typeface="Arial" pitchFamily="-123" charset="0"/>
              </a:rPr>
              <a:t>Radical Statistics Conference</a:t>
            </a:r>
          </a:p>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a:solidFill>
                <a:srgbClr val="0066AA"/>
              </a:solidFill>
              <a:latin typeface="Arial" pitchFamily="-123" charset="0"/>
            </a:endParaRPr>
          </a:p>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66A6"/>
                </a:solidFill>
                <a:latin typeface="Arial" pitchFamily="-123" charset="0"/>
              </a:rPr>
              <a:t>Viki Johnson</a:t>
            </a:r>
          </a:p>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solidFill>
                  <a:srgbClr val="0066A6"/>
                </a:solidFill>
                <a:latin typeface="Arial" pitchFamily="-123" charset="0"/>
              </a:rPr>
              <a:t>Centre of Interdependence </a:t>
            </a:r>
          </a:p>
          <a:p>
            <a:pPr eaLnBrk="0" hangingPunct="0">
              <a:buClr>
                <a:srgbClr val="000000"/>
              </a:buClr>
              <a:buSzPct val="100000"/>
              <a:buFont typeface="Times New Roman" pitchFamily="-123"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66A6"/>
                </a:solidFill>
                <a:latin typeface="Arial" pitchFamily="-123" charset="0"/>
              </a:rPr>
              <a:t>nef </a:t>
            </a:r>
            <a:r>
              <a:rPr lang="en-GB" sz="1800">
                <a:solidFill>
                  <a:srgbClr val="0066A6"/>
                </a:solidFill>
                <a:latin typeface="Arial" pitchFamily="-123" charset="0"/>
              </a:rPr>
              <a:t>(the new economics foundation)</a:t>
            </a:r>
          </a:p>
        </p:txBody>
      </p:sp>
      <p:pic>
        <p:nvPicPr>
          <p:cNvPr id="2054" name="Picture 5"/>
          <p:cNvPicPr>
            <a:picLocks noChangeAspect="1" noChangeArrowheads="1"/>
          </p:cNvPicPr>
          <p:nvPr/>
        </p:nvPicPr>
        <p:blipFill>
          <a:blip r:embed="rId5"/>
          <a:srcRect/>
          <a:stretch>
            <a:fillRect/>
          </a:stretch>
        </p:blipFill>
        <p:spPr bwMode="auto">
          <a:xfrm>
            <a:off x="6948488" y="188913"/>
            <a:ext cx="1968500" cy="1219200"/>
          </a:xfrm>
          <a:prstGeom prst="rect">
            <a:avLst/>
          </a:prstGeom>
          <a:noFill/>
          <a:ln w="9525">
            <a:noFill/>
            <a:round/>
            <a:headEnd/>
            <a:tailEnd/>
          </a:ln>
        </p:spPr>
      </p:pic>
      <p:pic>
        <p:nvPicPr>
          <p:cNvPr id="2055" name="Picture 7" descr="Other_worlds_are_possible"/>
          <p:cNvPicPr>
            <a:picLocks noChangeAspect="1" noChangeArrowheads="1"/>
          </p:cNvPicPr>
          <p:nvPr/>
        </p:nvPicPr>
        <p:blipFill>
          <a:blip r:embed="rId6"/>
          <a:srcRect/>
          <a:stretch>
            <a:fillRect/>
          </a:stretch>
        </p:blipFill>
        <p:spPr bwMode="auto">
          <a:xfrm>
            <a:off x="5334000" y="2286000"/>
            <a:ext cx="3505200" cy="2982913"/>
          </a:xfrm>
          <a:prstGeom prst="rect">
            <a:avLst/>
          </a:prstGeom>
          <a:noFill/>
        </p:spPr>
      </p:pic>
      <p:sp>
        <p:nvSpPr>
          <p:cNvPr id="2056" name="Text Box 8"/>
          <p:cNvSpPr txBox="1">
            <a:spLocks noChangeArrowheads="1"/>
          </p:cNvSpPr>
          <p:nvPr/>
        </p:nvSpPr>
        <p:spPr bwMode="auto">
          <a:xfrm>
            <a:off x="228600" y="1706563"/>
            <a:ext cx="6253163" cy="884237"/>
          </a:xfrm>
          <a:prstGeom prst="rect">
            <a:avLst/>
          </a:prstGeom>
          <a:noFill/>
          <a:ln w="9525">
            <a:noFill/>
            <a:miter lim="800000"/>
            <a:headEnd/>
            <a:tailEnd/>
          </a:ln>
          <a:effectLst/>
        </p:spPr>
        <p:txBody>
          <a:bodyPr wrap="none">
            <a:prstTxWarp prst="textNoShape">
              <a:avLst/>
            </a:prstTxWarp>
            <a:spAutoFit/>
          </a:bodyPr>
          <a:lstStyle/>
          <a:p>
            <a:pPr eaLnBrk="0" hangingPunct="0">
              <a:buClr>
                <a:srgbClr val="000000"/>
              </a:buClr>
              <a:buSzPct val="100000"/>
              <a:buFont typeface="Times New Roman" pitchFamily="-123" charset="0"/>
              <a:buNone/>
            </a:pPr>
            <a:r>
              <a:rPr lang="it-IT" sz="2800">
                <a:solidFill>
                  <a:srgbClr val="0066AA"/>
                </a:solidFill>
                <a:latin typeface="Arial" pitchFamily="-123" charset="0"/>
              </a:rPr>
              <a:t>Redefining wealth, redefining progress</a:t>
            </a:r>
            <a:endParaRPr lang="it-IT" sz="3200">
              <a:solidFill>
                <a:srgbClr val="0066AA"/>
              </a:solidFill>
              <a:latin typeface="Arial" pitchFamily="-123" charset="0"/>
            </a:endParaRPr>
          </a:p>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457200" y="304800"/>
            <a:ext cx="8280400" cy="719138"/>
          </a:xfrm>
          <a:prstGeom prst="rect">
            <a:avLst/>
          </a:prstGeom>
          <a:noFill/>
          <a:ln w="9525">
            <a:noFill/>
            <a:miter lim="800000"/>
            <a:headEnd/>
            <a:tailEnd/>
          </a:ln>
        </p:spPr>
        <p:txBody>
          <a:bodyPr>
            <a:prstTxWarp prst="textNoShape">
              <a:avLst/>
            </a:prstTxWarp>
          </a:bodyPr>
          <a:lstStyle/>
          <a:p>
            <a:pPr defTabSz="914400">
              <a:lnSpc>
                <a:spcPct val="80000"/>
              </a:lnSpc>
              <a:spcBef>
                <a:spcPct val="20000"/>
              </a:spcBef>
            </a:pPr>
            <a:endParaRPr lang="en-GB" sz="500">
              <a:solidFill>
                <a:schemeClr val="tx1"/>
              </a:solidFill>
              <a:latin typeface="Arial" pitchFamily="-123" charset="0"/>
            </a:endParaRPr>
          </a:p>
          <a:p>
            <a:pPr defTabSz="914400">
              <a:lnSpc>
                <a:spcPct val="80000"/>
              </a:lnSpc>
              <a:spcBef>
                <a:spcPct val="20000"/>
              </a:spcBef>
            </a:pPr>
            <a:endParaRPr lang="en-GB" sz="500">
              <a:solidFill>
                <a:schemeClr val="tx1"/>
              </a:solidFill>
              <a:latin typeface="Arial" pitchFamily="-123" charset="0"/>
            </a:endParaRPr>
          </a:p>
          <a:p>
            <a:pPr defTabSz="914400">
              <a:lnSpc>
                <a:spcPct val="80000"/>
              </a:lnSpc>
              <a:spcBef>
                <a:spcPct val="20000"/>
              </a:spcBef>
            </a:pPr>
            <a:r>
              <a:rPr lang="en-GB" sz="2800">
                <a:solidFill>
                  <a:srgbClr val="0066A6"/>
                </a:solidFill>
                <a:latin typeface="Arial" pitchFamily="-123" charset="0"/>
              </a:rPr>
              <a:t>Rising inequalities</a:t>
            </a:r>
          </a:p>
          <a:p>
            <a:pPr defTabSz="914400">
              <a:lnSpc>
                <a:spcPct val="80000"/>
              </a:lnSpc>
              <a:spcBef>
                <a:spcPct val="20000"/>
              </a:spcBef>
            </a:pPr>
            <a:endParaRPr lang="en-GB" sz="3200" b="1">
              <a:solidFill>
                <a:srgbClr val="336699"/>
              </a:solidFill>
              <a:latin typeface="Arial" pitchFamily="-123" charset="0"/>
            </a:endParaRPr>
          </a:p>
          <a:p>
            <a:pPr defTabSz="914400">
              <a:lnSpc>
                <a:spcPct val="80000"/>
              </a:lnSpc>
              <a:spcBef>
                <a:spcPct val="20000"/>
              </a:spcBef>
            </a:pPr>
            <a:endParaRPr lang="en-GB" sz="3200" b="1">
              <a:solidFill>
                <a:srgbClr val="336699"/>
              </a:solidFill>
              <a:latin typeface="Arial" pitchFamily="-123" charset="0"/>
            </a:endParaRPr>
          </a:p>
          <a:p>
            <a:pPr algn="r" defTabSz="914400">
              <a:lnSpc>
                <a:spcPct val="80000"/>
              </a:lnSpc>
              <a:spcBef>
                <a:spcPct val="20000"/>
              </a:spcBef>
            </a:pPr>
            <a:endParaRPr lang="en-GB" sz="400">
              <a:solidFill>
                <a:srgbClr val="336699"/>
              </a:solidFill>
              <a:latin typeface="Arial" pitchFamily="-123" charset="0"/>
            </a:endParaRPr>
          </a:p>
        </p:txBody>
      </p:sp>
      <p:sp>
        <p:nvSpPr>
          <p:cNvPr id="67587" name="Text Box 3"/>
          <p:cNvSpPr txBox="1">
            <a:spLocks noChangeArrowheads="1"/>
          </p:cNvSpPr>
          <p:nvPr/>
        </p:nvSpPr>
        <p:spPr bwMode="auto">
          <a:xfrm>
            <a:off x="381000" y="1143000"/>
            <a:ext cx="4953000" cy="5226050"/>
          </a:xfrm>
          <a:prstGeom prst="rect">
            <a:avLst/>
          </a:prstGeom>
          <a:noFill/>
          <a:ln w="12700" cap="rnd">
            <a:noFill/>
            <a:prstDash val="sysDot"/>
            <a:miter lim="800000"/>
            <a:headEnd/>
            <a:tailEnd/>
          </a:ln>
          <a:effectLst/>
        </p:spPr>
        <p:txBody>
          <a:bodyPr anchor="ctr">
            <a:prstTxWarp prst="textNoShape">
              <a:avLst/>
            </a:prstTxWarp>
            <a:spAutoFit/>
          </a:bodyPr>
          <a:lstStyle/>
          <a:p>
            <a:pPr>
              <a:buFontTx/>
              <a:buChar char="•"/>
            </a:pPr>
            <a:r>
              <a:rPr lang="en-US" sz="1600">
                <a:solidFill>
                  <a:srgbClr val="0066A6"/>
                </a:solidFill>
                <a:latin typeface="Arial" pitchFamily="-123" charset="0"/>
              </a:rPr>
              <a:t>1984 to1999:  Global GNP grew 40% while the number of poor grew by 17%. </a:t>
            </a:r>
          </a:p>
          <a:p>
            <a:pPr>
              <a:buFontTx/>
              <a:buChar char="•"/>
            </a:pPr>
            <a:endParaRPr lang="en-US" sz="1600">
              <a:solidFill>
                <a:srgbClr val="0066A6"/>
              </a:solidFill>
              <a:latin typeface="Arial" pitchFamily="-123" charset="0"/>
            </a:endParaRPr>
          </a:p>
          <a:p>
            <a:pPr>
              <a:buFontTx/>
              <a:buChar char="•"/>
            </a:pPr>
            <a:r>
              <a:rPr lang="en-US" sz="1600">
                <a:solidFill>
                  <a:srgbClr val="0066A6"/>
                </a:solidFill>
                <a:latin typeface="Arial" pitchFamily="-123" charset="0"/>
              </a:rPr>
              <a:t>More than 100 countries became worse off in this period.</a:t>
            </a:r>
            <a:r>
              <a:rPr lang="en-US" sz="1600" b="1">
                <a:solidFill>
                  <a:srgbClr val="0066A6"/>
                </a:solidFill>
                <a:latin typeface="Arial" pitchFamily="-123" charset="0"/>
              </a:rPr>
              <a:t> </a:t>
            </a:r>
            <a:endParaRPr lang="en-US" sz="1600">
              <a:solidFill>
                <a:srgbClr val="0066A6"/>
              </a:solidFill>
              <a:latin typeface="Arial" pitchFamily="-123" charset="0"/>
            </a:endParaRPr>
          </a:p>
          <a:p>
            <a:endParaRPr lang="en-US" sz="1600">
              <a:solidFill>
                <a:srgbClr val="0066A6"/>
              </a:solidFill>
              <a:latin typeface="Arial" pitchFamily="-123" charset="0"/>
            </a:endParaRPr>
          </a:p>
          <a:p>
            <a:pPr>
              <a:buFontTx/>
              <a:buChar char="•"/>
            </a:pPr>
            <a:r>
              <a:rPr lang="en-US" sz="1600">
                <a:solidFill>
                  <a:srgbClr val="0066A6"/>
                </a:solidFill>
                <a:latin typeface="Arial" pitchFamily="-123" charset="0"/>
              </a:rPr>
              <a:t>People in richest 20% vs poorest 20% of countries: </a:t>
            </a:r>
          </a:p>
          <a:p>
            <a:pPr lvl="1">
              <a:buFontTx/>
              <a:buChar char="•"/>
            </a:pPr>
            <a:r>
              <a:rPr lang="en-US" sz="1600">
                <a:solidFill>
                  <a:srgbClr val="0066A6"/>
                </a:solidFill>
                <a:latin typeface="Arial" pitchFamily="-123" charset="0"/>
              </a:rPr>
              <a:t>30 times better off in 1984; </a:t>
            </a:r>
          </a:p>
          <a:p>
            <a:pPr lvl="1">
              <a:buFontTx/>
              <a:buChar char="•"/>
            </a:pPr>
            <a:r>
              <a:rPr lang="en-US" sz="1600">
                <a:solidFill>
                  <a:srgbClr val="0066A6"/>
                </a:solidFill>
                <a:latin typeface="Arial" pitchFamily="-123" charset="0"/>
              </a:rPr>
              <a:t>61 times better off in 1996; </a:t>
            </a:r>
          </a:p>
          <a:p>
            <a:pPr lvl="1">
              <a:buFontTx/>
              <a:buChar char="•"/>
            </a:pPr>
            <a:r>
              <a:rPr lang="en-US" sz="1600">
                <a:solidFill>
                  <a:srgbClr val="0066A6"/>
                </a:solidFill>
                <a:latin typeface="Arial" pitchFamily="-123" charset="0"/>
              </a:rPr>
              <a:t>82 times better off in 1998. </a:t>
            </a:r>
          </a:p>
          <a:p>
            <a:endParaRPr lang="en-US" sz="1600">
              <a:solidFill>
                <a:srgbClr val="0066A6"/>
              </a:solidFill>
              <a:latin typeface="Arial" pitchFamily="-123" charset="0"/>
            </a:endParaRPr>
          </a:p>
          <a:p>
            <a:pPr>
              <a:buFontTx/>
              <a:buChar char="•"/>
            </a:pPr>
            <a:r>
              <a:rPr lang="en-US" sz="1600">
                <a:solidFill>
                  <a:srgbClr val="0066A6"/>
                </a:solidFill>
                <a:latin typeface="Arial" pitchFamily="-123" charset="0"/>
              </a:rPr>
              <a:t>The world's 225 richest people had a combined wealth ($1 trillion) equal to the combined annual income of the world's 2.5 billion poorest people</a:t>
            </a:r>
          </a:p>
          <a:p>
            <a:pPr>
              <a:buFontTx/>
              <a:buChar char="•"/>
            </a:pPr>
            <a:endParaRPr lang="en-US" sz="1600">
              <a:solidFill>
                <a:srgbClr val="0066A6"/>
              </a:solidFill>
              <a:latin typeface="Arial" pitchFamily="-123" charset="0"/>
            </a:endParaRPr>
          </a:p>
          <a:p>
            <a:pPr>
              <a:buFontTx/>
              <a:buChar char="•"/>
            </a:pPr>
            <a:r>
              <a:rPr lang="en-US" sz="1600">
                <a:solidFill>
                  <a:srgbClr val="0066A6"/>
                </a:solidFill>
                <a:latin typeface="Arial" pitchFamily="-123" charset="0"/>
              </a:rPr>
              <a:t>The wealth of the three most well-to-do individuals now exceeds the combined GDP of the 48 least developed countries.</a:t>
            </a:r>
          </a:p>
          <a:p>
            <a:endParaRPr lang="en-US" sz="1600">
              <a:solidFill>
                <a:srgbClr val="0066A6"/>
              </a:solidFill>
              <a:latin typeface="Arial" pitchFamily="-123" charset="0"/>
            </a:endParaRPr>
          </a:p>
          <a:p>
            <a:r>
              <a:rPr lang="en-US" sz="1600">
                <a:solidFill>
                  <a:srgbClr val="0066A6"/>
                </a:solidFill>
                <a:latin typeface="Arial" pitchFamily="-123" charset="0"/>
              </a:rPr>
              <a:t> </a:t>
            </a:r>
          </a:p>
          <a:p>
            <a:endParaRPr lang="en-US" sz="1600" b="1">
              <a:solidFill>
                <a:srgbClr val="0066A6"/>
              </a:solidFill>
              <a:latin typeface="Arial" pitchFamily="-123" charset="0"/>
            </a:endParaRPr>
          </a:p>
        </p:txBody>
      </p:sp>
      <p:pic>
        <p:nvPicPr>
          <p:cNvPr id="67588" name="Picture 4" descr="1703693_0412c29a4f"/>
          <p:cNvPicPr>
            <a:picLocks noChangeAspect="1" noChangeArrowheads="1"/>
          </p:cNvPicPr>
          <p:nvPr/>
        </p:nvPicPr>
        <p:blipFill>
          <a:blip r:embed="rId3"/>
          <a:srcRect/>
          <a:stretch>
            <a:fillRect/>
          </a:stretch>
        </p:blipFill>
        <p:spPr bwMode="auto">
          <a:xfrm>
            <a:off x="5715000" y="1600200"/>
            <a:ext cx="2947988" cy="2209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323850" y="404813"/>
            <a:ext cx="828040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800">
                <a:solidFill>
                  <a:srgbClr val="0066A6"/>
                </a:solidFill>
                <a:latin typeface="Arial" pitchFamily="-123" charset="0"/>
              </a:rPr>
              <a:t>The Great Transition</a:t>
            </a:r>
            <a:endParaRPr lang="en-GB" b="1">
              <a:solidFill>
                <a:srgbClr val="0066A6"/>
              </a:solidFill>
              <a:latin typeface="Calibri" pitchFamily="-123" charset="0"/>
              <a:ea typeface="Arial" pitchFamily="-123" charset="0"/>
              <a:cs typeface="Arial" pitchFamily="-123" charset="0"/>
            </a:endParaRPr>
          </a:p>
        </p:txBody>
      </p:sp>
      <p:sp>
        <p:nvSpPr>
          <p:cNvPr id="63490" name="Rectangle 2"/>
          <p:cNvSpPr>
            <a:spLocks noGrp="1" noChangeArrowheads="1"/>
          </p:cNvSpPr>
          <p:nvPr>
            <p:ph type="subTitle" idx="1"/>
          </p:nvPr>
        </p:nvSpPr>
        <p:spPr>
          <a:xfrm>
            <a:off x="228600" y="1066800"/>
            <a:ext cx="7924800" cy="4876800"/>
          </a:xfrm>
          <a:solidFill>
            <a:schemeClr val="bg1">
              <a:alpha val="22000"/>
            </a:schemeClr>
          </a:solidFill>
          <a:ln/>
        </p:spPr>
        <p:txBody>
          <a:bodyPr/>
          <a:lstStyle/>
          <a:p>
            <a:pPr marL="266700" indent="-266700" algn="l" defTabSz="914400">
              <a:buFont typeface="Times New Roman" pitchFamily="-123" charset="0"/>
              <a:buChar char="•"/>
            </a:pPr>
            <a:r>
              <a:rPr lang="en-GB" sz="1600" b="1">
                <a:latin typeface="Calibri" pitchFamily="-123" charset="0"/>
              </a:rPr>
              <a:t>Revaluing</a:t>
            </a:r>
            <a:r>
              <a:rPr lang="en-GB" sz="1600">
                <a:latin typeface="Calibri" pitchFamily="-123" charset="0"/>
              </a:rPr>
              <a:t>: making social and environmental value central to decision-making</a:t>
            </a:r>
          </a:p>
          <a:p>
            <a:pPr marL="266700" indent="-266700" algn="l" defTabSz="914400">
              <a:buFont typeface="Times New Roman" pitchFamily="-123" charset="0"/>
              <a:buChar char="•"/>
            </a:pPr>
            <a:endParaRPr lang="en-GB" sz="1600">
              <a:latin typeface="Calibri" pitchFamily="-123" charset="0"/>
            </a:endParaRPr>
          </a:p>
          <a:p>
            <a:pPr marL="266700" indent="-266700" algn="l" defTabSz="914400">
              <a:buFont typeface="Times New Roman" pitchFamily="-123" charset="0"/>
              <a:buChar char="•"/>
            </a:pPr>
            <a:r>
              <a:rPr lang="en-GB" sz="1600" b="1">
                <a:latin typeface="Calibri" pitchFamily="-123" charset="0"/>
              </a:rPr>
              <a:t>Redistribution</a:t>
            </a:r>
            <a:r>
              <a:rPr lang="en-GB" sz="1600">
                <a:latin typeface="Calibri" pitchFamily="-123" charset="0"/>
              </a:rPr>
              <a:t>: more equal societies are happier</a:t>
            </a:r>
          </a:p>
          <a:p>
            <a:pPr marL="266700" indent="-266700" algn="l" defTabSz="914400">
              <a:buFont typeface="Times New Roman" pitchFamily="-123" charset="0"/>
              <a:buChar char="•"/>
            </a:pPr>
            <a:endParaRPr lang="en-GB" sz="1600">
              <a:latin typeface="Calibri" pitchFamily="-123" charset="0"/>
            </a:endParaRPr>
          </a:p>
          <a:p>
            <a:pPr marL="266700" indent="-266700" algn="l" defTabSz="914400">
              <a:buFont typeface="Times New Roman" pitchFamily="-123" charset="0"/>
              <a:buChar char="•"/>
            </a:pPr>
            <a:r>
              <a:rPr lang="en-GB" sz="1600" b="1">
                <a:latin typeface="Calibri" pitchFamily="-123" charset="0"/>
              </a:rPr>
              <a:t>Rebalancing</a:t>
            </a:r>
            <a:r>
              <a:rPr lang="en-GB" sz="1600">
                <a:latin typeface="Calibri" pitchFamily="-123" charset="0"/>
              </a:rPr>
              <a:t>: rebalancing of the market sphere alongside the public sphere and ‘core economy’</a:t>
            </a:r>
          </a:p>
          <a:p>
            <a:pPr marL="266700" indent="-266700" algn="l" defTabSz="914400">
              <a:buFont typeface="Times New Roman" pitchFamily="-123" charset="0"/>
              <a:buChar char="•"/>
            </a:pPr>
            <a:endParaRPr lang="en-GB" sz="1600">
              <a:latin typeface="Calibri" pitchFamily="-123" charset="0"/>
            </a:endParaRPr>
          </a:p>
          <a:p>
            <a:pPr marL="266700" indent="-266700" algn="l" defTabSz="914400">
              <a:buFont typeface="Times New Roman" pitchFamily="-123" charset="0"/>
              <a:buChar char="•"/>
            </a:pPr>
            <a:r>
              <a:rPr lang="en-GB" sz="1600" b="1">
                <a:latin typeface="Calibri" pitchFamily="-123" charset="0"/>
              </a:rPr>
              <a:t>Relocalisation</a:t>
            </a:r>
            <a:r>
              <a:rPr lang="en-GB" sz="1600">
                <a:latin typeface="Calibri" pitchFamily="-123" charset="0"/>
              </a:rPr>
              <a:t>: subsidiarity and redefining efficiency</a:t>
            </a:r>
          </a:p>
          <a:p>
            <a:pPr marL="266700" indent="-266700" algn="l" defTabSz="914400">
              <a:buFont typeface="Times New Roman" pitchFamily="-123" charset="0"/>
              <a:buChar char="•"/>
            </a:pPr>
            <a:endParaRPr lang="en-GB" sz="1600">
              <a:latin typeface="Calibri" pitchFamily="-123" charset="0"/>
            </a:endParaRPr>
          </a:p>
          <a:p>
            <a:pPr marL="266700" indent="-266700" algn="l" defTabSz="914400">
              <a:buFont typeface="Times New Roman" pitchFamily="-123" charset="0"/>
              <a:buChar char="•"/>
            </a:pPr>
            <a:r>
              <a:rPr lang="en-GB" sz="1600" b="1">
                <a:latin typeface="Calibri" pitchFamily="-123" charset="0"/>
              </a:rPr>
              <a:t>Reskilling</a:t>
            </a:r>
            <a:r>
              <a:rPr lang="en-GB" sz="1600">
                <a:latin typeface="Calibri" pitchFamily="-123" charset="0"/>
              </a:rPr>
              <a:t>: from consumers to producers</a:t>
            </a:r>
          </a:p>
          <a:p>
            <a:pPr marL="266700" indent="-266700" algn="l" defTabSz="914400">
              <a:buFont typeface="Times New Roman" pitchFamily="-123" charset="0"/>
              <a:buChar char="•"/>
            </a:pPr>
            <a:endParaRPr lang="en-GB" sz="1600">
              <a:latin typeface="Calibri" pitchFamily="-123" charset="0"/>
            </a:endParaRPr>
          </a:p>
          <a:p>
            <a:pPr marL="266700" indent="-266700" algn="l" defTabSz="914400">
              <a:buFont typeface="Times New Roman" pitchFamily="-123" charset="0"/>
              <a:buChar char="•"/>
            </a:pPr>
            <a:r>
              <a:rPr lang="en-GB" sz="1600" b="1">
                <a:latin typeface="Calibri" pitchFamily="-123" charset="0"/>
              </a:rPr>
              <a:t>Economic Irrigation</a:t>
            </a:r>
            <a:r>
              <a:rPr lang="en-GB" sz="1600">
                <a:latin typeface="Calibri" pitchFamily="-123" charset="0"/>
              </a:rPr>
              <a:t>: using finance to facilitate the change</a:t>
            </a:r>
          </a:p>
          <a:p>
            <a:pPr marL="266700" indent="-266700" algn="l" defTabSz="914400">
              <a:buFont typeface="Times New Roman" pitchFamily="-123" charset="0"/>
              <a:buChar char="•"/>
            </a:pPr>
            <a:endParaRPr lang="en-GB" sz="1600">
              <a:latin typeface="Calibri" pitchFamily="-123" charset="0"/>
            </a:endParaRPr>
          </a:p>
          <a:p>
            <a:pPr marL="266700" indent="-266700" algn="l" defTabSz="914400">
              <a:buFont typeface="Times New Roman" pitchFamily="-123" charset="0"/>
              <a:buChar char="•"/>
            </a:pPr>
            <a:r>
              <a:rPr lang="en-GB" sz="1600" b="1">
                <a:latin typeface="Calibri" pitchFamily="-123" charset="0"/>
              </a:rPr>
              <a:t>Interdependence</a:t>
            </a:r>
            <a:r>
              <a:rPr lang="en-GB" sz="1600">
                <a:latin typeface="Calibri" pitchFamily="-123" charset="0"/>
              </a:rPr>
              <a:t>: global emissions cap, transfer of funds for ‘climate proof and climate friendly’ development.</a:t>
            </a:r>
          </a:p>
          <a:p>
            <a:pPr marL="266700" indent="-266700" algn="l" defTabSz="914400"/>
            <a:endParaRPr lang="en-GB" sz="1600">
              <a:latin typeface="Calibri" pitchFamily="-123"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850" y="333375"/>
            <a:ext cx="8496300" cy="1141413"/>
          </a:xfrm>
        </p:spPr>
        <p:txBody>
          <a:bodyPr/>
          <a:lstStyle/>
          <a:p>
            <a:r>
              <a:rPr lang="en-GB"/>
              <a:t>Redefining wealth is central to the Great Transition</a:t>
            </a:r>
          </a:p>
        </p:txBody>
      </p:sp>
      <p:sp>
        <p:nvSpPr>
          <p:cNvPr id="4099" name="Rectangle 3"/>
          <p:cNvSpPr>
            <a:spLocks noGrp="1" noChangeArrowheads="1"/>
          </p:cNvSpPr>
          <p:nvPr>
            <p:ph idx="1"/>
          </p:nvPr>
        </p:nvSpPr>
        <p:spPr>
          <a:xfrm>
            <a:off x="468313" y="1439863"/>
            <a:ext cx="8228012" cy="4351337"/>
          </a:xfrm>
        </p:spPr>
        <p:txBody>
          <a:bodyPr/>
          <a:lstStyle/>
          <a:p>
            <a:pPr>
              <a:spcAft>
                <a:spcPts val="1000"/>
              </a:spcAft>
            </a:pPr>
            <a:r>
              <a:rPr lang="en-GB" sz="2000"/>
              <a:t>We want good lives now </a:t>
            </a:r>
            <a:r>
              <a:rPr lang="en-GB" sz="2000" i="1"/>
              <a:t>and</a:t>
            </a:r>
            <a:r>
              <a:rPr lang="en-GB" sz="2000"/>
              <a:t> good lives in the future</a:t>
            </a:r>
          </a:p>
          <a:p>
            <a:pPr>
              <a:spcAft>
                <a:spcPts val="1000"/>
              </a:spcAft>
            </a:pPr>
            <a:r>
              <a:rPr lang="en-GB" sz="2000"/>
              <a:t>There is a perceived trade off between these goals –which is why sustainability is political</a:t>
            </a:r>
          </a:p>
          <a:p>
            <a:pPr>
              <a:spcAft>
                <a:spcPts val="1000"/>
              </a:spcAft>
            </a:pPr>
            <a:r>
              <a:rPr lang="en-GB" sz="2000"/>
              <a:t>In our view, measures of sustainability are part of a set of measures designed to help manage the trade off</a:t>
            </a:r>
          </a:p>
          <a:p>
            <a:r>
              <a:rPr lang="en-GB" sz="2000"/>
              <a:t>The Happy Planet Index (‘HPI’) was a first stab</a:t>
            </a:r>
          </a:p>
          <a:p>
            <a:pPr lvl="1"/>
            <a:r>
              <a:rPr lang="en-GB" sz="1800"/>
              <a:t>life expectancy times life satisfaction (‘happy life years’) measures good lives now</a:t>
            </a:r>
          </a:p>
          <a:p>
            <a:pPr lvl="1">
              <a:spcAft>
                <a:spcPts val="1000"/>
              </a:spcAft>
            </a:pPr>
            <a:r>
              <a:rPr lang="en-GB" sz="1800"/>
              <a:t>ecological footprint is a proxy for good lives in the future</a:t>
            </a:r>
          </a:p>
          <a:p>
            <a:pPr>
              <a:spcAft>
                <a:spcPts val="1200"/>
              </a:spcAft>
            </a:pPr>
            <a:r>
              <a:rPr lang="en-GB" sz="2000"/>
              <a:t>The current work on measuring progress by the UK Office of National Statistics (ONS) could advance this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260350"/>
            <a:ext cx="8228012" cy="1141413"/>
          </a:xfrm>
        </p:spPr>
        <p:txBody>
          <a:bodyPr/>
          <a:lstStyle/>
          <a:p>
            <a:r>
              <a:rPr lang="en-GB"/>
              <a:t>If GDP is a proxy for good lives now the trade off is acute</a:t>
            </a:r>
          </a:p>
        </p:txBody>
      </p:sp>
      <p:graphicFrame>
        <p:nvGraphicFramePr>
          <p:cNvPr id="5" name="Chart 4"/>
          <p:cNvGraphicFramePr>
            <a:graphicFrameLocks/>
          </p:cNvGraphicFramePr>
          <p:nvPr/>
        </p:nvGraphicFramePr>
        <p:xfrm>
          <a:off x="539552" y="1340768"/>
          <a:ext cx="8315363" cy="525658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60350"/>
            <a:ext cx="8228012" cy="1141413"/>
          </a:xfrm>
        </p:spPr>
        <p:txBody>
          <a:bodyPr/>
          <a:lstStyle/>
          <a:p>
            <a:r>
              <a:rPr lang="en-GB"/>
              <a:t>But Happy Life Years are a better proxy – </a:t>
            </a:r>
            <a:r>
              <a:rPr lang="en-GB" i="1"/>
              <a:t>and</a:t>
            </a:r>
            <a:r>
              <a:rPr lang="en-GB"/>
              <a:t> the trade off is less acute</a:t>
            </a:r>
          </a:p>
        </p:txBody>
      </p:sp>
      <p:graphicFrame>
        <p:nvGraphicFramePr>
          <p:cNvPr id="5" name="Chart 4"/>
          <p:cNvGraphicFramePr>
            <a:graphicFrameLocks/>
          </p:cNvGraphicFramePr>
          <p:nvPr/>
        </p:nvGraphicFramePr>
        <p:xfrm>
          <a:off x="539552" y="1340768"/>
          <a:ext cx="8280920" cy="523481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323850" y="260350"/>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t>The results can be expressed as a league table…</a:t>
            </a:r>
            <a:endParaRPr lang="en-GB" sz="2800" b="1"/>
          </a:p>
        </p:txBody>
      </p:sp>
      <p:sp>
        <p:nvSpPr>
          <p:cNvPr id="7171" name="Text Box 3"/>
          <p:cNvSpPr txBox="1">
            <a:spLocks noChangeArrowheads="1"/>
          </p:cNvSpPr>
          <p:nvPr/>
        </p:nvSpPr>
        <p:spPr bwMode="auto">
          <a:xfrm>
            <a:off x="9051925" y="2513013"/>
            <a:ext cx="184150" cy="457200"/>
          </a:xfrm>
          <a:prstGeom prst="rect">
            <a:avLst/>
          </a:prstGeom>
          <a:noFill/>
          <a:ln w="9525">
            <a:noFill/>
            <a:miter lim="800000"/>
            <a:headEnd/>
            <a:tailEnd/>
          </a:ln>
        </p:spPr>
        <p:txBody>
          <a:bodyPr wrap="none">
            <a:prstTxWarp prst="textNoShape">
              <a:avLst/>
            </a:prstTxWarp>
            <a:spAutoFit/>
          </a:bodyPr>
          <a:lstStyle/>
          <a:p>
            <a:pPr eaLnBrk="0" hangingPunct="0">
              <a:buClr>
                <a:srgbClr val="000000"/>
              </a:buClr>
              <a:buSzPct val="100000"/>
              <a:buFont typeface="Times New Roman" pitchFamily="-123" charset="0"/>
              <a:buNone/>
            </a:pPr>
            <a:endParaRPr lang="en-US"/>
          </a:p>
        </p:txBody>
      </p:sp>
      <p:graphicFrame>
        <p:nvGraphicFramePr>
          <p:cNvPr id="7277" name="Group 109"/>
          <p:cNvGraphicFramePr>
            <a:graphicFrameLocks noGrp="1"/>
          </p:cNvGraphicFramePr>
          <p:nvPr/>
        </p:nvGraphicFramePr>
        <p:xfrm>
          <a:off x="539750" y="1484313"/>
          <a:ext cx="8064500" cy="3352800"/>
        </p:xfrm>
        <a:graphic>
          <a:graphicData uri="http://schemas.openxmlformats.org/drawingml/2006/table">
            <a:tbl>
              <a:tblPr/>
              <a:tblGrid>
                <a:gridCol w="1039813"/>
                <a:gridCol w="1603375"/>
                <a:gridCol w="820737"/>
                <a:gridCol w="1039813"/>
                <a:gridCol w="1041400"/>
                <a:gridCol w="1038225"/>
                <a:gridCol w="441325"/>
                <a:gridCol w="1039812"/>
              </a:tblGrid>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rgbClr val="FFFFFF"/>
                          </a:solidFill>
                          <a:effectLst/>
                          <a:latin typeface="Arial" pitchFamily="-123" charset="0"/>
                          <a:ea typeface="Arial" pitchFamily="-123" charset="0"/>
                          <a:cs typeface="Arial" pitchFamily="-123" charset="0"/>
                        </a:rPr>
                        <a:t>HPI rank</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solidFill>
                      <a:srgbClr val="3366FF"/>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rgbClr val="FFFFFF"/>
                          </a:solidFill>
                          <a:effectLst/>
                          <a:latin typeface="Arial" pitchFamily="-123" charset="0"/>
                          <a:ea typeface="Arial" pitchFamily="-123" charset="0"/>
                          <a:cs typeface="Arial" pitchFamily="-123" charset="0"/>
                        </a:rPr>
                        <a:t>Countries</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solidFill>
                      <a:srgbClr val="3366FF"/>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rgbClr val="FFFFFF"/>
                          </a:solidFill>
                          <a:effectLst/>
                          <a:latin typeface="Arial" pitchFamily="-123" charset="0"/>
                          <a:ea typeface="Arial" pitchFamily="-123" charset="0"/>
                          <a:cs typeface="Arial" pitchFamily="-123" charset="0"/>
                        </a:rPr>
                        <a:t>Region</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solidFill>
                      <a:srgbClr val="3366FF"/>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rgbClr val="FFFFFF"/>
                          </a:solidFill>
                          <a:effectLst/>
                          <a:latin typeface="Arial" pitchFamily="-123" charset="0"/>
                          <a:ea typeface="Arial" pitchFamily="-123" charset="0"/>
                          <a:cs typeface="Arial" pitchFamily="-123" charset="0"/>
                        </a:rPr>
                        <a:t>Life Sat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solidFill>
                      <a:srgbClr val="3366FF"/>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rgbClr val="FFFFFF"/>
                          </a:solidFill>
                          <a:effectLst/>
                          <a:latin typeface="Arial" pitchFamily="-123" charset="0"/>
                          <a:ea typeface="Arial" pitchFamily="-123" charset="0"/>
                          <a:cs typeface="Arial" pitchFamily="-123" charset="0"/>
                        </a:rPr>
                        <a:t>Life Exp</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solidFill>
                      <a:srgbClr val="3366FF"/>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rgbClr val="FFFFFF"/>
                          </a:solidFill>
                          <a:effectLst/>
                          <a:latin typeface="Arial" pitchFamily="-123" charset="0"/>
                          <a:ea typeface="Arial" pitchFamily="-123" charset="0"/>
                          <a:cs typeface="Arial" pitchFamily="-123" charset="0"/>
                        </a:rPr>
                        <a:t>EF</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solidFill>
                      <a:srgbClr val="3366FF"/>
                    </a:solidFill>
                  </a:tcPr>
                </a:tc>
                <a:tc>
                  <a:txBody>
                    <a:bodyPr/>
                    <a:lstStyle/>
                    <a:p>
                      <a:pPr marL="0" marR="0" lvl="0" indent="0" algn="l"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rgbClr val="FFFFFF"/>
                          </a:solidFill>
                          <a:effectLst/>
                          <a:latin typeface="Times New Roman" pitchFamily="-123" charset="0"/>
                          <a:ea typeface="Arial" pitchFamily="-123" charset="0"/>
                          <a:cs typeface="Arial" pitchFamily="-123" charset="0"/>
                        </a:rPr>
                        <a:t> </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solidFill>
                      <a:srgbClr val="3366FF"/>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rgbClr val="FFFFFF"/>
                          </a:solidFill>
                          <a:effectLst/>
                          <a:latin typeface="Arial" pitchFamily="-123" charset="0"/>
                          <a:ea typeface="Arial" pitchFamily="-123" charset="0"/>
                          <a:cs typeface="Arial" pitchFamily="-123" charset="0"/>
                        </a:rPr>
                        <a:t>HPI</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solidFill>
                      <a:srgbClr val="3366FF"/>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1</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Costa Rica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1a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8.5</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78.5</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2.3</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76.1</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rgbClr val="99CC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2</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Dominican Rep</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1a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7.6</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71.5</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1.5</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71.8</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3</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Jamaica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1a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6.7</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72.2</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1.1</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70.1</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9</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Brazil</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1b</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7.6</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71.7</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2.4</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61.0</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20</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China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6a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6.7</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72.5</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2.1</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57.1</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35</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India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5a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5.5</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63.7</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0.9</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53.0</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43</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Netherlands</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2c</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7.7</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79.2</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4.4</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50.6</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74</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UK</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2c</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7.4</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79.0</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5.3</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43.3</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114</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USA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2b</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7.9</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77.9</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9.4</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33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30.7</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r>
              <a:tr h="244475">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143</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Zimbabwe</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4a</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a:noFill/>
                    </a:lnR>
                    <a:lnT>
                      <a:noFill/>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2.8</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40.9</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1.1</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0" i="0" u="none" strike="noStrike" cap="none" normalizeH="0" baseline="0">
                          <a:ln>
                            <a:noFill/>
                          </a:ln>
                          <a:solidFill>
                            <a:schemeClr val="tx1"/>
                          </a:solidFill>
                          <a:effectLst/>
                          <a:latin typeface="Arial" pitchFamily="-123" charset="0"/>
                          <a:ea typeface="Arial" pitchFamily="-123" charset="0"/>
                          <a:cs typeface="Arial" pitchFamily="-123" charset="0"/>
                        </a:rPr>
                        <a:t>=</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 latinLnBrk="0" hangingPunct="0">
                        <a:lnSpc>
                          <a:spcPct val="100000"/>
                        </a:lnSpc>
                        <a:spcBef>
                          <a:spcPct val="0"/>
                        </a:spcBef>
                        <a:spcAft>
                          <a:spcPct val="0"/>
                        </a:spcAft>
                        <a:buClr>
                          <a:srgbClr val="000000"/>
                        </a:buClr>
                        <a:buSzPct val="100000"/>
                        <a:buFont typeface="Times New Roman" pitchFamily="-123" charset="0"/>
                        <a:buNone/>
                        <a:tabLst/>
                      </a:pPr>
                      <a:r>
                        <a:rPr kumimoji="0" lang="en-GB" sz="1400" b="1" i="0" u="none" strike="noStrike" cap="none" normalizeH="0" baseline="0">
                          <a:ln>
                            <a:noFill/>
                          </a:ln>
                          <a:solidFill>
                            <a:schemeClr val="tx1"/>
                          </a:solidFill>
                          <a:effectLst/>
                          <a:latin typeface="Arial" pitchFamily="-123" charset="0"/>
                          <a:ea typeface="Arial" pitchFamily="-123" charset="0"/>
                          <a:cs typeface="Arial" pitchFamily="-123" charset="0"/>
                        </a:rPr>
                        <a:t>16.6</a:t>
                      </a:r>
                      <a:endParaRPr kumimoji="0" lang="en-GB" sz="1400" b="0" i="0" u="none" strike="noStrike" cap="none" normalizeH="0" baseline="0">
                        <a:ln>
                          <a:noFill/>
                        </a:ln>
                        <a:solidFill>
                          <a:schemeClr val="bg1"/>
                        </a:solidFill>
                        <a:effectLst/>
                        <a:latin typeface="Times New Roman" pitchFamily="-123" charset="0"/>
                        <a:ea typeface="Lucida Sans Unicode" pitchFamily="34" charset="0"/>
                        <a:cs typeface="Lucida Sans Unicode"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000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68313" y="260350"/>
            <a:ext cx="8228012" cy="11414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…which has attracted a lot of attention</a:t>
            </a:r>
            <a:endParaRPr lang="en-GB" b="1"/>
          </a:p>
        </p:txBody>
      </p:sp>
      <p:sp>
        <p:nvSpPr>
          <p:cNvPr id="203779" name="Rectangle 3"/>
          <p:cNvSpPr>
            <a:spLocks noGrp="1" noChangeArrowheads="1"/>
          </p:cNvSpPr>
          <p:nvPr>
            <p:ph idx="1"/>
          </p:nvPr>
        </p:nvSpPr>
        <p:spPr/>
        <p:txBody>
          <a:bodyPr/>
          <a:lstStyle/>
          <a:p>
            <a:pPr>
              <a:lnSpc>
                <a:spcPct val="90000"/>
              </a:lnSpc>
            </a:pPr>
            <a:r>
              <a:rPr lang="en-GB"/>
              <a:t>The HPI was launched in July 2006 and within two days the report was downloaded and read in 185 countries worldwide.</a:t>
            </a:r>
          </a:p>
          <a:p>
            <a:pPr>
              <a:lnSpc>
                <a:spcPct val="90000"/>
              </a:lnSpc>
            </a:pPr>
            <a:r>
              <a:rPr lang="en-GB"/>
              <a:t>The HPI 2.0 website was launched in July 2009 and in the first week received 87,500 visitors. Since then almost half a million people have visited the site .</a:t>
            </a:r>
          </a:p>
          <a:p>
            <a:pPr>
              <a:lnSpc>
                <a:spcPct val="90000"/>
              </a:lnSpc>
            </a:pPr>
            <a:r>
              <a:rPr lang="en-GB"/>
              <a:t>Press coverage and public interest was very high, and has been continuing since then...</a:t>
            </a:r>
          </a:p>
          <a:p>
            <a:pPr>
              <a:lnSpc>
                <a:spcPct val="90000"/>
              </a:lnSpc>
            </a:pPr>
            <a:endParaRPr lang="en-GB"/>
          </a:p>
          <a:p>
            <a:pPr>
              <a:lnSpc>
                <a:spcPct val="90000"/>
              </a:lnSpc>
            </a:pPr>
            <a:endParaRPr lang="en-GB"/>
          </a:p>
          <a:p>
            <a:pPr>
              <a:lnSpc>
                <a:spcPct val="90000"/>
              </a:lnSpc>
            </a:pPr>
            <a:endParaRPr lang="en-GB"/>
          </a:p>
        </p:txBody>
      </p:sp>
      <p:grpSp>
        <p:nvGrpSpPr>
          <p:cNvPr id="2" name="Group 7"/>
          <p:cNvGrpSpPr>
            <a:grpSpLocks/>
          </p:cNvGrpSpPr>
          <p:nvPr/>
        </p:nvGrpSpPr>
        <p:grpSpPr bwMode="auto">
          <a:xfrm rot="652476">
            <a:off x="155575" y="4562475"/>
            <a:ext cx="2271713" cy="1862138"/>
            <a:chOff x="395536" y="4653136"/>
            <a:chExt cx="2736304" cy="1944216"/>
          </a:xfrm>
        </p:grpSpPr>
        <p:pic>
          <p:nvPicPr>
            <p:cNvPr id="8200" name="Picture 3" descr="Guardian 1.png"/>
            <p:cNvPicPr>
              <a:picLocks noChangeAspect="1"/>
            </p:cNvPicPr>
            <p:nvPr/>
          </p:nvPicPr>
          <p:blipFill>
            <a:blip r:embed="rId3"/>
            <a:srcRect/>
            <a:stretch>
              <a:fillRect/>
            </a:stretch>
          </p:blipFill>
          <p:spPr bwMode="auto">
            <a:xfrm>
              <a:off x="395536" y="4653136"/>
              <a:ext cx="1359033" cy="1905186"/>
            </a:xfrm>
            <a:prstGeom prst="rect">
              <a:avLst/>
            </a:prstGeom>
            <a:noFill/>
            <a:ln w="9525">
              <a:noFill/>
              <a:miter lim="800000"/>
              <a:headEnd/>
              <a:tailEnd/>
            </a:ln>
          </p:spPr>
        </p:pic>
        <p:pic>
          <p:nvPicPr>
            <p:cNvPr id="8201" name="Picture 5"/>
            <p:cNvPicPr>
              <a:picLocks noChangeAspect="1" noChangeArrowheads="1"/>
            </p:cNvPicPr>
            <p:nvPr/>
          </p:nvPicPr>
          <p:blipFill>
            <a:blip r:embed="rId4"/>
            <a:srcRect l="1718" r="4294" b="5675"/>
            <a:stretch>
              <a:fillRect/>
            </a:stretch>
          </p:blipFill>
          <p:spPr bwMode="auto">
            <a:xfrm>
              <a:off x="1763688" y="4653136"/>
              <a:ext cx="1368152" cy="1944216"/>
            </a:xfrm>
            <a:prstGeom prst="rect">
              <a:avLst/>
            </a:prstGeom>
            <a:noFill/>
            <a:ln w="9525">
              <a:noFill/>
              <a:miter lim="800000"/>
              <a:headEnd/>
              <a:tailEnd/>
            </a:ln>
          </p:spPr>
        </p:pic>
      </p:grpSp>
      <p:pic>
        <p:nvPicPr>
          <p:cNvPr id="7" name="Picture 6"/>
          <p:cNvPicPr>
            <a:picLocks noChangeAspect="1" noChangeArrowheads="1"/>
          </p:cNvPicPr>
          <p:nvPr/>
        </p:nvPicPr>
        <p:blipFill>
          <a:blip r:embed="rId5"/>
          <a:srcRect/>
          <a:stretch>
            <a:fillRect/>
          </a:stretch>
        </p:blipFill>
        <p:spPr bwMode="auto">
          <a:xfrm>
            <a:off x="1619250" y="4724400"/>
            <a:ext cx="2376488" cy="1008063"/>
          </a:xfrm>
          <a:prstGeom prst="rect">
            <a:avLst/>
          </a:prstGeom>
          <a:noFill/>
          <a:ln w="9525">
            <a:noFill/>
            <a:miter lim="800000"/>
            <a:headEnd/>
            <a:tailEnd/>
          </a:ln>
        </p:spPr>
      </p:pic>
      <p:pic>
        <p:nvPicPr>
          <p:cNvPr id="9" name="Picture 8"/>
          <p:cNvPicPr>
            <a:picLocks noChangeAspect="1" noChangeArrowheads="1"/>
          </p:cNvPicPr>
          <p:nvPr/>
        </p:nvPicPr>
        <p:blipFill>
          <a:blip r:embed="rId6"/>
          <a:srcRect/>
          <a:stretch>
            <a:fillRect/>
          </a:stretch>
        </p:blipFill>
        <p:spPr bwMode="auto">
          <a:xfrm rot="-1019797">
            <a:off x="3979863" y="4597400"/>
            <a:ext cx="1503362" cy="2085975"/>
          </a:xfrm>
          <a:prstGeom prst="rect">
            <a:avLst/>
          </a:prstGeom>
          <a:noFill/>
          <a:ln w="9525">
            <a:noFill/>
            <a:miter lim="800000"/>
            <a:headEnd/>
            <a:tailEnd/>
          </a:ln>
        </p:spPr>
      </p:pic>
      <p:pic>
        <p:nvPicPr>
          <p:cNvPr id="5" name="vPbBv-6vBdOXNM:b" descr="http://t1.gstatic.com/images?q=tbn:ANd9GcSVu2DXR1groSaU8IUzTc_LuJsd7pZbhpTuTxvGmfP0pCYnyhbyw94kLuCA">
            <a:hlinkClick r:id="rId7"/>
          </p:cNvPr>
          <p:cNvPicPr>
            <a:picLocks noChangeAspect="1" noChangeArrowheads="1"/>
          </p:cNvPicPr>
          <p:nvPr/>
        </p:nvPicPr>
        <p:blipFill>
          <a:blip r:embed="rId8"/>
          <a:srcRect/>
          <a:stretch>
            <a:fillRect/>
          </a:stretch>
        </p:blipFill>
        <p:spPr bwMode="auto">
          <a:xfrm>
            <a:off x="5508625" y="4724400"/>
            <a:ext cx="2000250" cy="1409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7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779">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20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200"/>
                            </p:stCondLst>
                            <p:childTnLst>
                              <p:par>
                                <p:cTn id="17" presetID="1" presetClass="entr" presetSubtype="0" fill="hold" nodeType="afterEffect">
                                  <p:stCondLst>
                                    <p:cond delay="2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nodeType="afterEffect">
                                  <p:stCondLst>
                                    <p:cond delay="2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20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07950" y="260350"/>
            <a:ext cx="8820150" cy="11414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The opportunity now is to move from attention to policy</a:t>
            </a:r>
          </a:p>
        </p:txBody>
      </p:sp>
      <p:sp>
        <p:nvSpPr>
          <p:cNvPr id="203779" name="Rectangle 3"/>
          <p:cNvSpPr>
            <a:spLocks noGrp="1" noChangeArrowheads="1"/>
          </p:cNvSpPr>
          <p:nvPr>
            <p:ph idx="1"/>
          </p:nvPr>
        </p:nvSpPr>
        <p:spPr>
          <a:xfrm>
            <a:off x="468313" y="1341438"/>
            <a:ext cx="8434387" cy="4524375"/>
          </a:xfrm>
        </p:spPr>
        <p:txBody>
          <a:bodyPr/>
          <a:lstStyle/>
          <a:p>
            <a:pPr>
              <a:lnSpc>
                <a:spcPct val="90000"/>
              </a:lnSpc>
            </a:pPr>
            <a:r>
              <a:rPr lang="en-GB"/>
              <a:t>UK politicians and civil servants are receptive…</a:t>
            </a:r>
          </a:p>
          <a:p>
            <a:pPr lvl="1">
              <a:lnSpc>
                <a:spcPct val="90000"/>
              </a:lnSpc>
            </a:pPr>
            <a:r>
              <a:rPr lang="en-GB"/>
              <a:t>“We have to recognise officially, that economic growth is a means to an end” </a:t>
            </a:r>
            <a:r>
              <a:rPr lang="en-GB" sz="1400" i="1"/>
              <a:t>Prime Minister David Cameron November 2010</a:t>
            </a:r>
          </a:p>
          <a:p>
            <a:pPr lvl="1">
              <a:lnSpc>
                <a:spcPct val="90000"/>
              </a:lnSpc>
            </a:pPr>
            <a:r>
              <a:rPr lang="en-GB"/>
              <a:t>We need “measurements that rival GDP in importance” </a:t>
            </a:r>
            <a:r>
              <a:rPr lang="en-GB" sz="1400" i="1"/>
              <a:t>David Willets, UK Minister for Universities, February 2011</a:t>
            </a:r>
          </a:p>
          <a:p>
            <a:pPr lvl="1">
              <a:lnSpc>
                <a:spcPct val="90000"/>
              </a:lnSpc>
            </a:pPr>
            <a:r>
              <a:rPr lang="en-GB"/>
              <a:t>“Next time we have a spending review, let’s not just guess what effect various policies will have on people’s well-being. Let’s actually know” </a:t>
            </a:r>
            <a:r>
              <a:rPr lang="en-GB" sz="1400" i="1"/>
              <a:t>Senior UK Civil Servant November 2010</a:t>
            </a:r>
          </a:p>
          <a:p>
            <a:pPr>
              <a:lnSpc>
                <a:spcPct val="90000"/>
              </a:lnSpc>
            </a:pPr>
            <a:r>
              <a:rPr lang="en-GB"/>
              <a:t>…and have backed the UK ONS project to develop new measures of well-being and national progress</a:t>
            </a:r>
          </a:p>
          <a:p>
            <a:pPr>
              <a:lnSpc>
                <a:spcPct val="90000"/>
              </a:lnSpc>
            </a:pPr>
            <a:r>
              <a:rPr lang="en-GB"/>
              <a:t>These should help aim at good lives now (‘well-being’)...</a:t>
            </a:r>
          </a:p>
          <a:p>
            <a:pPr>
              <a:lnSpc>
                <a:spcPct val="90000"/>
              </a:lnSpc>
            </a:pPr>
            <a:r>
              <a:rPr lang="en-GB"/>
              <a:t>…and manage the trade off with good lives in the future</a:t>
            </a:r>
          </a:p>
          <a:p>
            <a:pPr>
              <a:lnSpc>
                <a:spcPct val="90000"/>
              </a:lnSpc>
            </a:pPr>
            <a:r>
              <a:rPr lang="en-GB"/>
              <a:t>Hence our advice…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3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7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37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7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37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3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260350"/>
            <a:ext cx="8301037" cy="1141413"/>
          </a:xfrm>
        </p:spPr>
        <p:txBody>
          <a:bodyPr/>
          <a:lstStyle/>
          <a:p>
            <a:r>
              <a:rPr lang="en-GB"/>
              <a:t>We can start to build a framework for the measures</a:t>
            </a:r>
            <a:endParaRPr lang="en-US"/>
          </a:p>
        </p:txBody>
      </p:sp>
      <p:sp>
        <p:nvSpPr>
          <p:cNvPr id="7" name="Oval 6"/>
          <p:cNvSpPr/>
          <p:nvPr/>
        </p:nvSpPr>
        <p:spPr>
          <a:xfrm>
            <a:off x="468313" y="1268413"/>
            <a:ext cx="1728787" cy="1728787"/>
          </a:xfrm>
          <a:prstGeom prst="ellipse">
            <a:avLst/>
          </a:prstGeom>
          <a:solidFill>
            <a:srgbClr val="4F81BD"/>
          </a:solidFill>
          <a:ln w="25400" cap="flat" cmpd="sng" algn="ctr">
            <a:solidFill>
              <a:srgbClr val="4F81BD">
                <a:shade val="50000"/>
              </a:srgbClr>
            </a:solidFill>
            <a:prstDash val="solid"/>
          </a:ln>
          <a:effectLst/>
        </p:spPr>
        <p:txBody>
          <a:bodyPr lIns="0" rIns="0" anchor="ctr">
            <a:prstTxWarp prst="textNoShape">
              <a:avLst/>
            </a:prstTxWarp>
          </a:bodyPr>
          <a:lstStyle/>
          <a:p>
            <a:pPr algn="ctr" defTabSz="914400"/>
            <a:r>
              <a:rPr lang="en-GB" sz="2200">
                <a:solidFill>
                  <a:srgbClr val="FFFFFF"/>
                </a:solidFill>
                <a:latin typeface="Calibri" pitchFamily="-123" charset="0"/>
              </a:rPr>
              <a:t>Good lives in the future</a:t>
            </a:r>
            <a:endParaRPr lang="en-US" sz="2200">
              <a:solidFill>
                <a:srgbClr val="FFFFFF"/>
              </a:solidFill>
              <a:latin typeface="Calibri" pitchFamily="-123" charset="0"/>
            </a:endParaRPr>
          </a:p>
        </p:txBody>
      </p:sp>
      <p:sp>
        <p:nvSpPr>
          <p:cNvPr id="8" name="Oval 7"/>
          <p:cNvSpPr/>
          <p:nvPr/>
        </p:nvSpPr>
        <p:spPr>
          <a:xfrm>
            <a:off x="6804025" y="1268413"/>
            <a:ext cx="1728788" cy="1728787"/>
          </a:xfrm>
          <a:prstGeom prst="ellipse">
            <a:avLst/>
          </a:prstGeom>
          <a:solidFill>
            <a:srgbClr val="4F81BD"/>
          </a:solidFill>
          <a:ln w="25400" cap="flat" cmpd="sng" algn="ctr">
            <a:solidFill>
              <a:srgbClr val="4F81BD">
                <a:shade val="50000"/>
              </a:srgbClr>
            </a:solidFill>
            <a:prstDash val="solid"/>
          </a:ln>
          <a:effectLst/>
        </p:spPr>
        <p:txBody>
          <a:bodyPr anchor="ctr">
            <a:prstTxWarp prst="textNoShape">
              <a:avLst/>
            </a:prstTxWarp>
          </a:bodyPr>
          <a:lstStyle/>
          <a:p>
            <a:pPr algn="ctr" defTabSz="914400"/>
            <a:r>
              <a:rPr lang="en-GB" sz="2200">
                <a:solidFill>
                  <a:srgbClr val="FFFFFF"/>
                </a:solidFill>
                <a:latin typeface="Calibri" pitchFamily="-123" charset="0"/>
              </a:rPr>
              <a:t>Good lives now</a:t>
            </a:r>
            <a:endParaRPr lang="en-US" sz="2200">
              <a:solidFill>
                <a:srgbClr val="FFFFFF"/>
              </a:solidFill>
              <a:latin typeface="Calibri" pitchFamily="-123" charset="0"/>
            </a:endParaRPr>
          </a:p>
        </p:txBody>
      </p:sp>
      <p:cxnSp>
        <p:nvCxnSpPr>
          <p:cNvPr id="9" name="Straight Connector 8"/>
          <p:cNvCxnSpPr>
            <a:cxnSpLocks noChangeShapeType="1"/>
            <a:stCxn id="7" idx="6"/>
            <a:endCxn id="8" idx="2"/>
          </p:cNvCxnSpPr>
          <p:nvPr/>
        </p:nvCxnSpPr>
        <p:spPr bwMode="auto">
          <a:xfrm>
            <a:off x="2197100" y="2133600"/>
            <a:ext cx="4606925" cy="0"/>
          </a:xfrm>
          <a:prstGeom prst="line">
            <a:avLst/>
          </a:prstGeom>
          <a:noFill/>
          <a:ln w="9525">
            <a:solidFill>
              <a:srgbClr val="4A7EBB"/>
            </a:solidFill>
            <a:round/>
            <a:headEnd/>
            <a:tailEnd/>
          </a:ln>
        </p:spPr>
      </p:cxnSp>
      <p:sp>
        <p:nvSpPr>
          <p:cNvPr id="16" name="Oval 15"/>
          <p:cNvSpPr/>
          <p:nvPr/>
        </p:nvSpPr>
        <p:spPr>
          <a:xfrm>
            <a:off x="3635375" y="2708275"/>
            <a:ext cx="1728788" cy="1728788"/>
          </a:xfrm>
          <a:prstGeom prst="ellipse">
            <a:avLst/>
          </a:prstGeom>
          <a:solidFill>
            <a:srgbClr val="4F81BD"/>
          </a:solidFill>
          <a:ln w="25400" cap="flat" cmpd="sng" algn="ctr">
            <a:solidFill>
              <a:srgbClr val="4F81BD">
                <a:shade val="50000"/>
              </a:srgbClr>
            </a:solidFill>
            <a:prstDash val="solid"/>
          </a:ln>
          <a:effectLst/>
        </p:spPr>
        <p:txBody>
          <a:bodyPr anchor="ctr">
            <a:prstTxWarp prst="textNoShape">
              <a:avLst/>
            </a:prstTxWarp>
          </a:bodyPr>
          <a:lstStyle/>
          <a:p>
            <a:pPr algn="ctr" defTabSz="914400"/>
            <a:r>
              <a:rPr lang="en-GB" sz="2200">
                <a:solidFill>
                  <a:srgbClr val="FFFFFF"/>
                </a:solidFill>
                <a:latin typeface="Calibri" pitchFamily="-123" charset="0"/>
              </a:rPr>
              <a:t>Human</a:t>
            </a:r>
          </a:p>
          <a:p>
            <a:pPr algn="ctr" defTabSz="914400"/>
            <a:r>
              <a:rPr lang="en-GB" sz="2200">
                <a:solidFill>
                  <a:srgbClr val="FFFFFF"/>
                </a:solidFill>
                <a:latin typeface="Calibri" pitchFamily="-123" charset="0"/>
              </a:rPr>
              <a:t>Systems</a:t>
            </a:r>
            <a:endParaRPr lang="en-US" sz="2200">
              <a:solidFill>
                <a:srgbClr val="FFFFFF"/>
              </a:solidFill>
              <a:latin typeface="Calibri" pitchFamily="-123" charset="0"/>
            </a:endParaRPr>
          </a:p>
        </p:txBody>
      </p:sp>
      <p:cxnSp>
        <p:nvCxnSpPr>
          <p:cNvPr id="17" name="Straight Connector 16"/>
          <p:cNvCxnSpPr>
            <a:cxnSpLocks noChangeShapeType="1"/>
          </p:cNvCxnSpPr>
          <p:nvPr/>
        </p:nvCxnSpPr>
        <p:spPr bwMode="auto">
          <a:xfrm>
            <a:off x="1979613" y="2708275"/>
            <a:ext cx="1655762" cy="936625"/>
          </a:xfrm>
          <a:prstGeom prst="line">
            <a:avLst/>
          </a:prstGeom>
          <a:noFill/>
          <a:ln w="9525">
            <a:solidFill>
              <a:srgbClr val="4A7EBB"/>
            </a:solidFill>
            <a:round/>
            <a:headEnd/>
            <a:tailEnd/>
          </a:ln>
        </p:spPr>
      </p:cxnSp>
      <p:cxnSp>
        <p:nvCxnSpPr>
          <p:cNvPr id="18" name="Straight Connector 17"/>
          <p:cNvCxnSpPr>
            <a:stCxn id="16" idx="6"/>
            <a:endCxn id="8" idx="3"/>
          </p:cNvCxnSpPr>
          <p:nvPr/>
        </p:nvCxnSpPr>
        <p:spPr>
          <a:xfrm flipV="1">
            <a:off x="5364684" y="2744373"/>
            <a:ext cx="1692739" cy="828941"/>
          </a:xfrm>
          <a:prstGeom prst="line">
            <a:avLst/>
          </a:prstGeom>
          <a:noFill/>
          <a:ln w="9525" cap="flat" cmpd="sng" algn="ctr">
            <a:solidFill>
              <a:srgbClr val="4F81BD">
                <a:shade val="95000"/>
                <a:satMod val="105000"/>
              </a:srgbClr>
            </a:solidFill>
            <a:prstDash val="solid"/>
          </a:ln>
          <a:effectLst/>
          <a:scene3d>
            <a:camera prst="orthographicFront">
              <a:rot lat="0" lon="0" rev="0"/>
            </a:camera>
            <a:lightRig rig="threePt" dir="t"/>
          </a:scene3d>
        </p:spPr>
      </p:cxnSp>
      <p:sp>
        <p:nvSpPr>
          <p:cNvPr id="19" name="TextBox 18"/>
          <p:cNvSpPr txBox="1"/>
          <p:nvPr/>
        </p:nvSpPr>
        <p:spPr>
          <a:xfrm>
            <a:off x="468313" y="4508500"/>
            <a:ext cx="7199312" cy="461963"/>
          </a:xfrm>
          <a:prstGeom prst="rect">
            <a:avLst/>
          </a:prstGeom>
          <a:noFill/>
        </p:spPr>
        <p:txBody>
          <a:bodyPr>
            <a:prstTxWarp prst="textNoShape">
              <a:avLst/>
            </a:prstTxWarp>
            <a:spAutoFit/>
          </a:bodyPr>
          <a:lstStyle/>
          <a:p>
            <a:pPr eaLnBrk="0" hangingPunct="0">
              <a:buClr>
                <a:srgbClr val="000000"/>
              </a:buClr>
              <a:buSzPct val="100000"/>
              <a:buFont typeface="Times New Roman" pitchFamily="-123" charset="0"/>
              <a:buNone/>
            </a:pPr>
            <a:r>
              <a:rPr lang="en-GB">
                <a:solidFill>
                  <a:srgbClr val="0066A6"/>
                </a:solidFill>
                <a:latin typeface="Arial" pitchFamily="-123" charset="0"/>
              </a:rPr>
              <a:t>We should measure systems which impact on lives </a:t>
            </a:r>
            <a:endParaRPr lang="en-US">
              <a:solidFill>
                <a:srgbClr val="0066A6"/>
              </a:solidFill>
              <a:latin typeface="Arial" pitchFamily="-123" charset="0"/>
            </a:endParaRPr>
          </a:p>
        </p:txBody>
      </p:sp>
      <p:sp>
        <p:nvSpPr>
          <p:cNvPr id="23" name="TextBox 22"/>
          <p:cNvSpPr txBox="1"/>
          <p:nvPr/>
        </p:nvSpPr>
        <p:spPr>
          <a:xfrm>
            <a:off x="468313" y="4941888"/>
            <a:ext cx="8280400" cy="830262"/>
          </a:xfrm>
          <a:prstGeom prst="rect">
            <a:avLst/>
          </a:prstGeom>
          <a:noFill/>
        </p:spPr>
        <p:txBody>
          <a:bodyPr>
            <a:prstTxWarp prst="textNoShape">
              <a:avLst/>
            </a:prstTxWarp>
            <a:spAutoFit/>
          </a:bodyPr>
          <a:lstStyle/>
          <a:p>
            <a:pPr eaLnBrk="0" hangingPunct="0">
              <a:buClr>
                <a:srgbClr val="000000"/>
              </a:buClr>
              <a:buSzPct val="100000"/>
              <a:buFont typeface="Times New Roman" pitchFamily="-123" charset="0"/>
              <a:buNone/>
            </a:pPr>
            <a:r>
              <a:rPr lang="en-GB">
                <a:solidFill>
                  <a:srgbClr val="0066A6"/>
                </a:solidFill>
                <a:latin typeface="Arial" pitchFamily="-123" charset="0"/>
              </a:rPr>
              <a:t>Environmental resources are a proxy for the future</a:t>
            </a:r>
          </a:p>
          <a:p>
            <a:pPr eaLnBrk="0" hangingPunct="0">
              <a:buClr>
                <a:srgbClr val="000000"/>
              </a:buClr>
              <a:buSzPct val="100000"/>
              <a:buFont typeface="Times New Roman" pitchFamily="-123" charset="0"/>
              <a:buNone/>
            </a:pPr>
            <a:endParaRPr lang="en-US"/>
          </a:p>
        </p:txBody>
      </p:sp>
      <p:sp>
        <p:nvSpPr>
          <p:cNvPr id="25" name="Oval 24"/>
          <p:cNvSpPr/>
          <p:nvPr/>
        </p:nvSpPr>
        <p:spPr>
          <a:xfrm>
            <a:off x="468313" y="1268413"/>
            <a:ext cx="1728787" cy="1728787"/>
          </a:xfrm>
          <a:prstGeom prst="ellipse">
            <a:avLst/>
          </a:prstGeom>
          <a:solidFill>
            <a:srgbClr val="4F81BD"/>
          </a:solidFill>
          <a:ln w="25400" cap="flat" cmpd="sng" algn="ctr">
            <a:solidFill>
              <a:srgbClr val="4F81BD">
                <a:shade val="50000"/>
              </a:srgbClr>
            </a:solidFill>
            <a:prstDash val="solid"/>
          </a:ln>
          <a:effectLst/>
        </p:spPr>
        <p:txBody>
          <a:bodyPr lIns="0" rIns="0" anchor="ctr">
            <a:prstTxWarp prst="textNoShape">
              <a:avLst/>
            </a:prstTxWarp>
          </a:bodyPr>
          <a:lstStyle/>
          <a:p>
            <a:pPr algn="ctr" defTabSz="914400"/>
            <a:r>
              <a:rPr lang="en-GB" sz="2200">
                <a:solidFill>
                  <a:srgbClr val="FFFFFF"/>
                </a:solidFill>
                <a:latin typeface="Calibri" pitchFamily="-123" charset="0"/>
              </a:rPr>
              <a:t>Environ-mental resources</a:t>
            </a:r>
            <a:endParaRPr lang="en-US" sz="2200">
              <a:solidFill>
                <a:srgbClr val="FFFFFF"/>
              </a:solidFill>
              <a:latin typeface="Calibri" pitchFamily="-123" charset="0"/>
            </a:endParaRPr>
          </a:p>
        </p:txBody>
      </p:sp>
      <p:sp>
        <p:nvSpPr>
          <p:cNvPr id="26" name="TextBox 25"/>
          <p:cNvSpPr txBox="1"/>
          <p:nvPr/>
        </p:nvSpPr>
        <p:spPr>
          <a:xfrm>
            <a:off x="468313" y="5373688"/>
            <a:ext cx="7127875" cy="830262"/>
          </a:xfrm>
          <a:prstGeom prst="rect">
            <a:avLst/>
          </a:prstGeom>
          <a:noFill/>
        </p:spPr>
        <p:txBody>
          <a:bodyPr>
            <a:prstTxWarp prst="textNoShape">
              <a:avLst/>
            </a:prstTxWarp>
            <a:spAutoFit/>
          </a:bodyPr>
          <a:lstStyle/>
          <a:p>
            <a:pPr eaLnBrk="0" hangingPunct="0">
              <a:buClr>
                <a:srgbClr val="000000"/>
              </a:buClr>
              <a:buSzPct val="100000"/>
              <a:buFont typeface="Times New Roman" pitchFamily="-123" charset="0"/>
              <a:buNone/>
            </a:pPr>
            <a:r>
              <a:rPr lang="en-GB">
                <a:solidFill>
                  <a:srgbClr val="0066A6"/>
                </a:solidFill>
                <a:latin typeface="Arial" pitchFamily="-123" charset="0"/>
              </a:rPr>
              <a:t>Relationships between spheres measure efficiency</a:t>
            </a:r>
          </a:p>
          <a:p>
            <a:pPr eaLnBrk="0" hangingPunct="0">
              <a:buClr>
                <a:srgbClr val="000000"/>
              </a:buClr>
              <a:buSzPct val="100000"/>
              <a:buFont typeface="Times New Roman" pitchFamily="-123" charset="0"/>
              <a:buNone/>
            </a:pPr>
            <a:endParaRPr lang="en-US">
              <a:solidFill>
                <a:srgbClr val="0066A6"/>
              </a:solidFill>
              <a:latin typeface="Arial" pitchFamily="-123" charset="0"/>
            </a:endParaRPr>
          </a:p>
        </p:txBody>
      </p:sp>
      <p:sp>
        <p:nvSpPr>
          <p:cNvPr id="47" name="TextBox 48"/>
          <p:cNvSpPr txBox="1">
            <a:spLocks noChangeArrowheads="1"/>
          </p:cNvSpPr>
          <p:nvPr/>
        </p:nvSpPr>
        <p:spPr bwMode="auto">
          <a:xfrm rot="-1509590">
            <a:off x="5497513" y="2884488"/>
            <a:ext cx="1333500" cy="584200"/>
          </a:xfrm>
          <a:prstGeom prst="rect">
            <a:avLst/>
          </a:prstGeom>
          <a:noFill/>
          <a:ln w="9525">
            <a:noFill/>
            <a:miter lim="800000"/>
            <a:headEnd/>
            <a:tailEnd/>
          </a:ln>
        </p:spPr>
        <p:txBody>
          <a:bodyPr wrap="none">
            <a:prstTxWarp prst="textNoShape">
              <a:avLst/>
            </a:prstTxWarp>
            <a:spAutoFit/>
          </a:bodyPr>
          <a:lstStyle/>
          <a:p>
            <a:pPr algn="ctr" eaLnBrk="0" hangingPunct="0">
              <a:buClr>
                <a:srgbClr val="000000"/>
              </a:buClr>
              <a:buSzPct val="100000"/>
              <a:buFont typeface="Times New Roman" pitchFamily="-123" charset="0"/>
              <a:buNone/>
            </a:pPr>
            <a:r>
              <a:rPr lang="es-ES_tradnl" sz="1600">
                <a:solidFill>
                  <a:srgbClr val="0070C0"/>
                </a:solidFill>
                <a:latin typeface="Calibri" pitchFamily="-123" charset="0"/>
              </a:rPr>
              <a:t>goals-systems</a:t>
            </a:r>
          </a:p>
          <a:p>
            <a:pPr algn="ctr" eaLnBrk="0" hangingPunct="0">
              <a:buClr>
                <a:srgbClr val="000000"/>
              </a:buClr>
              <a:buSzPct val="100000"/>
              <a:buFont typeface="Times New Roman" pitchFamily="-123" charset="0"/>
              <a:buNone/>
            </a:pPr>
            <a:r>
              <a:rPr lang="es-ES_tradnl" sz="1600">
                <a:solidFill>
                  <a:srgbClr val="0070C0"/>
                </a:solidFill>
                <a:latin typeface="Calibri" pitchFamily="-123" charset="0"/>
              </a:rPr>
              <a:t>efficiency</a:t>
            </a:r>
          </a:p>
        </p:txBody>
      </p:sp>
      <p:sp>
        <p:nvSpPr>
          <p:cNvPr id="52" name="TextBox 49"/>
          <p:cNvSpPr txBox="1">
            <a:spLocks noChangeArrowheads="1"/>
          </p:cNvSpPr>
          <p:nvPr/>
        </p:nvSpPr>
        <p:spPr bwMode="auto">
          <a:xfrm rot="1755558">
            <a:off x="2017713" y="2932113"/>
            <a:ext cx="1679575" cy="585787"/>
          </a:xfrm>
          <a:prstGeom prst="rect">
            <a:avLst/>
          </a:prstGeom>
          <a:noFill/>
          <a:ln w="9525">
            <a:noFill/>
            <a:miter lim="800000"/>
            <a:headEnd/>
            <a:tailEnd/>
          </a:ln>
        </p:spPr>
        <p:txBody>
          <a:bodyPr wrap="none">
            <a:prstTxWarp prst="textNoShape">
              <a:avLst/>
            </a:prstTxWarp>
            <a:spAutoFit/>
          </a:bodyPr>
          <a:lstStyle/>
          <a:p>
            <a:pPr algn="ctr" eaLnBrk="0" hangingPunct="0">
              <a:buClr>
                <a:srgbClr val="000000"/>
              </a:buClr>
              <a:buSzPct val="100000"/>
              <a:buFont typeface="Times New Roman" pitchFamily="-123" charset="0"/>
              <a:buNone/>
            </a:pPr>
            <a:r>
              <a:rPr lang="es-ES_tradnl" sz="1600">
                <a:solidFill>
                  <a:srgbClr val="0070C0"/>
                </a:solidFill>
                <a:latin typeface="Calibri" pitchFamily="-123" charset="0"/>
              </a:rPr>
              <a:t>systems-resource </a:t>
            </a:r>
          </a:p>
          <a:p>
            <a:pPr algn="ctr" eaLnBrk="0" hangingPunct="0">
              <a:buClr>
                <a:srgbClr val="000000"/>
              </a:buClr>
              <a:buSzPct val="100000"/>
              <a:buFont typeface="Times New Roman" pitchFamily="-123" charset="0"/>
              <a:buNone/>
            </a:pPr>
            <a:r>
              <a:rPr lang="es-ES_tradnl" sz="1600">
                <a:solidFill>
                  <a:srgbClr val="0070C0"/>
                </a:solidFill>
                <a:latin typeface="Calibri" pitchFamily="-123" charset="0"/>
              </a:rPr>
              <a:t>efficiency</a:t>
            </a:r>
          </a:p>
        </p:txBody>
      </p:sp>
      <p:sp>
        <p:nvSpPr>
          <p:cNvPr id="53" name="TextBox 52"/>
          <p:cNvSpPr txBox="1"/>
          <p:nvPr/>
        </p:nvSpPr>
        <p:spPr>
          <a:xfrm>
            <a:off x="468313" y="5805488"/>
            <a:ext cx="6767512" cy="461962"/>
          </a:xfrm>
          <a:prstGeom prst="rect">
            <a:avLst/>
          </a:prstGeom>
          <a:noFill/>
        </p:spPr>
        <p:txBody>
          <a:bodyPr>
            <a:prstTxWarp prst="textNoShape">
              <a:avLst/>
            </a:prstTxWarp>
            <a:spAutoFit/>
          </a:bodyPr>
          <a:lstStyle/>
          <a:p>
            <a:pPr eaLnBrk="0" hangingPunct="0">
              <a:buClr>
                <a:srgbClr val="000000"/>
              </a:buClr>
              <a:buSzPct val="100000"/>
              <a:buFont typeface="Times New Roman" pitchFamily="-123" charset="0"/>
              <a:buNone/>
            </a:pPr>
            <a:r>
              <a:rPr lang="en-GB">
                <a:solidFill>
                  <a:srgbClr val="0066A6"/>
                </a:solidFill>
                <a:latin typeface="Arial" pitchFamily="-123" charset="0"/>
              </a:rPr>
              <a:t>Our focus is on good lives now and its causes</a:t>
            </a:r>
            <a:endParaRPr lang="en-US">
              <a:solidFill>
                <a:srgbClr val="0066A6"/>
              </a:solidFill>
              <a:latin typeface="Arial" pitchFamily="-123"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0" presetClass="exit" presetSubtype="0" fill="hold" grpId="1" nodeType="withEffect">
                                  <p:stCondLst>
                                    <p:cond delay="0"/>
                                  </p:stCondLst>
                                  <p:childTnLst>
                                    <p:animEffect transition="out" filter="fade">
                                      <p:cBhvr>
                                        <p:cTn id="43" dur="2000"/>
                                        <p:tgtEl>
                                          <p:spTgt spid="25"/>
                                        </p:tgtEl>
                                      </p:cBhvr>
                                    </p:animEffect>
                                    <p:set>
                                      <p:cBhvr>
                                        <p:cTn id="44" dur="1" fill="hold">
                                          <p:stCondLst>
                                            <p:cond delay="1999"/>
                                          </p:stCondLst>
                                        </p:cTn>
                                        <p:tgtEl>
                                          <p:spTgt spid="2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
                                            <p:bg/>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9"/>
                                        </p:tgtEl>
                                      </p:cBhvr>
                                    </p:animEffect>
                                    <p:set>
                                      <p:cBhvr>
                                        <p:cTn id="51" dur="1" fill="hold">
                                          <p:stCondLst>
                                            <p:cond delay="1999"/>
                                          </p:stCondLst>
                                        </p:cTn>
                                        <p:tgtEl>
                                          <p:spTgt spid="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17"/>
                                        </p:tgtEl>
                                      </p:cBhvr>
                                    </p:animEffect>
                                    <p:set>
                                      <p:cBhvr>
                                        <p:cTn id="56"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7" grpId="1" build="allAtOnce" animBg="1"/>
      <p:bldP spid="8" grpId="0" animBg="1"/>
      <p:bldP spid="16" grpId="0" animBg="1"/>
      <p:bldP spid="19" grpId="0"/>
      <p:bldP spid="23" grpId="0"/>
      <p:bldP spid="25" grpId="0" animBg="1"/>
      <p:bldP spid="25" grpId="1" animBg="1"/>
      <p:bldP spid="26" grpId="0"/>
      <p:bldP spid="47" grpId="0"/>
      <p:bldP spid="52" grpId="0"/>
      <p:bldP spid="52" grpId="1"/>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323850" y="260350"/>
            <a:ext cx="8712200" cy="11414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So how should we measure good lives now?</a:t>
            </a:r>
          </a:p>
        </p:txBody>
      </p:sp>
      <p:sp>
        <p:nvSpPr>
          <p:cNvPr id="203779" name="Rectangle 3"/>
          <p:cNvSpPr>
            <a:spLocks noGrp="1" noChangeArrowheads="1"/>
          </p:cNvSpPr>
          <p:nvPr>
            <p:ph idx="1"/>
          </p:nvPr>
        </p:nvSpPr>
        <p:spPr>
          <a:xfrm>
            <a:off x="468313" y="1628775"/>
            <a:ext cx="8434387" cy="4524375"/>
          </a:xfrm>
        </p:spPr>
        <p:txBody>
          <a:bodyPr/>
          <a:lstStyle/>
          <a:p>
            <a:pPr>
              <a:lnSpc>
                <a:spcPct val="90000"/>
              </a:lnSpc>
              <a:spcAft>
                <a:spcPts val="1200"/>
              </a:spcAft>
            </a:pPr>
            <a:r>
              <a:rPr lang="en-GB"/>
              <a:t>Measures need to be valid</a:t>
            </a:r>
          </a:p>
          <a:p>
            <a:pPr lvl="1">
              <a:lnSpc>
                <a:spcPct val="90000"/>
              </a:lnSpc>
              <a:spcAft>
                <a:spcPts val="1200"/>
              </a:spcAft>
            </a:pPr>
            <a:r>
              <a:rPr lang="en-GB"/>
              <a:t>They must actually measure whether people are having good lives reasonably accurately</a:t>
            </a:r>
          </a:p>
          <a:p>
            <a:pPr>
              <a:lnSpc>
                <a:spcPct val="90000"/>
              </a:lnSpc>
              <a:spcAft>
                <a:spcPts val="1200"/>
              </a:spcAft>
            </a:pPr>
            <a:r>
              <a:rPr lang="en-GB"/>
              <a:t>Measures need to be usable</a:t>
            </a:r>
          </a:p>
          <a:p>
            <a:pPr lvl="1">
              <a:lnSpc>
                <a:spcPct val="90000"/>
              </a:lnSpc>
              <a:spcAft>
                <a:spcPts val="1200"/>
              </a:spcAft>
            </a:pPr>
            <a:r>
              <a:rPr lang="en-GB"/>
              <a:t>They must be linked to alternative policy outcomes so that policy-makers can use the measures to develop policy</a:t>
            </a:r>
          </a:p>
          <a:p>
            <a:pPr>
              <a:lnSpc>
                <a:spcPct val="90000"/>
              </a:lnSpc>
              <a:spcAft>
                <a:spcPts val="1200"/>
              </a:spcAft>
            </a:pPr>
            <a:r>
              <a:rPr lang="en-GB"/>
              <a:t>Measures need to be political</a:t>
            </a:r>
          </a:p>
          <a:p>
            <a:pPr lvl="1">
              <a:lnSpc>
                <a:spcPct val="90000"/>
              </a:lnSpc>
              <a:spcAft>
                <a:spcPts val="1200"/>
              </a:spcAft>
            </a:pPr>
            <a:r>
              <a:rPr lang="en-GB"/>
              <a:t>They must resonate with the media and voters and so create pressure on politicians to use the measures to set policy objectives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7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7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3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8013" cy="1141413"/>
          </a:xfrm>
        </p:spPr>
        <p:txBody>
          <a:bodyPr/>
          <a:lstStyle/>
          <a:p>
            <a:r>
              <a:rPr lang="en-GB" sz="2400"/>
              <a:t>About nef</a:t>
            </a:r>
            <a:endParaRPr lang="en-GB"/>
          </a:p>
        </p:txBody>
      </p:sp>
      <p:sp>
        <p:nvSpPr>
          <p:cNvPr id="3076" name="Text Box 4"/>
          <p:cNvSpPr txBox="1">
            <a:spLocks noChangeArrowheads="1"/>
          </p:cNvSpPr>
          <p:nvPr/>
        </p:nvSpPr>
        <p:spPr bwMode="auto">
          <a:xfrm>
            <a:off x="685800" y="1447800"/>
            <a:ext cx="7551738" cy="4597400"/>
          </a:xfrm>
          <a:prstGeom prst="rect">
            <a:avLst/>
          </a:prstGeom>
          <a:noFill/>
          <a:ln w="9525">
            <a:noFill/>
            <a:miter lim="800000"/>
            <a:headEnd/>
            <a:tailEnd/>
          </a:ln>
          <a:effectLst/>
        </p:spPr>
        <p:txBody>
          <a:bodyPr>
            <a:prstTxWarp prst="textNoShape">
              <a:avLst/>
            </a:prstTxWarp>
            <a:spAutoFit/>
          </a:bodyPr>
          <a:lstStyle/>
          <a:p>
            <a:pPr eaLnBrk="0" hangingPunct="0"/>
            <a:r>
              <a:rPr lang="en-US">
                <a:solidFill>
                  <a:srgbClr val="0066A6"/>
                </a:solidFill>
                <a:latin typeface="Calibri" pitchFamily="-123" charset="0"/>
              </a:rPr>
              <a:t>An </a:t>
            </a:r>
            <a:r>
              <a:rPr lang="en-US" i="1">
                <a:solidFill>
                  <a:srgbClr val="0066A6"/>
                </a:solidFill>
                <a:latin typeface="Calibri" pitchFamily="-123" charset="0"/>
              </a:rPr>
              <a:t>independent </a:t>
            </a:r>
            <a:r>
              <a:rPr lang="en-US">
                <a:solidFill>
                  <a:srgbClr val="0066A6"/>
                </a:solidFill>
                <a:latin typeface="Calibri" pitchFamily="-123" charset="0"/>
              </a:rPr>
              <a:t>think-and-do-tank founded in 1986</a:t>
            </a:r>
          </a:p>
          <a:p>
            <a:pPr eaLnBrk="0" hangingPunct="0"/>
            <a:endParaRPr lang="en-US">
              <a:solidFill>
                <a:srgbClr val="0066A6"/>
              </a:solidFill>
              <a:latin typeface="Calibri" pitchFamily="-123" charset="0"/>
            </a:endParaRPr>
          </a:p>
          <a:p>
            <a:pPr eaLnBrk="0" hangingPunct="0"/>
            <a:r>
              <a:rPr lang="en-US">
                <a:solidFill>
                  <a:srgbClr val="0066A6"/>
                </a:solidFill>
                <a:latin typeface="Calibri" pitchFamily="-123" charset="0"/>
              </a:rPr>
              <a:t>Inspired by 3 principles</a:t>
            </a:r>
          </a:p>
          <a:p>
            <a:pPr eaLnBrk="0" hangingPunct="0"/>
            <a:endParaRPr lang="en-US">
              <a:solidFill>
                <a:srgbClr val="0066A6"/>
              </a:solidFill>
              <a:latin typeface="Calibri" pitchFamily="-123" charset="0"/>
            </a:endParaRPr>
          </a:p>
          <a:p>
            <a:pPr eaLnBrk="0" hangingPunct="0">
              <a:buFont typeface="Wingdings" pitchFamily="-123" charset="2"/>
              <a:buChar char="§"/>
            </a:pPr>
            <a:r>
              <a:rPr lang="en-US">
                <a:solidFill>
                  <a:srgbClr val="0066A6"/>
                </a:solidFill>
                <a:latin typeface="Calibri" pitchFamily="-123" charset="0"/>
              </a:rPr>
              <a:t> Sustainable development</a:t>
            </a:r>
          </a:p>
          <a:p>
            <a:pPr eaLnBrk="0" hangingPunct="0">
              <a:buFont typeface="Wingdings" pitchFamily="-123" charset="2"/>
              <a:buChar char="§"/>
            </a:pPr>
            <a:r>
              <a:rPr lang="en-US">
                <a:solidFill>
                  <a:srgbClr val="0066A6"/>
                </a:solidFill>
                <a:latin typeface="Calibri" pitchFamily="-123" charset="0"/>
              </a:rPr>
              <a:t> Social justice</a:t>
            </a:r>
          </a:p>
          <a:p>
            <a:pPr eaLnBrk="0" hangingPunct="0">
              <a:buFont typeface="Wingdings" pitchFamily="-123" charset="2"/>
              <a:buChar char="§"/>
            </a:pPr>
            <a:r>
              <a:rPr lang="en-US">
                <a:solidFill>
                  <a:srgbClr val="0066A6"/>
                </a:solidFill>
                <a:latin typeface="Calibri" pitchFamily="-123" charset="0"/>
              </a:rPr>
              <a:t> People’s wellbeing</a:t>
            </a:r>
            <a:endParaRPr lang="en-US">
              <a:solidFill>
                <a:srgbClr val="0066A6"/>
              </a:solidFill>
              <a:latin typeface="Arial" pitchFamily="-123" charset="0"/>
            </a:endParaRPr>
          </a:p>
          <a:p>
            <a:pPr eaLnBrk="0" hangingPunct="0"/>
            <a:endParaRPr lang="en-US">
              <a:solidFill>
                <a:srgbClr val="0066A6"/>
              </a:solidFill>
              <a:latin typeface="Arial" pitchFamily="-123" charset="0"/>
            </a:endParaRPr>
          </a:p>
          <a:p>
            <a:pPr eaLnBrk="0" hangingPunct="0"/>
            <a:r>
              <a:rPr lang="en-US" sz="2000" i="1">
                <a:solidFill>
                  <a:srgbClr val="0066A6"/>
                </a:solidFill>
                <a:latin typeface="Calibri" pitchFamily="-123" charset="0"/>
              </a:rPr>
              <a:t>‘We aim to improve quality of life by promoting innovative solutions that challenge mainstream thinking on economic, environmental and social issues. We work in partnership and put people and the planet first.’</a:t>
            </a:r>
            <a:r>
              <a:rPr lang="en-US">
                <a:solidFill>
                  <a:srgbClr val="0066A6"/>
                </a:solidFill>
                <a:latin typeface="Arial" pitchFamily="-123" charset="0"/>
              </a:rPr>
              <a:t> </a:t>
            </a:r>
          </a:p>
          <a:p>
            <a:pPr eaLnBrk="0" hangingPunct="0"/>
            <a:endParaRPr lang="en-US">
              <a:solidFill>
                <a:srgbClr val="0066A6"/>
              </a:solidFill>
              <a:latin typeface="Arial" pitchFamily="-123"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323850" y="260350"/>
            <a:ext cx="8712200" cy="11414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Happy Life Years is </a:t>
            </a:r>
            <a:r>
              <a:rPr lang="en-GB" i="1"/>
              <a:t>quite</a:t>
            </a:r>
            <a:r>
              <a:rPr lang="en-GB"/>
              <a:t> valid and usable…</a:t>
            </a:r>
          </a:p>
        </p:txBody>
      </p:sp>
      <p:sp>
        <p:nvSpPr>
          <p:cNvPr id="203779" name="Rectangle 3"/>
          <p:cNvSpPr>
            <a:spLocks noGrp="1" noChangeArrowheads="1"/>
          </p:cNvSpPr>
          <p:nvPr>
            <p:ph idx="1"/>
          </p:nvPr>
        </p:nvSpPr>
        <p:spPr>
          <a:xfrm>
            <a:off x="468313" y="1268413"/>
            <a:ext cx="8434387" cy="4524375"/>
          </a:xfrm>
        </p:spPr>
        <p:txBody>
          <a:bodyPr/>
          <a:lstStyle/>
          <a:p>
            <a:pPr>
              <a:lnSpc>
                <a:spcPct val="90000"/>
              </a:lnSpc>
              <a:spcAft>
                <a:spcPts val="1200"/>
              </a:spcAft>
            </a:pPr>
            <a:r>
              <a:rPr lang="en-GB"/>
              <a:t>Life quality measured entirely by the question ‘how satisfied are you with your life as a whole these days?’</a:t>
            </a:r>
          </a:p>
          <a:p>
            <a:pPr>
              <a:lnSpc>
                <a:spcPct val="90000"/>
              </a:lnSpc>
            </a:pPr>
            <a:r>
              <a:rPr lang="en-GB"/>
              <a:t>One question subject to measurement error</a:t>
            </a:r>
          </a:p>
          <a:p>
            <a:pPr lvl="1">
              <a:lnSpc>
                <a:spcPct val="90000"/>
              </a:lnSpc>
            </a:pPr>
            <a:r>
              <a:rPr lang="en-GB"/>
              <a:t>different groups have different norms against which they judge</a:t>
            </a:r>
          </a:p>
          <a:p>
            <a:pPr lvl="1">
              <a:lnSpc>
                <a:spcPct val="90000"/>
              </a:lnSpc>
              <a:spcAft>
                <a:spcPts val="1200"/>
              </a:spcAft>
            </a:pPr>
            <a:r>
              <a:rPr lang="en-GB"/>
              <a:t>difficult to recall full variety of life in response to one question</a:t>
            </a:r>
          </a:p>
          <a:p>
            <a:pPr>
              <a:lnSpc>
                <a:spcPct val="90000"/>
              </a:lnSpc>
              <a:spcAft>
                <a:spcPts val="1200"/>
              </a:spcAft>
            </a:pPr>
            <a:r>
              <a:rPr lang="en-GB"/>
              <a:t>There is more to a good life than satisfaction</a:t>
            </a:r>
          </a:p>
          <a:p>
            <a:pPr>
              <a:lnSpc>
                <a:spcPct val="90000"/>
              </a:lnSpc>
              <a:spcAft>
                <a:spcPts val="1200"/>
              </a:spcAft>
            </a:pPr>
            <a:r>
              <a:rPr lang="en-GB"/>
              <a:t>Does not provide any clues as to </a:t>
            </a:r>
            <a:r>
              <a:rPr lang="en-GB" i="1"/>
              <a:t>why</a:t>
            </a:r>
            <a:r>
              <a:rPr lang="en-GB"/>
              <a:t> particular policy outcomes are good/bad</a:t>
            </a:r>
          </a:p>
          <a:p>
            <a:pPr>
              <a:lnSpc>
                <a:spcPct val="90000"/>
              </a:lnSpc>
              <a:spcAft>
                <a:spcPts val="1200"/>
              </a:spcAft>
              <a:buFont typeface="Times New Roman" pitchFamily="-123" charset="0"/>
              <a:buNone/>
            </a:pPr>
            <a:r>
              <a:rPr lang="en-GB" sz="2800"/>
              <a:t>A richer measure is desirable – and possible…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7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37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3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260350"/>
            <a:ext cx="8228012" cy="1141413"/>
          </a:xfrm>
        </p:spPr>
        <p:txBody>
          <a:bodyPr/>
          <a:lstStyle/>
          <a:p>
            <a:r>
              <a:rPr lang="en-GB"/>
              <a:t>It is a measure of </a:t>
            </a:r>
            <a:r>
              <a:rPr lang="en-GB" i="1"/>
              <a:t>flourishing</a:t>
            </a:r>
            <a:r>
              <a:rPr lang="en-GB"/>
              <a:t> – which draws on Aristotelian </a:t>
            </a:r>
            <a:r>
              <a:rPr lang="en-GB" i="1"/>
              <a:t>and</a:t>
            </a:r>
            <a:r>
              <a:rPr lang="en-GB"/>
              <a:t> utilitarian accounts of the good life</a:t>
            </a:r>
          </a:p>
        </p:txBody>
      </p:sp>
      <p:sp>
        <p:nvSpPr>
          <p:cNvPr id="15" name="TextBox 14"/>
          <p:cNvSpPr txBox="1"/>
          <p:nvPr/>
        </p:nvSpPr>
        <p:spPr>
          <a:xfrm>
            <a:off x="323850" y="6381750"/>
            <a:ext cx="6480175" cy="676275"/>
          </a:xfrm>
          <a:prstGeom prst="rect">
            <a:avLst/>
          </a:prstGeom>
          <a:noFill/>
        </p:spPr>
        <p:txBody>
          <a:bodyPr>
            <a:prstTxWarp prst="textNoShape">
              <a:avLst/>
            </a:prstTxWarp>
            <a:spAutoFit/>
          </a:bodyPr>
          <a:lstStyle/>
          <a:p>
            <a:r>
              <a:rPr lang="en-GB" sz="1400">
                <a:solidFill>
                  <a:srgbClr val="0066AA"/>
                </a:solidFill>
                <a:latin typeface="Arial" pitchFamily="-123" charset="0"/>
              </a:rPr>
              <a:t>Adapted from Foresight (2008)</a:t>
            </a:r>
          </a:p>
          <a:p>
            <a:endParaRPr lang="en-US"/>
          </a:p>
        </p:txBody>
      </p:sp>
      <p:grpSp>
        <p:nvGrpSpPr>
          <p:cNvPr id="2" name="Group 16"/>
          <p:cNvGrpSpPr>
            <a:grpSpLocks/>
          </p:cNvGrpSpPr>
          <p:nvPr/>
        </p:nvGrpSpPr>
        <p:grpSpPr bwMode="auto">
          <a:xfrm>
            <a:off x="900113" y="1484313"/>
            <a:ext cx="6767512" cy="3981450"/>
            <a:chOff x="900113" y="1484313"/>
            <a:chExt cx="6767512" cy="3981450"/>
          </a:xfrm>
        </p:grpSpPr>
        <p:sp>
          <p:nvSpPr>
            <p:cNvPr id="13321" name="Arc 16"/>
            <p:cNvSpPr>
              <a:spLocks/>
            </p:cNvSpPr>
            <p:nvPr/>
          </p:nvSpPr>
          <p:spPr bwMode="auto">
            <a:xfrm>
              <a:off x="5381625" y="1993900"/>
              <a:ext cx="822325" cy="1595438"/>
            </a:xfrm>
            <a:custGeom>
              <a:avLst/>
              <a:gdLst>
                <a:gd name="T0" fmla="*/ 0 w 22552"/>
                <a:gd name="T1" fmla="*/ 0 h 43200"/>
                <a:gd name="T2" fmla="*/ 0 w 22552"/>
                <a:gd name="T3" fmla="*/ 0 h 43200"/>
                <a:gd name="T4" fmla="*/ 0 w 22552"/>
                <a:gd name="T5" fmla="*/ 0 h 43200"/>
                <a:gd name="T6" fmla="*/ 0 60000 65536"/>
                <a:gd name="T7" fmla="*/ 0 60000 65536"/>
                <a:gd name="T8" fmla="*/ 0 60000 65536"/>
                <a:gd name="T9" fmla="*/ 0 w 22552"/>
                <a:gd name="T10" fmla="*/ 0 h 43200"/>
                <a:gd name="T11" fmla="*/ 22552 w 22552"/>
                <a:gd name="T12" fmla="*/ 43200 h 43200"/>
              </a:gdLst>
              <a:ahLst/>
              <a:cxnLst>
                <a:cxn ang="T6">
                  <a:pos x="T0" y="T1"/>
                </a:cxn>
                <a:cxn ang="T7">
                  <a:pos x="T2" y="T3"/>
                </a:cxn>
                <a:cxn ang="T8">
                  <a:pos x="T4" y="T5"/>
                </a:cxn>
              </a:cxnLst>
              <a:rect l="T9" t="T10" r="T11" b="T12"/>
              <a:pathLst>
                <a:path w="22552" h="43200" fill="none" extrusionOk="0">
                  <a:moveTo>
                    <a:pt x="951" y="0"/>
                  </a:moveTo>
                  <a:cubicBezTo>
                    <a:pt x="12881" y="0"/>
                    <a:pt x="22552" y="9670"/>
                    <a:pt x="22552" y="21600"/>
                  </a:cubicBezTo>
                  <a:cubicBezTo>
                    <a:pt x="22552" y="33529"/>
                    <a:pt x="12881" y="43200"/>
                    <a:pt x="952" y="43200"/>
                  </a:cubicBezTo>
                  <a:cubicBezTo>
                    <a:pt x="634" y="43200"/>
                    <a:pt x="317" y="43193"/>
                    <a:pt x="-1" y="43179"/>
                  </a:cubicBezTo>
                </a:path>
                <a:path w="22552" h="43200" stroke="0" extrusionOk="0">
                  <a:moveTo>
                    <a:pt x="951" y="0"/>
                  </a:moveTo>
                  <a:cubicBezTo>
                    <a:pt x="12881" y="0"/>
                    <a:pt x="22552" y="9670"/>
                    <a:pt x="22552" y="21600"/>
                  </a:cubicBezTo>
                  <a:cubicBezTo>
                    <a:pt x="22552" y="33529"/>
                    <a:pt x="12881" y="43200"/>
                    <a:pt x="952" y="43200"/>
                  </a:cubicBezTo>
                  <a:cubicBezTo>
                    <a:pt x="634" y="43200"/>
                    <a:pt x="317" y="43193"/>
                    <a:pt x="-1" y="43179"/>
                  </a:cubicBezTo>
                  <a:lnTo>
                    <a:pt x="952" y="21600"/>
                  </a:lnTo>
                  <a:lnTo>
                    <a:pt x="951" y="0"/>
                  </a:lnTo>
                  <a:close/>
                </a:path>
              </a:pathLst>
            </a:custGeom>
            <a:noFill/>
            <a:ln w="63500">
              <a:solidFill>
                <a:srgbClr val="72A5D1"/>
              </a:solidFill>
              <a:round/>
              <a:headEnd/>
              <a:tailEnd type="triangle" w="med" len="med"/>
            </a:ln>
          </p:spPr>
          <p:txBody>
            <a:bodyPr>
              <a:prstTxWarp prst="textNoShape">
                <a:avLst/>
              </a:prstTxWarp>
            </a:bodyPr>
            <a:lstStyle/>
            <a:p>
              <a:endParaRPr lang="en-US"/>
            </a:p>
          </p:txBody>
        </p:sp>
        <p:sp>
          <p:nvSpPr>
            <p:cNvPr id="8" name="AutoShape 19"/>
            <p:cNvSpPr>
              <a:spLocks noChangeArrowheads="1"/>
            </p:cNvSpPr>
            <p:nvPr/>
          </p:nvSpPr>
          <p:spPr bwMode="auto">
            <a:xfrm>
              <a:off x="5413375" y="4295775"/>
              <a:ext cx="2254250" cy="1169988"/>
            </a:xfrm>
            <a:prstGeom prst="roundRect">
              <a:avLst>
                <a:gd name="adj" fmla="val 16667"/>
              </a:avLst>
            </a:prstGeom>
            <a:solidFill>
              <a:srgbClr val="B2A1C7"/>
            </a:solidFill>
            <a:ln w="9525">
              <a:solidFill>
                <a:srgbClr val="000000"/>
              </a:solidFill>
              <a:round/>
              <a:headEnd/>
              <a:tailEnd/>
            </a:ln>
          </p:spPr>
          <p:txBody>
            <a:bodyPr>
              <a:prstTxWarp prst="textNoShape">
                <a:avLst/>
              </a:prstTxWarp>
            </a:bodyPr>
            <a:lstStyle/>
            <a:p>
              <a:pPr algn="ctr"/>
              <a:r>
                <a:rPr lang="en-US" sz="1400" b="1">
                  <a:latin typeface="Arial" pitchFamily="-123" charset="0"/>
                </a:rPr>
                <a:t>Personal </a:t>
              </a:r>
            </a:p>
            <a:p>
              <a:pPr algn="ctr"/>
              <a:r>
                <a:rPr lang="en-US" sz="1400" b="1">
                  <a:latin typeface="Arial" pitchFamily="-123" charset="0"/>
                </a:rPr>
                <a:t>Resources</a:t>
              </a:r>
            </a:p>
            <a:p>
              <a:pPr algn="ctr"/>
              <a:r>
                <a:rPr lang="en-US" sz="1200">
                  <a:solidFill>
                    <a:srgbClr val="0068A6"/>
                  </a:solidFill>
                  <a:latin typeface="Arial" pitchFamily="-123" charset="0"/>
                </a:rPr>
                <a:t>e.g. health, resilience, optimism, self-esteem, </a:t>
              </a:r>
              <a:endParaRPr lang="en-US" sz="1200">
                <a:latin typeface="Arial" pitchFamily="-123" charset="0"/>
              </a:endParaRPr>
            </a:p>
          </p:txBody>
        </p:sp>
        <p:sp>
          <p:nvSpPr>
            <p:cNvPr id="13323" name="Arc 22"/>
            <p:cNvSpPr>
              <a:spLocks/>
            </p:cNvSpPr>
            <p:nvPr/>
          </p:nvSpPr>
          <p:spPr bwMode="auto">
            <a:xfrm rot="-186948" flipH="1" flipV="1">
              <a:off x="4595813" y="3983038"/>
              <a:ext cx="806450" cy="911225"/>
            </a:xfrm>
            <a:custGeom>
              <a:avLst/>
              <a:gdLst>
                <a:gd name="T0" fmla="*/ 0 w 22316"/>
                <a:gd name="T1" fmla="*/ 0 h 22853"/>
                <a:gd name="T2" fmla="*/ 0 w 22316"/>
                <a:gd name="T3" fmla="*/ 0 h 22853"/>
                <a:gd name="T4" fmla="*/ 0 w 22316"/>
                <a:gd name="T5" fmla="*/ 0 h 22853"/>
                <a:gd name="T6" fmla="*/ 0 60000 65536"/>
                <a:gd name="T7" fmla="*/ 0 60000 65536"/>
                <a:gd name="T8" fmla="*/ 0 60000 65536"/>
                <a:gd name="T9" fmla="*/ 0 w 22316"/>
                <a:gd name="T10" fmla="*/ 0 h 22853"/>
                <a:gd name="T11" fmla="*/ 22316 w 22316"/>
                <a:gd name="T12" fmla="*/ 22853 h 22853"/>
              </a:gdLst>
              <a:ahLst/>
              <a:cxnLst>
                <a:cxn ang="T6">
                  <a:pos x="T0" y="T1"/>
                </a:cxn>
                <a:cxn ang="T7">
                  <a:pos x="T2" y="T3"/>
                </a:cxn>
                <a:cxn ang="T8">
                  <a:pos x="T4" y="T5"/>
                </a:cxn>
              </a:cxnLst>
              <a:rect l="T9" t="T10" r="T11" b="T12"/>
              <a:pathLst>
                <a:path w="22316" h="22853" fill="none" extrusionOk="0">
                  <a:moveTo>
                    <a:pt x="-1" y="11"/>
                  </a:moveTo>
                  <a:cubicBezTo>
                    <a:pt x="238" y="3"/>
                    <a:pt x="477" y="-1"/>
                    <a:pt x="716" y="0"/>
                  </a:cubicBezTo>
                  <a:cubicBezTo>
                    <a:pt x="12645" y="0"/>
                    <a:pt x="22316" y="9670"/>
                    <a:pt x="22316" y="21600"/>
                  </a:cubicBezTo>
                  <a:cubicBezTo>
                    <a:pt x="22316" y="22017"/>
                    <a:pt x="22303" y="22435"/>
                    <a:pt x="22279" y="22852"/>
                  </a:cubicBezTo>
                </a:path>
                <a:path w="22316" h="22853" stroke="0" extrusionOk="0">
                  <a:moveTo>
                    <a:pt x="-1" y="11"/>
                  </a:moveTo>
                  <a:cubicBezTo>
                    <a:pt x="238" y="3"/>
                    <a:pt x="477" y="-1"/>
                    <a:pt x="716" y="0"/>
                  </a:cubicBezTo>
                  <a:cubicBezTo>
                    <a:pt x="12645" y="0"/>
                    <a:pt x="22316" y="9670"/>
                    <a:pt x="22316" y="21600"/>
                  </a:cubicBezTo>
                  <a:cubicBezTo>
                    <a:pt x="22316" y="22017"/>
                    <a:pt x="22303" y="22435"/>
                    <a:pt x="22279" y="22852"/>
                  </a:cubicBezTo>
                  <a:lnTo>
                    <a:pt x="716" y="21600"/>
                  </a:lnTo>
                  <a:lnTo>
                    <a:pt x="-1" y="11"/>
                  </a:lnTo>
                  <a:close/>
                </a:path>
              </a:pathLst>
            </a:custGeom>
            <a:noFill/>
            <a:ln w="63500">
              <a:solidFill>
                <a:srgbClr val="0068A6"/>
              </a:solidFill>
              <a:round/>
              <a:headEnd/>
              <a:tailEnd type="triangle" w="med" len="med"/>
            </a:ln>
          </p:spPr>
          <p:txBody>
            <a:bodyPr>
              <a:prstTxWarp prst="textNoShape">
                <a:avLst/>
              </a:prstTxWarp>
            </a:bodyPr>
            <a:lstStyle/>
            <a:p>
              <a:endParaRPr lang="en-US"/>
            </a:p>
          </p:txBody>
        </p:sp>
        <p:cxnSp>
          <p:nvCxnSpPr>
            <p:cNvPr id="13324" name="AutoShape 23"/>
            <p:cNvCxnSpPr>
              <a:cxnSpLocks noChangeShapeType="1"/>
            </p:cNvCxnSpPr>
            <p:nvPr/>
          </p:nvCxnSpPr>
          <p:spPr bwMode="auto">
            <a:xfrm flipV="1">
              <a:off x="4281488" y="2559050"/>
              <a:ext cx="0" cy="392113"/>
            </a:xfrm>
            <a:prstGeom prst="straightConnector1">
              <a:avLst/>
            </a:prstGeom>
            <a:noFill/>
            <a:ln w="63500">
              <a:solidFill>
                <a:srgbClr val="0068A6"/>
              </a:solidFill>
              <a:round/>
              <a:headEnd/>
              <a:tailEnd type="triangle" w="med" len="med"/>
            </a:ln>
          </p:spPr>
        </p:cxnSp>
        <p:sp>
          <p:nvSpPr>
            <p:cNvPr id="13325" name="Arc 24"/>
            <p:cNvSpPr>
              <a:spLocks/>
            </p:cNvSpPr>
            <p:nvPr/>
          </p:nvSpPr>
          <p:spPr bwMode="auto">
            <a:xfrm>
              <a:off x="5411788" y="1993900"/>
              <a:ext cx="1190625" cy="23018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0">
              <a:solidFill>
                <a:srgbClr val="72A5D1"/>
              </a:solidFill>
              <a:round/>
              <a:headEnd/>
              <a:tailEnd type="triangle" w="med" len="med"/>
            </a:ln>
          </p:spPr>
          <p:txBody>
            <a:bodyPr>
              <a:prstTxWarp prst="textNoShape">
                <a:avLst/>
              </a:prstTxWarp>
            </a:bodyPr>
            <a:lstStyle/>
            <a:p>
              <a:endParaRPr lang="en-US"/>
            </a:p>
          </p:txBody>
        </p:sp>
        <p:sp>
          <p:nvSpPr>
            <p:cNvPr id="13326" name="Arc 25"/>
            <p:cNvSpPr>
              <a:spLocks/>
            </p:cNvSpPr>
            <p:nvPr/>
          </p:nvSpPr>
          <p:spPr bwMode="auto">
            <a:xfrm flipH="1">
              <a:off x="1978025" y="3429000"/>
              <a:ext cx="1225550" cy="8128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63500">
              <a:solidFill>
                <a:srgbClr val="72A5D1"/>
              </a:solidFill>
              <a:round/>
              <a:headEnd/>
              <a:tailEnd type="triangle" w="med" len="med"/>
            </a:ln>
          </p:spPr>
          <p:txBody>
            <a:bodyPr>
              <a:prstTxWarp prst="textNoShape">
                <a:avLst/>
              </a:prstTxWarp>
            </a:bodyPr>
            <a:lstStyle/>
            <a:p>
              <a:endParaRPr lang="en-US"/>
            </a:p>
          </p:txBody>
        </p:sp>
        <p:sp>
          <p:nvSpPr>
            <p:cNvPr id="13327" name="Arc 22"/>
            <p:cNvSpPr>
              <a:spLocks/>
            </p:cNvSpPr>
            <p:nvPr/>
          </p:nvSpPr>
          <p:spPr bwMode="auto">
            <a:xfrm rot="21394584" flipV="1">
              <a:off x="3105150" y="4030663"/>
              <a:ext cx="992188" cy="881062"/>
            </a:xfrm>
            <a:custGeom>
              <a:avLst/>
              <a:gdLst>
                <a:gd name="T0" fmla="*/ 0 w 22316"/>
                <a:gd name="T1" fmla="*/ 0 h 22853"/>
                <a:gd name="T2" fmla="*/ 0 w 22316"/>
                <a:gd name="T3" fmla="*/ 0 h 22853"/>
                <a:gd name="T4" fmla="*/ 0 w 22316"/>
                <a:gd name="T5" fmla="*/ 0 h 22853"/>
                <a:gd name="T6" fmla="*/ 0 60000 65536"/>
                <a:gd name="T7" fmla="*/ 0 60000 65536"/>
                <a:gd name="T8" fmla="*/ 0 60000 65536"/>
                <a:gd name="T9" fmla="*/ 0 w 22316"/>
                <a:gd name="T10" fmla="*/ 0 h 22853"/>
                <a:gd name="T11" fmla="*/ 22316 w 22316"/>
                <a:gd name="T12" fmla="*/ 22853 h 22853"/>
              </a:gdLst>
              <a:ahLst/>
              <a:cxnLst>
                <a:cxn ang="T6">
                  <a:pos x="T0" y="T1"/>
                </a:cxn>
                <a:cxn ang="T7">
                  <a:pos x="T2" y="T3"/>
                </a:cxn>
                <a:cxn ang="T8">
                  <a:pos x="T4" y="T5"/>
                </a:cxn>
              </a:cxnLst>
              <a:rect l="T9" t="T10" r="T11" b="T12"/>
              <a:pathLst>
                <a:path w="22316" h="22853" fill="none" extrusionOk="0">
                  <a:moveTo>
                    <a:pt x="-1" y="11"/>
                  </a:moveTo>
                  <a:cubicBezTo>
                    <a:pt x="238" y="3"/>
                    <a:pt x="477" y="-1"/>
                    <a:pt x="716" y="0"/>
                  </a:cubicBezTo>
                  <a:cubicBezTo>
                    <a:pt x="12645" y="0"/>
                    <a:pt x="22316" y="9670"/>
                    <a:pt x="22316" y="21600"/>
                  </a:cubicBezTo>
                  <a:cubicBezTo>
                    <a:pt x="22316" y="22017"/>
                    <a:pt x="22303" y="22435"/>
                    <a:pt x="22279" y="22852"/>
                  </a:cubicBezTo>
                </a:path>
                <a:path w="22316" h="22853" stroke="0" extrusionOk="0">
                  <a:moveTo>
                    <a:pt x="-1" y="11"/>
                  </a:moveTo>
                  <a:cubicBezTo>
                    <a:pt x="238" y="3"/>
                    <a:pt x="477" y="-1"/>
                    <a:pt x="716" y="0"/>
                  </a:cubicBezTo>
                  <a:cubicBezTo>
                    <a:pt x="12645" y="0"/>
                    <a:pt x="22316" y="9670"/>
                    <a:pt x="22316" y="21600"/>
                  </a:cubicBezTo>
                  <a:cubicBezTo>
                    <a:pt x="22316" y="22017"/>
                    <a:pt x="22303" y="22435"/>
                    <a:pt x="22279" y="22852"/>
                  </a:cubicBezTo>
                  <a:lnTo>
                    <a:pt x="716" y="21600"/>
                  </a:lnTo>
                  <a:lnTo>
                    <a:pt x="-1" y="11"/>
                  </a:lnTo>
                  <a:close/>
                </a:path>
              </a:pathLst>
            </a:custGeom>
            <a:noFill/>
            <a:ln w="63500">
              <a:solidFill>
                <a:srgbClr val="0068A6"/>
              </a:solidFill>
              <a:round/>
              <a:headEnd/>
              <a:tailEnd type="triangle" w="med" len="med"/>
            </a:ln>
          </p:spPr>
          <p:txBody>
            <a:bodyPr>
              <a:prstTxWarp prst="textNoShape">
                <a:avLst/>
              </a:prstTxWarp>
            </a:bodyPr>
            <a:lstStyle/>
            <a:p>
              <a:endParaRPr lang="en-US"/>
            </a:p>
          </p:txBody>
        </p:sp>
        <p:sp>
          <p:nvSpPr>
            <p:cNvPr id="7" name="AutoShape 18"/>
            <p:cNvSpPr>
              <a:spLocks noChangeArrowheads="1"/>
            </p:cNvSpPr>
            <p:nvPr/>
          </p:nvSpPr>
          <p:spPr bwMode="auto">
            <a:xfrm>
              <a:off x="3154363" y="2947988"/>
              <a:ext cx="2257425" cy="1073150"/>
            </a:xfrm>
            <a:prstGeom prst="roundRect">
              <a:avLst>
                <a:gd name="adj" fmla="val 16667"/>
              </a:avLst>
            </a:prstGeom>
            <a:solidFill>
              <a:srgbClr val="FFC000"/>
            </a:solidFill>
            <a:ln w="9525">
              <a:solidFill>
                <a:srgbClr val="000000"/>
              </a:solidFill>
              <a:round/>
              <a:headEnd/>
              <a:tailEnd/>
            </a:ln>
          </p:spPr>
          <p:txBody>
            <a:bodyPr lIns="0" rIns="0">
              <a:prstTxWarp prst="textNoShape">
                <a:avLst/>
              </a:prstTxWarp>
            </a:bodyPr>
            <a:lstStyle/>
            <a:p>
              <a:pPr algn="ctr">
                <a:spcAft>
                  <a:spcPts val="1000"/>
                </a:spcAft>
              </a:pPr>
              <a:r>
                <a:rPr lang="en-US" sz="1400" b="1">
                  <a:latin typeface="Arial" pitchFamily="-123" charset="0"/>
                </a:rPr>
                <a:t>Good functioning and satisfaction of needs</a:t>
              </a:r>
              <a:br>
                <a:rPr lang="en-US" sz="1400" b="1">
                  <a:latin typeface="Arial" pitchFamily="-123" charset="0"/>
                </a:rPr>
              </a:br>
              <a:r>
                <a:rPr lang="en-US" sz="1200">
                  <a:solidFill>
                    <a:srgbClr val="0068A6"/>
                  </a:solidFill>
                  <a:latin typeface="Arial" pitchFamily="-123" charset="0"/>
                </a:rPr>
                <a:t>e.g. to be autonomous, competent, safe and secure, connected to others</a:t>
              </a:r>
              <a:endParaRPr lang="en-US" sz="1200">
                <a:latin typeface="Arial" pitchFamily="-123" charset="0"/>
              </a:endParaRPr>
            </a:p>
          </p:txBody>
        </p:sp>
        <p:sp>
          <p:nvSpPr>
            <p:cNvPr id="9" name="AutoShape 20"/>
            <p:cNvSpPr>
              <a:spLocks noChangeArrowheads="1"/>
            </p:cNvSpPr>
            <p:nvPr/>
          </p:nvSpPr>
          <p:spPr bwMode="auto">
            <a:xfrm>
              <a:off x="900113" y="4243388"/>
              <a:ext cx="2254250" cy="1201737"/>
            </a:xfrm>
            <a:prstGeom prst="roundRect">
              <a:avLst>
                <a:gd name="adj" fmla="val 16667"/>
              </a:avLst>
            </a:prstGeom>
            <a:solidFill>
              <a:srgbClr val="92D050"/>
            </a:solidFill>
            <a:ln w="9525">
              <a:solidFill>
                <a:srgbClr val="000000"/>
              </a:solidFill>
              <a:round/>
              <a:headEnd/>
              <a:tailEnd/>
            </a:ln>
          </p:spPr>
          <p:txBody>
            <a:bodyPr>
              <a:prstTxWarp prst="textNoShape">
                <a:avLst/>
              </a:prstTxWarp>
            </a:bodyPr>
            <a:lstStyle/>
            <a:p>
              <a:pPr algn="ctr"/>
              <a:r>
                <a:rPr lang="en-US" sz="1400" b="1">
                  <a:latin typeface="Arial" pitchFamily="-123" charset="0"/>
                </a:rPr>
                <a:t>External </a:t>
              </a:r>
            </a:p>
            <a:p>
              <a:pPr algn="ctr"/>
              <a:r>
                <a:rPr lang="en-US" sz="1400" b="1">
                  <a:latin typeface="Arial" pitchFamily="-123" charset="0"/>
                </a:rPr>
                <a:t>Conditions</a:t>
              </a:r>
            </a:p>
            <a:p>
              <a:pPr algn="ctr"/>
              <a:r>
                <a:rPr lang="en-US" sz="1200">
                  <a:solidFill>
                    <a:srgbClr val="0068A6"/>
                  </a:solidFill>
                  <a:latin typeface="Arial" pitchFamily="-123" charset="0"/>
                </a:rPr>
                <a:t>e.g. material conditions, work and productivity, income (levels and stability)</a:t>
              </a:r>
              <a:endParaRPr lang="en-US" sz="1200">
                <a:latin typeface="Arial" pitchFamily="-123" charset="0"/>
              </a:endParaRPr>
            </a:p>
          </p:txBody>
        </p:sp>
        <p:sp>
          <p:nvSpPr>
            <p:cNvPr id="6" name="AutoShape 17"/>
            <p:cNvSpPr>
              <a:spLocks noChangeArrowheads="1"/>
            </p:cNvSpPr>
            <p:nvPr/>
          </p:nvSpPr>
          <p:spPr bwMode="auto">
            <a:xfrm>
              <a:off x="3154363" y="1484313"/>
              <a:ext cx="2257425" cy="1074737"/>
            </a:xfrm>
            <a:prstGeom prst="roundRect">
              <a:avLst>
                <a:gd name="adj" fmla="val 16667"/>
              </a:avLst>
            </a:prstGeom>
            <a:solidFill>
              <a:srgbClr val="D99594"/>
            </a:solidFill>
            <a:ln w="9525">
              <a:solidFill>
                <a:srgbClr val="000000"/>
              </a:solidFill>
              <a:round/>
              <a:headEnd/>
              <a:tailEnd/>
            </a:ln>
          </p:spPr>
          <p:txBody>
            <a:bodyPr>
              <a:prstTxWarp prst="textNoShape">
                <a:avLst/>
              </a:prstTxWarp>
            </a:bodyPr>
            <a:lstStyle/>
            <a:p>
              <a:pPr algn="ctr"/>
              <a:r>
                <a:rPr lang="en-US" sz="1400" b="1">
                  <a:latin typeface="Arial" pitchFamily="-123" charset="0"/>
                </a:rPr>
                <a:t>Good feelings </a:t>
              </a:r>
            </a:p>
            <a:p>
              <a:pPr algn="ctr"/>
              <a:r>
                <a:rPr lang="en-US" sz="1400" b="1">
                  <a:latin typeface="Arial" pitchFamily="-123" charset="0"/>
                </a:rPr>
                <a:t>day-to-day and overall</a:t>
              </a:r>
            </a:p>
            <a:p>
              <a:pPr algn="ctr"/>
              <a:r>
                <a:rPr lang="en-US" sz="1200">
                  <a:solidFill>
                    <a:srgbClr val="0068A6"/>
                  </a:solidFill>
                  <a:latin typeface="Arial" pitchFamily="-123" charset="0"/>
                </a:rPr>
                <a:t>e.g. happiness, joy, contentment, satisfaction</a:t>
              </a:r>
            </a:p>
          </p:txBody>
        </p:sp>
      </p:grpSp>
      <p:grpSp>
        <p:nvGrpSpPr>
          <p:cNvPr id="3" name="Group 17"/>
          <p:cNvGrpSpPr>
            <a:grpSpLocks/>
          </p:cNvGrpSpPr>
          <p:nvPr/>
        </p:nvGrpSpPr>
        <p:grpSpPr bwMode="auto">
          <a:xfrm>
            <a:off x="323850" y="1341438"/>
            <a:ext cx="5400675" cy="2879725"/>
            <a:chOff x="323850" y="1341438"/>
            <a:chExt cx="5400675" cy="2879725"/>
          </a:xfrm>
        </p:grpSpPr>
        <p:sp>
          <p:nvSpPr>
            <p:cNvPr id="13318" name="Rounded Rectangle 17"/>
            <p:cNvSpPr>
              <a:spLocks noChangeArrowheads="1"/>
            </p:cNvSpPr>
            <p:nvPr/>
          </p:nvSpPr>
          <p:spPr bwMode="auto">
            <a:xfrm>
              <a:off x="2916238" y="1341438"/>
              <a:ext cx="2808287" cy="2879725"/>
            </a:xfrm>
            <a:prstGeom prst="roundRect">
              <a:avLst>
                <a:gd name="adj" fmla="val 16667"/>
              </a:avLst>
            </a:prstGeom>
            <a:noFill/>
            <a:ln w="38100">
              <a:solidFill>
                <a:srgbClr val="0070C0"/>
              </a:solidFill>
              <a:prstDash val="sysDash"/>
              <a:round/>
              <a:headEnd/>
              <a:tailEnd/>
            </a:ln>
          </p:spPr>
          <p:txBody>
            <a:bodyPr>
              <a:prstTxWarp prst="textNoShape">
                <a:avLst/>
              </a:prstTxWarp>
            </a:bodyPr>
            <a:lstStyle/>
            <a:p>
              <a:pPr eaLnBrk="0" hangingPunct="0">
                <a:buClr>
                  <a:srgbClr val="000000"/>
                </a:buClr>
                <a:buSzPct val="100000"/>
                <a:buFont typeface="Times New Roman" pitchFamily="-123" charset="0"/>
                <a:buNone/>
              </a:pPr>
              <a:endParaRPr lang="en-US"/>
            </a:p>
          </p:txBody>
        </p:sp>
        <p:cxnSp>
          <p:nvCxnSpPr>
            <p:cNvPr id="13319" name="Straight Connector 19"/>
            <p:cNvCxnSpPr>
              <a:cxnSpLocks noChangeShapeType="1"/>
              <a:endCxn id="13318" idx="1"/>
            </p:cNvCxnSpPr>
            <p:nvPr/>
          </p:nvCxnSpPr>
          <p:spPr bwMode="auto">
            <a:xfrm>
              <a:off x="323850" y="2781300"/>
              <a:ext cx="2592388" cy="0"/>
            </a:xfrm>
            <a:prstGeom prst="line">
              <a:avLst/>
            </a:prstGeom>
            <a:noFill/>
            <a:ln w="38100">
              <a:solidFill>
                <a:srgbClr val="0070C0"/>
              </a:solidFill>
              <a:prstDash val="sysDash"/>
              <a:round/>
              <a:headEnd/>
              <a:tailEnd/>
            </a:ln>
          </p:spPr>
        </p:cxnSp>
        <p:sp>
          <p:nvSpPr>
            <p:cNvPr id="21" name="TextBox 20"/>
            <p:cNvSpPr txBox="1"/>
            <p:nvPr/>
          </p:nvSpPr>
          <p:spPr>
            <a:xfrm>
              <a:off x="755650" y="2349500"/>
              <a:ext cx="1944688" cy="400050"/>
            </a:xfrm>
            <a:prstGeom prst="rect">
              <a:avLst/>
            </a:prstGeom>
            <a:noFill/>
          </p:spPr>
          <p:txBody>
            <a:bodyPr>
              <a:prstTxWarp prst="textNoShape">
                <a:avLst/>
              </a:prstTxWarp>
              <a:spAutoFit/>
            </a:bodyPr>
            <a:lstStyle/>
            <a:p>
              <a:r>
                <a:rPr lang="en-GB" sz="2000">
                  <a:solidFill>
                    <a:srgbClr val="0066AA"/>
                  </a:solidFill>
                  <a:latin typeface="Arial" pitchFamily="-123" charset="0"/>
                </a:rPr>
                <a:t>good life now</a:t>
              </a:r>
              <a:endParaRPr lang="en-US" sz="2000">
                <a:solidFill>
                  <a:srgbClr val="0066AA"/>
                </a:solidFill>
                <a:latin typeface="Arial" pitchFamily="-123"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993775"/>
          </a:xfrm>
        </p:spPr>
        <p:txBody>
          <a:bodyPr/>
          <a:lstStyle/>
          <a:p>
            <a:r>
              <a:rPr lang="en-GB">
                <a:ea typeface="Arial" pitchFamily="-123" charset="0"/>
                <a:cs typeface="Arial" pitchFamily="-123" charset="0"/>
              </a:rPr>
              <a:t>Flourishing is best measured subjectively</a:t>
            </a:r>
            <a:endParaRPr lang="en-US">
              <a:ea typeface="Arial" pitchFamily="-123" charset="0"/>
              <a:cs typeface="Arial" pitchFamily="-123" charset="0"/>
            </a:endParaRPr>
          </a:p>
        </p:txBody>
      </p:sp>
      <p:graphicFrame>
        <p:nvGraphicFramePr>
          <p:cNvPr id="4" name="Content Placeholder 3"/>
          <p:cNvGraphicFramePr>
            <a:graphicFrameLocks noGrp="1"/>
          </p:cNvGraphicFramePr>
          <p:nvPr>
            <p:ph idx="1"/>
          </p:nvPr>
        </p:nvGraphicFramePr>
        <p:xfrm>
          <a:off x="2339752" y="1268760"/>
          <a:ext cx="273630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17"/>
          <p:cNvSpPr>
            <a:spLocks noChangeArrowheads="1"/>
          </p:cNvSpPr>
          <p:nvPr/>
        </p:nvSpPr>
        <p:spPr bwMode="auto">
          <a:xfrm>
            <a:off x="107950" y="1628775"/>
            <a:ext cx="2257425" cy="1074738"/>
          </a:xfrm>
          <a:prstGeom prst="roundRect">
            <a:avLst>
              <a:gd name="adj" fmla="val 16667"/>
            </a:avLst>
          </a:prstGeom>
          <a:solidFill>
            <a:srgbClr val="D99594"/>
          </a:solidFill>
          <a:ln w="9525">
            <a:solidFill>
              <a:srgbClr val="000000"/>
            </a:solidFill>
            <a:round/>
            <a:headEnd/>
            <a:tailEnd/>
          </a:ln>
        </p:spPr>
        <p:txBody>
          <a:bodyPr>
            <a:prstTxWarp prst="textNoShape">
              <a:avLst/>
            </a:prstTxWarp>
          </a:bodyPr>
          <a:lstStyle/>
          <a:p>
            <a:pPr algn="ctr" defTabSz="914400"/>
            <a:r>
              <a:rPr lang="en-US" sz="1400" b="1">
                <a:solidFill>
                  <a:srgbClr val="000000"/>
                </a:solidFill>
                <a:latin typeface="Calibri" pitchFamily="-123" charset="0"/>
              </a:rPr>
              <a:t>Good feelings </a:t>
            </a:r>
          </a:p>
          <a:p>
            <a:pPr algn="ctr" defTabSz="914400"/>
            <a:r>
              <a:rPr lang="en-US" sz="1400" b="1">
                <a:solidFill>
                  <a:srgbClr val="000000"/>
                </a:solidFill>
                <a:latin typeface="Calibri" pitchFamily="-123" charset="0"/>
              </a:rPr>
              <a:t>day-to-day and overall</a:t>
            </a:r>
          </a:p>
          <a:p>
            <a:pPr algn="ctr" defTabSz="914400"/>
            <a:r>
              <a:rPr lang="en-US" sz="1200">
                <a:solidFill>
                  <a:srgbClr val="0068A6"/>
                </a:solidFill>
                <a:latin typeface="Calibri" pitchFamily="-123" charset="0"/>
              </a:rPr>
              <a:t>e.g. happiness, joy, contentment, satisfaction</a:t>
            </a:r>
          </a:p>
        </p:txBody>
      </p:sp>
      <p:sp>
        <p:nvSpPr>
          <p:cNvPr id="6" name="AutoShape 18"/>
          <p:cNvSpPr>
            <a:spLocks noChangeArrowheads="1"/>
          </p:cNvSpPr>
          <p:nvPr/>
        </p:nvSpPr>
        <p:spPr bwMode="auto">
          <a:xfrm>
            <a:off x="107950" y="4365625"/>
            <a:ext cx="2257425" cy="1073150"/>
          </a:xfrm>
          <a:prstGeom prst="roundRect">
            <a:avLst>
              <a:gd name="adj" fmla="val 16667"/>
            </a:avLst>
          </a:prstGeom>
          <a:solidFill>
            <a:srgbClr val="FFC000"/>
          </a:solidFill>
          <a:ln w="9525">
            <a:solidFill>
              <a:srgbClr val="000000"/>
            </a:solidFill>
            <a:round/>
            <a:headEnd/>
            <a:tailEnd/>
          </a:ln>
        </p:spPr>
        <p:txBody>
          <a:bodyPr lIns="0" rIns="0">
            <a:prstTxWarp prst="textNoShape">
              <a:avLst/>
            </a:prstTxWarp>
          </a:bodyPr>
          <a:lstStyle/>
          <a:p>
            <a:pPr algn="ctr" defTabSz="914400">
              <a:spcAft>
                <a:spcPts val="1000"/>
              </a:spcAft>
            </a:pPr>
            <a:r>
              <a:rPr lang="en-US" sz="1400" b="1">
                <a:solidFill>
                  <a:srgbClr val="000000"/>
                </a:solidFill>
                <a:latin typeface="Calibri" pitchFamily="-123" charset="0"/>
              </a:rPr>
              <a:t>Good functioning and satisfaction of needs</a:t>
            </a:r>
            <a:br>
              <a:rPr lang="en-US" sz="1400" b="1">
                <a:solidFill>
                  <a:srgbClr val="000000"/>
                </a:solidFill>
                <a:latin typeface="Calibri" pitchFamily="-123" charset="0"/>
              </a:rPr>
            </a:br>
            <a:r>
              <a:rPr lang="en-US" sz="1200">
                <a:solidFill>
                  <a:srgbClr val="0068A6"/>
                </a:solidFill>
                <a:latin typeface="Calibri" pitchFamily="-123" charset="0"/>
              </a:rPr>
              <a:t>e.g. to be autonomous, competent, safe and secure, connected to others</a:t>
            </a:r>
            <a:endParaRPr lang="en-US" sz="1200">
              <a:solidFill>
                <a:srgbClr val="000000"/>
              </a:solidFill>
              <a:latin typeface="Calibri" pitchFamily="-123" charset="0"/>
            </a:endParaRPr>
          </a:p>
        </p:txBody>
      </p:sp>
      <p:graphicFrame>
        <p:nvGraphicFramePr>
          <p:cNvPr id="9" name="Diagram 8"/>
          <p:cNvGraphicFramePr/>
          <p:nvPr/>
        </p:nvGraphicFramePr>
        <p:xfrm>
          <a:off x="5724128" y="1124744"/>
          <a:ext cx="2448272" cy="5616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oup 44"/>
          <p:cNvGrpSpPr>
            <a:grpSpLocks/>
          </p:cNvGrpSpPr>
          <p:nvPr/>
        </p:nvGrpSpPr>
        <p:grpSpPr bwMode="auto">
          <a:xfrm>
            <a:off x="2339975" y="1628775"/>
            <a:ext cx="863600" cy="4679950"/>
            <a:chOff x="2339975" y="1628775"/>
            <a:chExt cx="863600" cy="4679950"/>
          </a:xfrm>
        </p:grpSpPr>
        <p:cxnSp>
          <p:nvCxnSpPr>
            <p:cNvPr id="11" name="Straight Connector 10"/>
            <p:cNvCxnSpPr>
              <a:cxnSpLocks noChangeShapeType="1"/>
              <a:stCxn id="6" idx="3"/>
            </p:cNvCxnSpPr>
            <p:nvPr/>
          </p:nvCxnSpPr>
          <p:spPr bwMode="auto">
            <a:xfrm flipV="1">
              <a:off x="2365375" y="3573463"/>
              <a:ext cx="838200" cy="1328737"/>
            </a:xfrm>
            <a:prstGeom prst="line">
              <a:avLst/>
            </a:prstGeom>
            <a:noFill/>
            <a:ln w="9525">
              <a:solidFill>
                <a:schemeClr val="tx1"/>
              </a:solidFill>
              <a:round/>
              <a:headEnd/>
              <a:tailEnd/>
            </a:ln>
          </p:spPr>
        </p:cxnSp>
        <p:cxnSp>
          <p:nvCxnSpPr>
            <p:cNvPr id="12" name="Straight Connector 11"/>
            <p:cNvCxnSpPr>
              <a:cxnSpLocks noChangeShapeType="1"/>
            </p:cNvCxnSpPr>
            <p:nvPr/>
          </p:nvCxnSpPr>
          <p:spPr bwMode="auto">
            <a:xfrm flipV="1">
              <a:off x="2339975" y="4221163"/>
              <a:ext cx="863600" cy="681037"/>
            </a:xfrm>
            <a:prstGeom prst="line">
              <a:avLst/>
            </a:prstGeom>
            <a:noFill/>
            <a:ln w="9525">
              <a:solidFill>
                <a:schemeClr val="tx1"/>
              </a:solidFill>
              <a:round/>
              <a:headEnd/>
              <a:tailEnd/>
            </a:ln>
          </p:spPr>
        </p:cxnSp>
        <p:cxnSp>
          <p:nvCxnSpPr>
            <p:cNvPr id="13" name="Straight Connector 12"/>
            <p:cNvCxnSpPr>
              <a:stCxn id="5" idx="3"/>
            </p:cNvCxnSpPr>
            <p:nvPr/>
          </p:nvCxnSpPr>
          <p:spPr>
            <a:xfrm>
              <a:off x="2365375" y="2166938"/>
              <a:ext cx="838200" cy="10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3"/>
            </p:cNvCxnSpPr>
            <p:nvPr/>
          </p:nvCxnSpPr>
          <p:spPr>
            <a:xfrm>
              <a:off x="2365375" y="4902200"/>
              <a:ext cx="838200" cy="1406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noChangeShapeType="1"/>
              <a:stCxn id="6" idx="3"/>
            </p:cNvCxnSpPr>
            <p:nvPr/>
          </p:nvCxnSpPr>
          <p:spPr bwMode="auto">
            <a:xfrm flipV="1">
              <a:off x="2365375" y="2924175"/>
              <a:ext cx="838200" cy="1978025"/>
            </a:xfrm>
            <a:prstGeom prst="line">
              <a:avLst/>
            </a:prstGeom>
            <a:noFill/>
            <a:ln w="9525">
              <a:solidFill>
                <a:schemeClr val="tx1"/>
              </a:solidFill>
              <a:round/>
              <a:headEnd/>
              <a:tailEnd/>
            </a:ln>
          </p:spPr>
        </p:cxnSp>
        <p:cxnSp>
          <p:nvCxnSpPr>
            <p:cNvPr id="19" name="Straight Connector 18"/>
            <p:cNvCxnSpPr>
              <a:stCxn id="6" idx="3"/>
            </p:cNvCxnSpPr>
            <p:nvPr/>
          </p:nvCxnSpPr>
          <p:spPr>
            <a:xfrm>
              <a:off x="2365375" y="4902200"/>
              <a:ext cx="838200" cy="614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p:cNvCxnSpPr>
            <p:nvPr/>
          </p:nvCxnSpPr>
          <p:spPr>
            <a:xfrm>
              <a:off x="2365375" y="4902200"/>
              <a:ext cx="838200" cy="39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ChangeShapeType="1"/>
              <a:stCxn id="5" idx="3"/>
            </p:cNvCxnSpPr>
            <p:nvPr/>
          </p:nvCxnSpPr>
          <p:spPr bwMode="auto">
            <a:xfrm flipV="1">
              <a:off x="2365375" y="1628775"/>
              <a:ext cx="838200" cy="538163"/>
            </a:xfrm>
            <a:prstGeom prst="line">
              <a:avLst/>
            </a:prstGeom>
            <a:noFill/>
            <a:ln w="9525">
              <a:solidFill>
                <a:schemeClr val="tx1"/>
              </a:solidFill>
              <a:round/>
              <a:headEnd/>
              <a:tailEnd/>
            </a:ln>
          </p:spPr>
        </p:cxnSp>
      </p:grpSp>
      <p:grpSp>
        <p:nvGrpSpPr>
          <p:cNvPr id="3" name="Group 59"/>
          <p:cNvGrpSpPr>
            <a:grpSpLocks/>
          </p:cNvGrpSpPr>
          <p:nvPr/>
        </p:nvGrpSpPr>
        <p:grpSpPr bwMode="auto">
          <a:xfrm>
            <a:off x="4140200" y="1196975"/>
            <a:ext cx="1584325" cy="5472113"/>
            <a:chOff x="4139952" y="1196752"/>
            <a:chExt cx="1584176" cy="5472608"/>
          </a:xfrm>
        </p:grpSpPr>
        <p:cxnSp>
          <p:nvCxnSpPr>
            <p:cNvPr id="14" name="Straight Connector 13"/>
            <p:cNvCxnSpPr>
              <a:cxnSpLocks noChangeShapeType="1"/>
            </p:cNvCxnSpPr>
            <p:nvPr/>
          </p:nvCxnSpPr>
          <p:spPr bwMode="auto">
            <a:xfrm flipV="1">
              <a:off x="4139952" y="1412672"/>
              <a:ext cx="1584176" cy="215920"/>
            </a:xfrm>
            <a:prstGeom prst="line">
              <a:avLst/>
            </a:prstGeom>
            <a:noFill/>
            <a:ln w="9525">
              <a:solidFill>
                <a:schemeClr val="tx1"/>
              </a:solidFill>
              <a:round/>
              <a:headEnd/>
              <a:tailEnd/>
            </a:ln>
          </p:spPr>
        </p:cxnSp>
        <p:cxnSp>
          <p:nvCxnSpPr>
            <p:cNvPr id="18" name="Straight Connector 17"/>
            <p:cNvCxnSpPr>
              <a:cxnSpLocks noChangeShapeType="1"/>
            </p:cNvCxnSpPr>
            <p:nvPr/>
          </p:nvCxnSpPr>
          <p:spPr bwMode="auto">
            <a:xfrm flipV="1">
              <a:off x="4139952" y="1196752"/>
              <a:ext cx="1584176" cy="431839"/>
            </a:xfrm>
            <a:prstGeom prst="line">
              <a:avLst/>
            </a:prstGeom>
            <a:noFill/>
            <a:ln w="9525">
              <a:solidFill>
                <a:schemeClr val="tx1"/>
              </a:solidFill>
              <a:round/>
              <a:headEnd/>
              <a:tailEnd/>
            </a:ln>
          </p:spPr>
        </p:cxnSp>
        <p:cxnSp>
          <p:nvCxnSpPr>
            <p:cNvPr id="41" name="Straight Connector 40"/>
            <p:cNvCxnSpPr/>
            <p:nvPr/>
          </p:nvCxnSpPr>
          <p:spPr>
            <a:xfrm>
              <a:off x="4139952" y="1628591"/>
              <a:ext cx="1584176" cy="14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39952" y="1628591"/>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ChangeShapeType="1"/>
            </p:cNvCxnSpPr>
            <p:nvPr/>
          </p:nvCxnSpPr>
          <p:spPr bwMode="auto">
            <a:xfrm flipV="1">
              <a:off x="4139952" y="1988987"/>
              <a:ext cx="1584176" cy="287363"/>
            </a:xfrm>
            <a:prstGeom prst="line">
              <a:avLst/>
            </a:prstGeom>
            <a:noFill/>
            <a:ln w="9525">
              <a:solidFill>
                <a:schemeClr val="tx1"/>
              </a:solidFill>
              <a:round/>
              <a:headEnd/>
              <a:tailEnd/>
            </a:ln>
          </p:spPr>
        </p:cxnSp>
        <p:cxnSp>
          <p:nvCxnSpPr>
            <p:cNvPr id="48" name="Straight Connector 47"/>
            <p:cNvCxnSpPr>
              <a:cxnSpLocks noChangeShapeType="1"/>
            </p:cNvCxnSpPr>
            <p:nvPr/>
          </p:nvCxnSpPr>
          <p:spPr bwMode="auto">
            <a:xfrm flipV="1">
              <a:off x="4139952" y="2204906"/>
              <a:ext cx="1584176" cy="71443"/>
            </a:xfrm>
            <a:prstGeom prst="line">
              <a:avLst/>
            </a:prstGeom>
            <a:noFill/>
            <a:ln w="9525">
              <a:solidFill>
                <a:schemeClr val="tx1"/>
              </a:solidFill>
              <a:round/>
              <a:headEnd/>
              <a:tailEnd/>
            </a:ln>
          </p:spPr>
        </p:cxnSp>
        <p:cxnSp>
          <p:nvCxnSpPr>
            <p:cNvPr id="50" name="Straight Connector 49"/>
            <p:cNvCxnSpPr/>
            <p:nvPr/>
          </p:nvCxnSpPr>
          <p:spPr>
            <a:xfrm>
              <a:off x="4139952" y="2276350"/>
              <a:ext cx="1584176" cy="14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39952" y="2276350"/>
              <a:ext cx="1584176" cy="288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39952" y="2276350"/>
              <a:ext cx="1584176" cy="504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39952" y="2925696"/>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39952" y="2925696"/>
              <a:ext cx="1584176" cy="215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ShapeType="1"/>
            </p:cNvCxnSpPr>
            <p:nvPr/>
          </p:nvCxnSpPr>
          <p:spPr bwMode="auto">
            <a:xfrm flipV="1">
              <a:off x="4139952" y="3357535"/>
              <a:ext cx="1584176" cy="215920"/>
            </a:xfrm>
            <a:prstGeom prst="line">
              <a:avLst/>
            </a:prstGeom>
            <a:noFill/>
            <a:ln w="9525">
              <a:solidFill>
                <a:schemeClr val="tx1"/>
              </a:solidFill>
              <a:round/>
              <a:headEnd/>
              <a:tailEnd/>
            </a:ln>
          </p:spPr>
        </p:cxnSp>
        <p:cxnSp>
          <p:nvCxnSpPr>
            <p:cNvPr id="71" name="Straight Connector 70"/>
            <p:cNvCxnSpPr/>
            <p:nvPr/>
          </p:nvCxnSpPr>
          <p:spPr>
            <a:xfrm>
              <a:off x="4139952" y="3573455"/>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noChangeShapeType="1"/>
            </p:cNvCxnSpPr>
            <p:nvPr/>
          </p:nvCxnSpPr>
          <p:spPr bwMode="auto">
            <a:xfrm flipV="1">
              <a:off x="4139952" y="3789375"/>
              <a:ext cx="1584176" cy="503283"/>
            </a:xfrm>
            <a:prstGeom prst="line">
              <a:avLst/>
            </a:prstGeom>
            <a:noFill/>
            <a:ln w="9525">
              <a:solidFill>
                <a:schemeClr val="tx1"/>
              </a:solidFill>
              <a:round/>
              <a:headEnd/>
              <a:tailEnd/>
            </a:ln>
          </p:spPr>
        </p:cxnSp>
        <p:cxnSp>
          <p:nvCxnSpPr>
            <p:cNvPr id="78" name="Straight Connector 77"/>
            <p:cNvCxnSpPr>
              <a:cxnSpLocks noChangeShapeType="1"/>
            </p:cNvCxnSpPr>
            <p:nvPr/>
          </p:nvCxnSpPr>
          <p:spPr bwMode="auto">
            <a:xfrm flipV="1">
              <a:off x="4139952" y="3933850"/>
              <a:ext cx="1584176" cy="358807"/>
            </a:xfrm>
            <a:prstGeom prst="line">
              <a:avLst/>
            </a:prstGeom>
            <a:noFill/>
            <a:ln w="9525">
              <a:solidFill>
                <a:schemeClr val="tx1"/>
              </a:solidFill>
              <a:round/>
              <a:headEnd/>
              <a:tailEnd/>
            </a:ln>
          </p:spPr>
        </p:cxnSp>
        <p:cxnSp>
          <p:nvCxnSpPr>
            <p:cNvPr id="80" name="Straight Connector 79"/>
            <p:cNvCxnSpPr>
              <a:cxnSpLocks noChangeShapeType="1"/>
            </p:cNvCxnSpPr>
            <p:nvPr/>
          </p:nvCxnSpPr>
          <p:spPr bwMode="auto">
            <a:xfrm flipV="1">
              <a:off x="4139952" y="4149769"/>
              <a:ext cx="1584176" cy="142888"/>
            </a:xfrm>
            <a:prstGeom prst="line">
              <a:avLst/>
            </a:prstGeom>
            <a:noFill/>
            <a:ln w="9525">
              <a:solidFill>
                <a:schemeClr val="tx1"/>
              </a:solidFill>
              <a:round/>
              <a:headEnd/>
              <a:tailEnd/>
            </a:ln>
          </p:spPr>
        </p:cxnSp>
        <p:cxnSp>
          <p:nvCxnSpPr>
            <p:cNvPr id="84" name="Straight Connector 83"/>
            <p:cNvCxnSpPr>
              <a:cxnSpLocks noChangeShapeType="1"/>
            </p:cNvCxnSpPr>
            <p:nvPr/>
          </p:nvCxnSpPr>
          <p:spPr bwMode="auto">
            <a:xfrm flipV="1">
              <a:off x="4139952" y="4292657"/>
              <a:ext cx="1584176" cy="647759"/>
            </a:xfrm>
            <a:prstGeom prst="line">
              <a:avLst/>
            </a:prstGeom>
            <a:noFill/>
            <a:ln w="9525">
              <a:solidFill>
                <a:schemeClr val="tx1"/>
              </a:solidFill>
              <a:round/>
              <a:headEnd/>
              <a:tailEnd/>
            </a:ln>
          </p:spPr>
        </p:cxnSp>
        <p:cxnSp>
          <p:nvCxnSpPr>
            <p:cNvPr id="86" name="Straight Connector 85"/>
            <p:cNvCxnSpPr>
              <a:cxnSpLocks noChangeShapeType="1"/>
            </p:cNvCxnSpPr>
            <p:nvPr/>
          </p:nvCxnSpPr>
          <p:spPr bwMode="auto">
            <a:xfrm flipV="1">
              <a:off x="4139952" y="4508577"/>
              <a:ext cx="1584176" cy="431839"/>
            </a:xfrm>
            <a:prstGeom prst="line">
              <a:avLst/>
            </a:prstGeom>
            <a:noFill/>
            <a:ln w="9525">
              <a:solidFill>
                <a:schemeClr val="tx1"/>
              </a:solidFill>
              <a:round/>
              <a:headEnd/>
              <a:tailEnd/>
            </a:ln>
          </p:spPr>
        </p:cxnSp>
        <p:cxnSp>
          <p:nvCxnSpPr>
            <p:cNvPr id="88" name="Straight Connector 87"/>
            <p:cNvCxnSpPr>
              <a:cxnSpLocks noChangeShapeType="1"/>
            </p:cNvCxnSpPr>
            <p:nvPr/>
          </p:nvCxnSpPr>
          <p:spPr bwMode="auto">
            <a:xfrm flipV="1">
              <a:off x="4139952" y="4724496"/>
              <a:ext cx="1584176" cy="215920"/>
            </a:xfrm>
            <a:prstGeom prst="line">
              <a:avLst/>
            </a:prstGeom>
            <a:noFill/>
            <a:ln w="9525">
              <a:solidFill>
                <a:schemeClr val="tx1"/>
              </a:solidFill>
              <a:round/>
              <a:headEnd/>
              <a:tailEnd/>
            </a:ln>
          </p:spPr>
        </p:cxnSp>
        <p:cxnSp>
          <p:nvCxnSpPr>
            <p:cNvPr id="91" name="Straight Connector 90"/>
            <p:cNvCxnSpPr>
              <a:cxnSpLocks noChangeShapeType="1"/>
            </p:cNvCxnSpPr>
            <p:nvPr/>
          </p:nvCxnSpPr>
          <p:spPr bwMode="auto">
            <a:xfrm flipV="1">
              <a:off x="4139952" y="4940416"/>
              <a:ext cx="1584176" cy="576315"/>
            </a:xfrm>
            <a:prstGeom prst="line">
              <a:avLst/>
            </a:prstGeom>
            <a:noFill/>
            <a:ln w="9525">
              <a:solidFill>
                <a:schemeClr val="tx1"/>
              </a:solidFill>
              <a:round/>
              <a:headEnd/>
              <a:tailEnd/>
            </a:ln>
          </p:spPr>
        </p:cxnSp>
        <p:cxnSp>
          <p:nvCxnSpPr>
            <p:cNvPr id="93" name="Straight Connector 92"/>
            <p:cNvCxnSpPr>
              <a:cxnSpLocks noChangeShapeType="1"/>
            </p:cNvCxnSpPr>
            <p:nvPr/>
          </p:nvCxnSpPr>
          <p:spPr bwMode="auto">
            <a:xfrm flipV="1">
              <a:off x="4139952" y="5300811"/>
              <a:ext cx="1584176" cy="215920"/>
            </a:xfrm>
            <a:prstGeom prst="line">
              <a:avLst/>
            </a:prstGeom>
            <a:noFill/>
            <a:ln w="9525">
              <a:solidFill>
                <a:schemeClr val="tx1"/>
              </a:solidFill>
              <a:round/>
              <a:headEnd/>
              <a:tailEnd/>
            </a:ln>
          </p:spPr>
        </p:cxnSp>
        <p:cxnSp>
          <p:nvCxnSpPr>
            <p:cNvPr id="95" name="Straight Connector 94"/>
            <p:cNvCxnSpPr/>
            <p:nvPr/>
          </p:nvCxnSpPr>
          <p:spPr>
            <a:xfrm>
              <a:off x="4139952" y="5516731"/>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139952" y="6308964"/>
              <a:ext cx="1584176" cy="360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139952" y="6308964"/>
              <a:ext cx="1584176" cy="14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noChangeShapeType="1"/>
            </p:cNvCxnSpPr>
            <p:nvPr/>
          </p:nvCxnSpPr>
          <p:spPr bwMode="auto">
            <a:xfrm flipV="1">
              <a:off x="4139952" y="5661206"/>
              <a:ext cx="1584176" cy="647759"/>
            </a:xfrm>
            <a:prstGeom prst="line">
              <a:avLst/>
            </a:prstGeom>
            <a:noFill/>
            <a:ln w="9525">
              <a:solidFill>
                <a:schemeClr val="tx1"/>
              </a:solidFill>
              <a:round/>
              <a:headEnd/>
              <a:tailEnd/>
            </a:ln>
          </p:spPr>
        </p:cxnSp>
        <p:cxnSp>
          <p:nvCxnSpPr>
            <p:cNvPr id="106" name="Straight Connector 105"/>
            <p:cNvCxnSpPr>
              <a:cxnSpLocks noChangeShapeType="1"/>
            </p:cNvCxnSpPr>
            <p:nvPr/>
          </p:nvCxnSpPr>
          <p:spPr bwMode="auto">
            <a:xfrm flipV="1">
              <a:off x="4139952" y="5877125"/>
              <a:ext cx="1584176" cy="431839"/>
            </a:xfrm>
            <a:prstGeom prst="line">
              <a:avLst/>
            </a:prstGeom>
            <a:noFill/>
            <a:ln w="9525">
              <a:solidFill>
                <a:schemeClr val="tx1"/>
              </a:solidFill>
              <a:round/>
              <a:headEnd/>
              <a:tailEnd/>
            </a:ln>
          </p:spPr>
        </p:cxnSp>
        <p:cxnSp>
          <p:nvCxnSpPr>
            <p:cNvPr id="109" name="Straight Connector 108"/>
            <p:cNvCxnSpPr>
              <a:cxnSpLocks noChangeShapeType="1"/>
            </p:cNvCxnSpPr>
            <p:nvPr/>
          </p:nvCxnSpPr>
          <p:spPr bwMode="auto">
            <a:xfrm flipV="1">
              <a:off x="4139952" y="6093045"/>
              <a:ext cx="1584176" cy="215920"/>
            </a:xfrm>
            <a:prstGeom prst="line">
              <a:avLst/>
            </a:prstGeom>
            <a:noFill/>
            <a:ln w="9525">
              <a:solidFill>
                <a:schemeClr val="tx1"/>
              </a:solidFill>
              <a:round/>
              <a:headEnd/>
              <a:tailEnd/>
            </a:ln>
          </p:spPr>
        </p:cxnSp>
        <p:cxnSp>
          <p:nvCxnSpPr>
            <p:cNvPr id="112" name="Straight Connector 111"/>
            <p:cNvCxnSpPr>
              <a:cxnSpLocks noChangeShapeType="1"/>
            </p:cNvCxnSpPr>
            <p:nvPr/>
          </p:nvCxnSpPr>
          <p:spPr bwMode="auto">
            <a:xfrm flipV="1">
              <a:off x="4139952" y="6237521"/>
              <a:ext cx="1584176" cy="71443"/>
            </a:xfrm>
            <a:prstGeom prst="line">
              <a:avLst/>
            </a:prstGeom>
            <a:noFill/>
            <a:ln w="9525">
              <a:solidFill>
                <a:schemeClr val="tx1"/>
              </a:solidFill>
              <a:round/>
              <a:headEnd/>
              <a:tailEnd/>
            </a:ln>
          </p:spPr>
        </p:cxnSp>
        <p:cxnSp>
          <p:nvCxnSpPr>
            <p:cNvPr id="57" name="Straight Connector 56"/>
            <p:cNvCxnSpPr>
              <a:cxnSpLocks noChangeShapeType="1"/>
            </p:cNvCxnSpPr>
            <p:nvPr/>
          </p:nvCxnSpPr>
          <p:spPr bwMode="auto">
            <a:xfrm flipV="1">
              <a:off x="4139952" y="5084892"/>
              <a:ext cx="1584176" cy="431839"/>
            </a:xfrm>
            <a:prstGeom prst="line">
              <a:avLst/>
            </a:prstGeom>
            <a:noFill/>
            <a:ln w="9525">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993775"/>
          </a:xfrm>
        </p:spPr>
        <p:txBody>
          <a:bodyPr/>
          <a:lstStyle/>
          <a:p>
            <a:r>
              <a:rPr lang="en-GB"/>
              <a:t>We are recommending five questions to the ONS</a:t>
            </a:r>
            <a:endParaRPr lang="en-US">
              <a:ea typeface="Arial" pitchFamily="-123" charset="0"/>
              <a:cs typeface="Arial" pitchFamily="-123" charset="0"/>
            </a:endParaRPr>
          </a:p>
        </p:txBody>
      </p:sp>
      <p:graphicFrame>
        <p:nvGraphicFramePr>
          <p:cNvPr id="4" name="Content Placeholder 3"/>
          <p:cNvGraphicFramePr>
            <a:graphicFrameLocks noGrp="1"/>
          </p:cNvGraphicFramePr>
          <p:nvPr>
            <p:ph idx="1"/>
          </p:nvPr>
        </p:nvGraphicFramePr>
        <p:xfrm>
          <a:off x="2339752" y="1268760"/>
          <a:ext cx="273630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17"/>
          <p:cNvSpPr>
            <a:spLocks noChangeArrowheads="1"/>
          </p:cNvSpPr>
          <p:nvPr/>
        </p:nvSpPr>
        <p:spPr bwMode="auto">
          <a:xfrm>
            <a:off x="107950" y="1628775"/>
            <a:ext cx="2257425" cy="1074738"/>
          </a:xfrm>
          <a:prstGeom prst="roundRect">
            <a:avLst>
              <a:gd name="adj" fmla="val 16667"/>
            </a:avLst>
          </a:prstGeom>
          <a:solidFill>
            <a:srgbClr val="D99594"/>
          </a:solidFill>
          <a:ln w="9525">
            <a:solidFill>
              <a:srgbClr val="000000"/>
            </a:solidFill>
            <a:round/>
            <a:headEnd/>
            <a:tailEnd/>
          </a:ln>
        </p:spPr>
        <p:txBody>
          <a:bodyPr>
            <a:prstTxWarp prst="textNoShape">
              <a:avLst/>
            </a:prstTxWarp>
          </a:bodyPr>
          <a:lstStyle/>
          <a:p>
            <a:pPr algn="ctr" defTabSz="914400"/>
            <a:r>
              <a:rPr lang="en-US" sz="1400" b="1">
                <a:solidFill>
                  <a:srgbClr val="000000"/>
                </a:solidFill>
                <a:latin typeface="Calibri" pitchFamily="-123" charset="0"/>
              </a:rPr>
              <a:t>Good feelings </a:t>
            </a:r>
          </a:p>
          <a:p>
            <a:pPr algn="ctr" defTabSz="914400"/>
            <a:r>
              <a:rPr lang="en-US" sz="1400" b="1">
                <a:solidFill>
                  <a:srgbClr val="000000"/>
                </a:solidFill>
                <a:latin typeface="Calibri" pitchFamily="-123" charset="0"/>
              </a:rPr>
              <a:t>day-to-day and overall</a:t>
            </a:r>
          </a:p>
          <a:p>
            <a:pPr algn="ctr" defTabSz="914400"/>
            <a:r>
              <a:rPr lang="en-US" sz="1200">
                <a:solidFill>
                  <a:srgbClr val="0068A6"/>
                </a:solidFill>
                <a:latin typeface="Calibri" pitchFamily="-123" charset="0"/>
              </a:rPr>
              <a:t>e.g. happiness, joy, contentment, satisfaction</a:t>
            </a:r>
          </a:p>
        </p:txBody>
      </p:sp>
      <p:sp>
        <p:nvSpPr>
          <p:cNvPr id="6" name="AutoShape 18"/>
          <p:cNvSpPr>
            <a:spLocks noChangeArrowheads="1"/>
          </p:cNvSpPr>
          <p:nvPr/>
        </p:nvSpPr>
        <p:spPr bwMode="auto">
          <a:xfrm>
            <a:off x="107950" y="4365625"/>
            <a:ext cx="2257425" cy="1073150"/>
          </a:xfrm>
          <a:prstGeom prst="roundRect">
            <a:avLst>
              <a:gd name="adj" fmla="val 16667"/>
            </a:avLst>
          </a:prstGeom>
          <a:solidFill>
            <a:srgbClr val="FFC000"/>
          </a:solidFill>
          <a:ln w="9525">
            <a:solidFill>
              <a:srgbClr val="000000"/>
            </a:solidFill>
            <a:round/>
            <a:headEnd/>
            <a:tailEnd/>
          </a:ln>
        </p:spPr>
        <p:txBody>
          <a:bodyPr lIns="0" rIns="0">
            <a:prstTxWarp prst="textNoShape">
              <a:avLst/>
            </a:prstTxWarp>
          </a:bodyPr>
          <a:lstStyle/>
          <a:p>
            <a:pPr algn="ctr" defTabSz="914400">
              <a:spcAft>
                <a:spcPts val="1000"/>
              </a:spcAft>
            </a:pPr>
            <a:r>
              <a:rPr lang="en-US" sz="1400" b="1">
                <a:solidFill>
                  <a:srgbClr val="000000"/>
                </a:solidFill>
                <a:latin typeface="Calibri" pitchFamily="-123" charset="0"/>
              </a:rPr>
              <a:t>Good functioning and satisfaction of needs</a:t>
            </a:r>
            <a:br>
              <a:rPr lang="en-US" sz="1400" b="1">
                <a:solidFill>
                  <a:srgbClr val="000000"/>
                </a:solidFill>
                <a:latin typeface="Calibri" pitchFamily="-123" charset="0"/>
              </a:rPr>
            </a:br>
            <a:r>
              <a:rPr lang="en-US" sz="1200">
                <a:solidFill>
                  <a:srgbClr val="0068A6"/>
                </a:solidFill>
                <a:latin typeface="Calibri" pitchFamily="-123" charset="0"/>
              </a:rPr>
              <a:t>e.g. to be autonomous, competent, safe and secure, connected to others</a:t>
            </a:r>
            <a:endParaRPr lang="en-US" sz="1200">
              <a:solidFill>
                <a:srgbClr val="000000"/>
              </a:solidFill>
              <a:latin typeface="Calibri" pitchFamily="-123" charset="0"/>
            </a:endParaRPr>
          </a:p>
        </p:txBody>
      </p:sp>
      <p:graphicFrame>
        <p:nvGraphicFramePr>
          <p:cNvPr id="9" name="Diagram 8"/>
          <p:cNvGraphicFramePr/>
          <p:nvPr/>
        </p:nvGraphicFramePr>
        <p:xfrm>
          <a:off x="5724128" y="1124744"/>
          <a:ext cx="2448272" cy="5616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Straight Connector 10"/>
          <p:cNvCxnSpPr>
            <a:cxnSpLocks noChangeShapeType="1"/>
            <a:stCxn id="6" idx="3"/>
          </p:cNvCxnSpPr>
          <p:nvPr/>
        </p:nvCxnSpPr>
        <p:spPr bwMode="auto">
          <a:xfrm flipV="1">
            <a:off x="2365375" y="3573463"/>
            <a:ext cx="838200" cy="1328737"/>
          </a:xfrm>
          <a:prstGeom prst="line">
            <a:avLst/>
          </a:prstGeom>
          <a:noFill/>
          <a:ln w="9525">
            <a:solidFill>
              <a:schemeClr val="tx1"/>
            </a:solidFill>
            <a:round/>
            <a:headEnd/>
            <a:tailEnd/>
          </a:ln>
        </p:spPr>
      </p:cxnSp>
      <p:cxnSp>
        <p:nvCxnSpPr>
          <p:cNvPr id="12" name="Straight Connector 11"/>
          <p:cNvCxnSpPr>
            <a:cxnSpLocks noChangeShapeType="1"/>
          </p:cNvCxnSpPr>
          <p:nvPr/>
        </p:nvCxnSpPr>
        <p:spPr bwMode="auto">
          <a:xfrm flipV="1">
            <a:off x="2339975" y="4221163"/>
            <a:ext cx="863600" cy="681037"/>
          </a:xfrm>
          <a:prstGeom prst="line">
            <a:avLst/>
          </a:prstGeom>
          <a:noFill/>
          <a:ln w="9525">
            <a:solidFill>
              <a:schemeClr val="tx1"/>
            </a:solidFill>
            <a:round/>
            <a:headEnd/>
            <a:tailEnd/>
          </a:ln>
        </p:spPr>
      </p:cxnSp>
      <p:cxnSp>
        <p:nvCxnSpPr>
          <p:cNvPr id="13" name="Straight Connector 12"/>
          <p:cNvCxnSpPr>
            <a:stCxn id="5" idx="3"/>
          </p:cNvCxnSpPr>
          <p:nvPr/>
        </p:nvCxnSpPr>
        <p:spPr>
          <a:xfrm>
            <a:off x="2365375" y="2166938"/>
            <a:ext cx="838200" cy="10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3"/>
          </p:cNvCxnSpPr>
          <p:nvPr/>
        </p:nvCxnSpPr>
        <p:spPr>
          <a:xfrm>
            <a:off x="2365375" y="4902200"/>
            <a:ext cx="838200" cy="1406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noChangeShapeType="1"/>
            <a:stCxn id="6" idx="3"/>
          </p:cNvCxnSpPr>
          <p:nvPr/>
        </p:nvCxnSpPr>
        <p:spPr bwMode="auto">
          <a:xfrm flipV="1">
            <a:off x="2365375" y="2924175"/>
            <a:ext cx="838200" cy="1978025"/>
          </a:xfrm>
          <a:prstGeom prst="line">
            <a:avLst/>
          </a:prstGeom>
          <a:noFill/>
          <a:ln w="9525">
            <a:solidFill>
              <a:schemeClr val="tx1"/>
            </a:solidFill>
            <a:round/>
            <a:headEnd/>
            <a:tailEnd/>
          </a:ln>
        </p:spPr>
      </p:cxnSp>
      <p:cxnSp>
        <p:nvCxnSpPr>
          <p:cNvPr id="19" name="Straight Connector 18"/>
          <p:cNvCxnSpPr>
            <a:stCxn id="6" idx="3"/>
          </p:cNvCxnSpPr>
          <p:nvPr/>
        </p:nvCxnSpPr>
        <p:spPr>
          <a:xfrm>
            <a:off x="2365375" y="4902200"/>
            <a:ext cx="838200" cy="614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p:cNvCxnSpPr>
          <p:nvPr/>
        </p:nvCxnSpPr>
        <p:spPr>
          <a:xfrm>
            <a:off x="2365375" y="4902200"/>
            <a:ext cx="838200" cy="39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ChangeShapeType="1"/>
            <a:stCxn id="5" idx="3"/>
          </p:cNvCxnSpPr>
          <p:nvPr/>
        </p:nvCxnSpPr>
        <p:spPr bwMode="auto">
          <a:xfrm flipV="1">
            <a:off x="2365375" y="1628775"/>
            <a:ext cx="838200" cy="538163"/>
          </a:xfrm>
          <a:prstGeom prst="line">
            <a:avLst/>
          </a:prstGeom>
          <a:noFill/>
          <a:ln w="9525">
            <a:solidFill>
              <a:schemeClr val="tx1"/>
            </a:solidFill>
            <a:round/>
            <a:headEnd/>
            <a:tailEnd/>
          </a:ln>
        </p:spPr>
      </p:cxnSp>
      <p:grpSp>
        <p:nvGrpSpPr>
          <p:cNvPr id="2" name="Group 52"/>
          <p:cNvGrpSpPr>
            <a:grpSpLocks/>
          </p:cNvGrpSpPr>
          <p:nvPr/>
        </p:nvGrpSpPr>
        <p:grpSpPr bwMode="auto">
          <a:xfrm>
            <a:off x="4140200" y="1196975"/>
            <a:ext cx="1584325" cy="5472113"/>
            <a:chOff x="4139952" y="1196752"/>
            <a:chExt cx="1584176" cy="5472608"/>
          </a:xfrm>
        </p:grpSpPr>
        <p:cxnSp>
          <p:nvCxnSpPr>
            <p:cNvPr id="14" name="Straight Connector 13"/>
            <p:cNvCxnSpPr>
              <a:cxnSpLocks noChangeShapeType="1"/>
            </p:cNvCxnSpPr>
            <p:nvPr/>
          </p:nvCxnSpPr>
          <p:spPr bwMode="auto">
            <a:xfrm flipV="1">
              <a:off x="4139952" y="1412672"/>
              <a:ext cx="1584176" cy="215920"/>
            </a:xfrm>
            <a:prstGeom prst="line">
              <a:avLst/>
            </a:prstGeom>
            <a:noFill/>
            <a:ln w="9525">
              <a:solidFill>
                <a:schemeClr val="tx1"/>
              </a:solidFill>
              <a:round/>
              <a:headEnd/>
              <a:tailEnd/>
            </a:ln>
          </p:spPr>
        </p:cxnSp>
        <p:cxnSp>
          <p:nvCxnSpPr>
            <p:cNvPr id="18" name="Straight Connector 17"/>
            <p:cNvCxnSpPr>
              <a:cxnSpLocks noChangeShapeType="1"/>
            </p:cNvCxnSpPr>
            <p:nvPr/>
          </p:nvCxnSpPr>
          <p:spPr bwMode="auto">
            <a:xfrm flipV="1">
              <a:off x="4139952" y="1196752"/>
              <a:ext cx="1584176" cy="431839"/>
            </a:xfrm>
            <a:prstGeom prst="line">
              <a:avLst/>
            </a:prstGeom>
            <a:noFill/>
            <a:ln w="25400">
              <a:solidFill>
                <a:schemeClr val="tx1"/>
              </a:solidFill>
              <a:round/>
              <a:headEnd/>
              <a:tailEnd/>
            </a:ln>
          </p:spPr>
        </p:cxnSp>
        <p:cxnSp>
          <p:nvCxnSpPr>
            <p:cNvPr id="41" name="Straight Connector 40"/>
            <p:cNvCxnSpPr/>
            <p:nvPr/>
          </p:nvCxnSpPr>
          <p:spPr>
            <a:xfrm>
              <a:off x="4139952" y="1628591"/>
              <a:ext cx="1584176" cy="14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39952" y="1628591"/>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ChangeShapeType="1"/>
            </p:cNvCxnSpPr>
            <p:nvPr/>
          </p:nvCxnSpPr>
          <p:spPr bwMode="auto">
            <a:xfrm flipV="1">
              <a:off x="4139952" y="1988987"/>
              <a:ext cx="1584176" cy="287363"/>
            </a:xfrm>
            <a:prstGeom prst="line">
              <a:avLst/>
            </a:prstGeom>
            <a:noFill/>
            <a:ln w="9525">
              <a:solidFill>
                <a:schemeClr val="tx1"/>
              </a:solidFill>
              <a:round/>
              <a:headEnd/>
              <a:tailEnd/>
            </a:ln>
          </p:spPr>
        </p:cxnSp>
        <p:cxnSp>
          <p:nvCxnSpPr>
            <p:cNvPr id="48" name="Straight Connector 47"/>
            <p:cNvCxnSpPr>
              <a:cxnSpLocks noChangeShapeType="1"/>
            </p:cNvCxnSpPr>
            <p:nvPr/>
          </p:nvCxnSpPr>
          <p:spPr bwMode="auto">
            <a:xfrm flipV="1">
              <a:off x="4139952" y="2204906"/>
              <a:ext cx="1584176" cy="71443"/>
            </a:xfrm>
            <a:prstGeom prst="line">
              <a:avLst/>
            </a:prstGeom>
            <a:noFill/>
            <a:ln w="25400">
              <a:solidFill>
                <a:schemeClr val="tx1"/>
              </a:solidFill>
              <a:round/>
              <a:headEnd/>
              <a:tailEnd/>
            </a:ln>
          </p:spPr>
        </p:cxnSp>
        <p:cxnSp>
          <p:nvCxnSpPr>
            <p:cNvPr id="50" name="Straight Connector 49"/>
            <p:cNvCxnSpPr/>
            <p:nvPr/>
          </p:nvCxnSpPr>
          <p:spPr>
            <a:xfrm>
              <a:off x="4139952" y="2276350"/>
              <a:ext cx="1584176" cy="14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39952" y="2276350"/>
              <a:ext cx="1584176" cy="288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39952" y="2276350"/>
              <a:ext cx="1584176" cy="504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39952" y="2925696"/>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39952" y="2925696"/>
              <a:ext cx="1584176" cy="215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ShapeType="1"/>
            </p:cNvCxnSpPr>
            <p:nvPr/>
          </p:nvCxnSpPr>
          <p:spPr bwMode="auto">
            <a:xfrm flipV="1">
              <a:off x="4139952" y="3357535"/>
              <a:ext cx="1584176" cy="215920"/>
            </a:xfrm>
            <a:prstGeom prst="line">
              <a:avLst/>
            </a:prstGeom>
            <a:noFill/>
            <a:ln w="9525">
              <a:solidFill>
                <a:schemeClr val="tx1"/>
              </a:solidFill>
              <a:round/>
              <a:headEnd/>
              <a:tailEnd/>
            </a:ln>
          </p:spPr>
        </p:cxnSp>
        <p:cxnSp>
          <p:nvCxnSpPr>
            <p:cNvPr id="71" name="Straight Connector 70"/>
            <p:cNvCxnSpPr/>
            <p:nvPr/>
          </p:nvCxnSpPr>
          <p:spPr>
            <a:xfrm>
              <a:off x="4139952" y="3573455"/>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noChangeShapeType="1"/>
            </p:cNvCxnSpPr>
            <p:nvPr/>
          </p:nvCxnSpPr>
          <p:spPr bwMode="auto">
            <a:xfrm flipV="1">
              <a:off x="4139952" y="3789375"/>
              <a:ext cx="1584176" cy="503283"/>
            </a:xfrm>
            <a:prstGeom prst="line">
              <a:avLst/>
            </a:prstGeom>
            <a:noFill/>
            <a:ln w="9525">
              <a:solidFill>
                <a:schemeClr val="tx1"/>
              </a:solidFill>
              <a:round/>
              <a:headEnd/>
              <a:tailEnd/>
            </a:ln>
          </p:spPr>
        </p:cxnSp>
        <p:cxnSp>
          <p:nvCxnSpPr>
            <p:cNvPr id="78" name="Straight Connector 77"/>
            <p:cNvCxnSpPr>
              <a:cxnSpLocks noChangeShapeType="1"/>
            </p:cNvCxnSpPr>
            <p:nvPr/>
          </p:nvCxnSpPr>
          <p:spPr bwMode="auto">
            <a:xfrm flipV="1">
              <a:off x="4139952" y="3933850"/>
              <a:ext cx="1584176" cy="358807"/>
            </a:xfrm>
            <a:prstGeom prst="line">
              <a:avLst/>
            </a:prstGeom>
            <a:noFill/>
            <a:ln w="25400">
              <a:solidFill>
                <a:schemeClr val="tx1"/>
              </a:solidFill>
              <a:round/>
              <a:headEnd/>
              <a:tailEnd/>
            </a:ln>
          </p:spPr>
        </p:cxnSp>
        <p:cxnSp>
          <p:nvCxnSpPr>
            <p:cNvPr id="80" name="Straight Connector 79"/>
            <p:cNvCxnSpPr>
              <a:cxnSpLocks noChangeShapeType="1"/>
            </p:cNvCxnSpPr>
            <p:nvPr/>
          </p:nvCxnSpPr>
          <p:spPr bwMode="auto">
            <a:xfrm flipV="1">
              <a:off x="4139952" y="4149769"/>
              <a:ext cx="1584176" cy="142888"/>
            </a:xfrm>
            <a:prstGeom prst="line">
              <a:avLst/>
            </a:prstGeom>
            <a:noFill/>
            <a:ln w="9525">
              <a:solidFill>
                <a:schemeClr val="tx1"/>
              </a:solidFill>
              <a:round/>
              <a:headEnd/>
              <a:tailEnd/>
            </a:ln>
          </p:spPr>
        </p:cxnSp>
        <p:cxnSp>
          <p:nvCxnSpPr>
            <p:cNvPr id="84" name="Straight Connector 83"/>
            <p:cNvCxnSpPr>
              <a:cxnSpLocks noChangeShapeType="1"/>
            </p:cNvCxnSpPr>
            <p:nvPr/>
          </p:nvCxnSpPr>
          <p:spPr bwMode="auto">
            <a:xfrm flipV="1">
              <a:off x="4139952" y="4292657"/>
              <a:ext cx="1584176" cy="647759"/>
            </a:xfrm>
            <a:prstGeom prst="line">
              <a:avLst/>
            </a:prstGeom>
            <a:noFill/>
            <a:ln w="9525">
              <a:solidFill>
                <a:schemeClr val="tx1"/>
              </a:solidFill>
              <a:round/>
              <a:headEnd/>
              <a:tailEnd/>
            </a:ln>
          </p:spPr>
        </p:cxnSp>
        <p:cxnSp>
          <p:nvCxnSpPr>
            <p:cNvPr id="86" name="Straight Connector 85"/>
            <p:cNvCxnSpPr>
              <a:cxnSpLocks noChangeShapeType="1"/>
            </p:cNvCxnSpPr>
            <p:nvPr/>
          </p:nvCxnSpPr>
          <p:spPr bwMode="auto">
            <a:xfrm flipV="1">
              <a:off x="4139952" y="4508577"/>
              <a:ext cx="1584176" cy="431839"/>
            </a:xfrm>
            <a:prstGeom prst="line">
              <a:avLst/>
            </a:prstGeom>
            <a:noFill/>
            <a:ln w="9525">
              <a:solidFill>
                <a:schemeClr val="tx1"/>
              </a:solidFill>
              <a:round/>
              <a:headEnd/>
              <a:tailEnd/>
            </a:ln>
          </p:spPr>
        </p:cxnSp>
        <p:cxnSp>
          <p:nvCxnSpPr>
            <p:cNvPr id="88" name="Straight Connector 87"/>
            <p:cNvCxnSpPr>
              <a:cxnSpLocks noChangeShapeType="1"/>
            </p:cNvCxnSpPr>
            <p:nvPr/>
          </p:nvCxnSpPr>
          <p:spPr bwMode="auto">
            <a:xfrm flipV="1">
              <a:off x="4139952" y="4724496"/>
              <a:ext cx="1584176" cy="215920"/>
            </a:xfrm>
            <a:prstGeom prst="line">
              <a:avLst/>
            </a:prstGeom>
            <a:noFill/>
            <a:ln w="9525">
              <a:solidFill>
                <a:schemeClr val="tx1"/>
              </a:solidFill>
              <a:round/>
              <a:headEnd/>
              <a:tailEnd/>
            </a:ln>
          </p:spPr>
        </p:cxnSp>
        <p:cxnSp>
          <p:nvCxnSpPr>
            <p:cNvPr id="91" name="Straight Connector 90"/>
            <p:cNvCxnSpPr>
              <a:cxnSpLocks noChangeShapeType="1"/>
            </p:cNvCxnSpPr>
            <p:nvPr/>
          </p:nvCxnSpPr>
          <p:spPr bwMode="auto">
            <a:xfrm flipV="1">
              <a:off x="4139952" y="4940416"/>
              <a:ext cx="1584176" cy="576315"/>
            </a:xfrm>
            <a:prstGeom prst="line">
              <a:avLst/>
            </a:prstGeom>
            <a:noFill/>
            <a:ln w="9525">
              <a:solidFill>
                <a:schemeClr val="tx1"/>
              </a:solidFill>
              <a:round/>
              <a:headEnd/>
              <a:tailEnd/>
            </a:ln>
          </p:spPr>
        </p:cxnSp>
        <p:cxnSp>
          <p:nvCxnSpPr>
            <p:cNvPr id="93" name="Straight Connector 92"/>
            <p:cNvCxnSpPr>
              <a:cxnSpLocks noChangeShapeType="1"/>
            </p:cNvCxnSpPr>
            <p:nvPr/>
          </p:nvCxnSpPr>
          <p:spPr bwMode="auto">
            <a:xfrm flipV="1">
              <a:off x="4139952" y="5300811"/>
              <a:ext cx="1584176" cy="215920"/>
            </a:xfrm>
            <a:prstGeom prst="line">
              <a:avLst/>
            </a:prstGeom>
            <a:noFill/>
            <a:ln w="9525">
              <a:solidFill>
                <a:schemeClr val="tx1"/>
              </a:solidFill>
              <a:round/>
              <a:headEnd/>
              <a:tailEnd/>
            </a:ln>
          </p:spPr>
        </p:cxnSp>
        <p:cxnSp>
          <p:nvCxnSpPr>
            <p:cNvPr id="95" name="Straight Connector 94"/>
            <p:cNvCxnSpPr/>
            <p:nvPr/>
          </p:nvCxnSpPr>
          <p:spPr>
            <a:xfrm>
              <a:off x="4139952" y="5516731"/>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139952" y="6308964"/>
              <a:ext cx="1584176" cy="360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139952" y="6308964"/>
              <a:ext cx="1584176" cy="14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noChangeShapeType="1"/>
            </p:cNvCxnSpPr>
            <p:nvPr/>
          </p:nvCxnSpPr>
          <p:spPr bwMode="auto">
            <a:xfrm flipV="1">
              <a:off x="4139952" y="5661206"/>
              <a:ext cx="1584176" cy="647759"/>
            </a:xfrm>
            <a:prstGeom prst="line">
              <a:avLst/>
            </a:prstGeom>
            <a:noFill/>
            <a:ln w="25400">
              <a:solidFill>
                <a:schemeClr val="tx1"/>
              </a:solidFill>
              <a:round/>
              <a:headEnd/>
              <a:tailEnd/>
            </a:ln>
          </p:spPr>
        </p:cxnSp>
        <p:cxnSp>
          <p:nvCxnSpPr>
            <p:cNvPr id="106" name="Straight Connector 105"/>
            <p:cNvCxnSpPr>
              <a:cxnSpLocks noChangeShapeType="1"/>
            </p:cNvCxnSpPr>
            <p:nvPr/>
          </p:nvCxnSpPr>
          <p:spPr bwMode="auto">
            <a:xfrm flipV="1">
              <a:off x="4139952" y="5877125"/>
              <a:ext cx="1584176" cy="431839"/>
            </a:xfrm>
            <a:prstGeom prst="line">
              <a:avLst/>
            </a:prstGeom>
            <a:noFill/>
            <a:ln w="9525">
              <a:solidFill>
                <a:schemeClr val="tx1"/>
              </a:solidFill>
              <a:round/>
              <a:headEnd/>
              <a:tailEnd/>
            </a:ln>
          </p:spPr>
        </p:cxnSp>
        <p:cxnSp>
          <p:nvCxnSpPr>
            <p:cNvPr id="109" name="Straight Connector 108"/>
            <p:cNvCxnSpPr>
              <a:cxnSpLocks noChangeShapeType="1"/>
            </p:cNvCxnSpPr>
            <p:nvPr/>
          </p:nvCxnSpPr>
          <p:spPr bwMode="auto">
            <a:xfrm flipV="1">
              <a:off x="4139952" y="6093045"/>
              <a:ext cx="1584176" cy="215920"/>
            </a:xfrm>
            <a:prstGeom prst="line">
              <a:avLst/>
            </a:prstGeom>
            <a:noFill/>
            <a:ln w="9525">
              <a:solidFill>
                <a:schemeClr val="tx1"/>
              </a:solidFill>
              <a:round/>
              <a:headEnd/>
              <a:tailEnd/>
            </a:ln>
          </p:spPr>
        </p:cxnSp>
        <p:cxnSp>
          <p:nvCxnSpPr>
            <p:cNvPr id="112" name="Straight Connector 111"/>
            <p:cNvCxnSpPr>
              <a:cxnSpLocks noChangeShapeType="1"/>
            </p:cNvCxnSpPr>
            <p:nvPr/>
          </p:nvCxnSpPr>
          <p:spPr bwMode="auto">
            <a:xfrm flipV="1">
              <a:off x="4139952" y="6237521"/>
              <a:ext cx="1584176" cy="71443"/>
            </a:xfrm>
            <a:prstGeom prst="line">
              <a:avLst/>
            </a:prstGeom>
            <a:noFill/>
            <a:ln w="9525">
              <a:solidFill>
                <a:schemeClr val="tx1"/>
              </a:solidFill>
              <a:round/>
              <a:headEnd/>
              <a:tailEnd/>
            </a:ln>
          </p:spPr>
        </p:cxnSp>
        <p:cxnSp>
          <p:nvCxnSpPr>
            <p:cNvPr id="57" name="Straight Connector 56"/>
            <p:cNvCxnSpPr>
              <a:cxnSpLocks noChangeShapeType="1"/>
            </p:cNvCxnSpPr>
            <p:nvPr/>
          </p:nvCxnSpPr>
          <p:spPr bwMode="auto">
            <a:xfrm flipV="1">
              <a:off x="4139952" y="5084892"/>
              <a:ext cx="1584176" cy="431839"/>
            </a:xfrm>
            <a:prstGeom prst="line">
              <a:avLst/>
            </a:prstGeom>
            <a:noFill/>
            <a:ln w="9525">
              <a:solidFill>
                <a:schemeClr val="tx1"/>
              </a:solidFill>
              <a:round/>
              <a:headEnd/>
              <a:tailEnd/>
            </a:ln>
          </p:spPr>
        </p:cxnSp>
      </p:grpSp>
      <p:grpSp>
        <p:nvGrpSpPr>
          <p:cNvPr id="3" name="Group 54"/>
          <p:cNvGrpSpPr>
            <a:grpSpLocks/>
          </p:cNvGrpSpPr>
          <p:nvPr/>
        </p:nvGrpSpPr>
        <p:grpSpPr bwMode="auto">
          <a:xfrm>
            <a:off x="5724525" y="1125538"/>
            <a:ext cx="2447925" cy="4967287"/>
            <a:chOff x="5724128" y="1124744"/>
            <a:chExt cx="2448272" cy="4968552"/>
          </a:xfrm>
        </p:grpSpPr>
        <p:sp>
          <p:nvSpPr>
            <p:cNvPr id="44" name="Rounded Rectangle 43"/>
            <p:cNvSpPr/>
            <p:nvPr/>
          </p:nvSpPr>
          <p:spPr bwMode="auto">
            <a:xfrm>
              <a:off x="5724128" y="1124744"/>
              <a:ext cx="2448272" cy="719320"/>
            </a:xfrm>
            <a:prstGeom prst="roundRect">
              <a:avLst/>
            </a:prstGeom>
            <a:solidFill>
              <a:schemeClr val="bg1"/>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eaLnBrk="0" hangingPunct="0">
                <a:buClr>
                  <a:srgbClr val="000000"/>
                </a:buClr>
                <a:buSzPct val="100000"/>
              </a:pPr>
              <a:r>
                <a:rPr lang="en-GB" sz="1200" b="1">
                  <a:solidFill>
                    <a:schemeClr val="tx1"/>
                  </a:solidFill>
                </a:rPr>
                <a:t>Overall on a scale of 0-10, how satisfied are you with life nowadays?</a:t>
              </a:r>
              <a:endParaRPr lang="en-US" sz="1200" b="1">
                <a:solidFill>
                  <a:schemeClr val="tx1"/>
                </a:solidFill>
              </a:endParaRPr>
            </a:p>
            <a:p>
              <a:pPr eaLnBrk="0" hangingPunct="0">
                <a:buClr>
                  <a:srgbClr val="000000"/>
                </a:buClr>
                <a:buSzPct val="100000"/>
                <a:buFont typeface="Times New Roman" pitchFamily="-123" charset="0"/>
                <a:buNone/>
              </a:pPr>
              <a:endParaRPr lang="en-US" sz="1200" b="1">
                <a:solidFill>
                  <a:schemeClr val="tx2"/>
                </a:solidFill>
                <a:latin typeface="Times New Roman" pitchFamily="-123" charset="0"/>
              </a:endParaRPr>
            </a:p>
          </p:txBody>
        </p:sp>
        <p:sp>
          <p:nvSpPr>
            <p:cNvPr id="45" name="Rounded Rectangle 44"/>
            <p:cNvSpPr/>
            <p:nvPr/>
          </p:nvSpPr>
          <p:spPr bwMode="auto">
            <a:xfrm>
              <a:off x="5724128" y="2061608"/>
              <a:ext cx="2448272" cy="57482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r>
                <a:rPr lang="en-GB" sz="1200" b="1">
                  <a:solidFill>
                    <a:schemeClr val="tx1"/>
                  </a:solidFill>
                </a:rPr>
                <a:t>How much of the time yesterday did you feel happy?</a:t>
              </a:r>
              <a:endParaRPr lang="en-US" sz="1200" b="1">
                <a:solidFill>
                  <a:schemeClr val="tx1"/>
                </a:solidFill>
              </a:endParaRPr>
            </a:p>
          </p:txBody>
        </p:sp>
        <p:sp>
          <p:nvSpPr>
            <p:cNvPr id="47" name="Rounded Rectangle 46"/>
            <p:cNvSpPr/>
            <p:nvPr/>
          </p:nvSpPr>
          <p:spPr bwMode="auto">
            <a:xfrm>
              <a:off x="5724128" y="3212838"/>
              <a:ext cx="2448272" cy="64786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r>
                <a:rPr lang="en-GB" sz="1200" b="1">
                  <a:solidFill>
                    <a:schemeClr val="tx1"/>
                  </a:solidFill>
                </a:rPr>
                <a:t>I generally feel that what I do in my life is valuable and worthwhile (agree – disagree)</a:t>
              </a:r>
              <a:endParaRPr lang="en-US" sz="1200" b="1">
                <a:solidFill>
                  <a:schemeClr val="tx1"/>
                </a:solidFill>
              </a:endParaRPr>
            </a:p>
          </p:txBody>
        </p:sp>
        <p:sp>
          <p:nvSpPr>
            <p:cNvPr id="49" name="Rounded Rectangle 48"/>
            <p:cNvSpPr/>
            <p:nvPr/>
          </p:nvSpPr>
          <p:spPr bwMode="auto">
            <a:xfrm>
              <a:off x="5724128" y="5589931"/>
              <a:ext cx="2448272" cy="50336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r>
                <a:rPr lang="en-GB" sz="1200" b="1">
                  <a:solidFill>
                    <a:schemeClr val="tx1"/>
                  </a:solidFill>
                </a:rPr>
                <a:t>How much of the time yesterday did you feel lonely?</a:t>
              </a:r>
              <a:endParaRPr lang="en-US" sz="1200" b="1">
                <a:solidFill>
                  <a:schemeClr val="tx1"/>
                </a:solidFill>
              </a:endParaRPr>
            </a:p>
          </p:txBody>
        </p:sp>
        <p:sp>
          <p:nvSpPr>
            <p:cNvPr id="51" name="Rounded Rectangle 50"/>
            <p:cNvSpPr/>
            <p:nvPr/>
          </p:nvSpPr>
          <p:spPr bwMode="auto">
            <a:xfrm>
              <a:off x="5724128" y="3860703"/>
              <a:ext cx="2448272" cy="64786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r>
                <a:rPr lang="en-GB" sz="1200" b="1">
                  <a:solidFill>
                    <a:schemeClr val="tx1"/>
                  </a:solidFill>
                </a:rPr>
                <a:t>I feel I have little control over important things in my life (agree – disagree)</a:t>
              </a:r>
              <a:endParaRPr lang="en-US" sz="1200" b="1">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323850" y="260350"/>
            <a:ext cx="8712200" cy="11414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These can form the basis for policy decisions…</a:t>
            </a:r>
          </a:p>
        </p:txBody>
      </p:sp>
      <p:sp>
        <p:nvSpPr>
          <p:cNvPr id="203779" name="Rectangle 3"/>
          <p:cNvSpPr>
            <a:spLocks noGrp="1" noChangeArrowheads="1"/>
          </p:cNvSpPr>
          <p:nvPr>
            <p:ph idx="1"/>
          </p:nvPr>
        </p:nvSpPr>
        <p:spPr>
          <a:xfrm>
            <a:off x="468313" y="1268413"/>
            <a:ext cx="8434387" cy="4524375"/>
          </a:xfrm>
        </p:spPr>
        <p:txBody>
          <a:bodyPr/>
          <a:lstStyle/>
          <a:p>
            <a:pPr>
              <a:lnSpc>
                <a:spcPct val="90000"/>
              </a:lnSpc>
            </a:pPr>
            <a:r>
              <a:rPr lang="en-GB"/>
              <a:t>Large surveys (450,000 pa) will reveal statistical relationships with conditions policy can influence</a:t>
            </a:r>
          </a:p>
          <a:p>
            <a:pPr>
              <a:lnSpc>
                <a:spcPct val="90000"/>
              </a:lnSpc>
            </a:pPr>
            <a:r>
              <a:rPr lang="en-GB"/>
              <a:t>This will help identify priorities…</a:t>
            </a:r>
          </a:p>
          <a:p>
            <a:pPr lvl="1">
              <a:lnSpc>
                <a:spcPct val="90000"/>
              </a:lnSpc>
            </a:pPr>
            <a:r>
              <a:rPr lang="en-GB"/>
              <a:t>Reorder existing priorities/trade offs – eg unemployment, working hours, alternative transport modes</a:t>
            </a:r>
          </a:p>
          <a:p>
            <a:pPr lvl="1">
              <a:lnSpc>
                <a:spcPct val="90000"/>
              </a:lnSpc>
            </a:pPr>
            <a:r>
              <a:rPr lang="en-GB"/>
              <a:t>Bring to light groups whose well-being is low – eg young people in particular locations or occupations</a:t>
            </a:r>
          </a:p>
          <a:p>
            <a:pPr lvl="1">
              <a:lnSpc>
                <a:spcPct val="90000"/>
              </a:lnSpc>
            </a:pPr>
            <a:r>
              <a:rPr lang="en-GB"/>
              <a:t>Identify impact of widespread problems – eg sleep disorder</a:t>
            </a:r>
          </a:p>
          <a:p>
            <a:pPr>
              <a:lnSpc>
                <a:spcPct val="90000"/>
              </a:lnSpc>
            </a:pPr>
            <a:r>
              <a:rPr lang="en-GB"/>
              <a:t>…and provide a common currency for policy evaluation</a:t>
            </a:r>
          </a:p>
          <a:p>
            <a:pPr lvl="1">
              <a:lnSpc>
                <a:spcPct val="90000"/>
              </a:lnSpc>
            </a:pPr>
            <a:r>
              <a:rPr lang="en-GB"/>
              <a:t>Well-being impact assessment can replace GDP impact assessment (before and after implementation)</a:t>
            </a:r>
          </a:p>
          <a:p>
            <a:pPr lvl="1">
              <a:lnSpc>
                <a:spcPct val="90000"/>
              </a:lnSpc>
            </a:pPr>
            <a:r>
              <a:rPr lang="en-GB"/>
              <a:t>Heuristics to guide detailed policy design can be developed</a:t>
            </a:r>
          </a:p>
          <a:p>
            <a:pPr lvl="1">
              <a:lnSpc>
                <a:spcPct val="90000"/>
              </a:lnSpc>
            </a:pP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7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7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37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3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323850" y="260350"/>
            <a:ext cx="8712200" cy="11414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…but only if the measures also influence politicians</a:t>
            </a:r>
          </a:p>
        </p:txBody>
      </p:sp>
      <p:sp>
        <p:nvSpPr>
          <p:cNvPr id="203779" name="Rectangle 3"/>
          <p:cNvSpPr>
            <a:spLocks noGrp="1" noChangeArrowheads="1"/>
          </p:cNvSpPr>
          <p:nvPr>
            <p:ph idx="1"/>
          </p:nvPr>
        </p:nvSpPr>
        <p:spPr>
          <a:xfrm>
            <a:off x="468313" y="1341438"/>
            <a:ext cx="8434387" cy="4451350"/>
          </a:xfrm>
        </p:spPr>
        <p:txBody>
          <a:bodyPr/>
          <a:lstStyle/>
          <a:p>
            <a:pPr>
              <a:lnSpc>
                <a:spcPct val="90000"/>
              </a:lnSpc>
            </a:pPr>
            <a:r>
              <a:rPr lang="en-GB"/>
              <a:t>The measures must resonate with the media and voters</a:t>
            </a:r>
          </a:p>
          <a:p>
            <a:pPr>
              <a:lnSpc>
                <a:spcPct val="90000"/>
              </a:lnSpc>
            </a:pPr>
            <a:r>
              <a:rPr lang="en-GB"/>
              <a:t>Consider how inflation and unemployment rates do this:</a:t>
            </a:r>
          </a:p>
          <a:p>
            <a:pPr lvl="1">
              <a:lnSpc>
                <a:spcPct val="90000"/>
              </a:lnSpc>
            </a:pPr>
            <a:r>
              <a:rPr lang="en-GB"/>
              <a:t>Measures of things that matter</a:t>
            </a:r>
          </a:p>
          <a:p>
            <a:pPr lvl="1">
              <a:lnSpc>
                <a:spcPct val="90000"/>
              </a:lnSpc>
            </a:pPr>
            <a:r>
              <a:rPr lang="en-GB"/>
              <a:t>Politicians can be praised or blamed for them</a:t>
            </a:r>
          </a:p>
          <a:p>
            <a:pPr lvl="1">
              <a:lnSpc>
                <a:spcPct val="90000"/>
              </a:lnSpc>
            </a:pPr>
            <a:r>
              <a:rPr lang="en-GB"/>
              <a:t>Measures of things that seem public – reflect shared experiences that can be talked about (although what is private and what public changes over time)</a:t>
            </a:r>
          </a:p>
          <a:p>
            <a:pPr lvl="1">
              <a:lnSpc>
                <a:spcPct val="90000"/>
              </a:lnSpc>
            </a:pPr>
            <a:r>
              <a:rPr lang="en-GB"/>
              <a:t>They are the basis for comparisons – year on year change, other countries, different regions</a:t>
            </a:r>
          </a:p>
          <a:p>
            <a:pPr>
              <a:lnSpc>
                <a:spcPct val="90000"/>
              </a:lnSpc>
            </a:pPr>
            <a:r>
              <a:rPr lang="en-GB"/>
              <a:t>We need headline measures that will deliver these things</a:t>
            </a:r>
          </a:p>
          <a:p>
            <a:pPr>
              <a:lnSpc>
                <a:spcPct val="90000"/>
              </a:lnSpc>
            </a:pPr>
            <a:r>
              <a:rPr lang="en-GB"/>
              <a:t>And we need to encourage NGOs, journalists, opposition politicians to use these to hold government to account</a:t>
            </a:r>
          </a:p>
          <a:p>
            <a:pPr lvl="1">
              <a:lnSpc>
                <a:spcPct val="90000"/>
              </a:lnSpc>
            </a:pP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7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37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37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3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323850" y="260350"/>
            <a:ext cx="8712200" cy="11414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Hence our main recommendations</a:t>
            </a:r>
          </a:p>
        </p:txBody>
      </p:sp>
      <p:sp>
        <p:nvSpPr>
          <p:cNvPr id="203779" name="Rectangle 3"/>
          <p:cNvSpPr>
            <a:spLocks noGrp="1" noChangeArrowheads="1"/>
          </p:cNvSpPr>
          <p:nvPr>
            <p:ph idx="1"/>
          </p:nvPr>
        </p:nvSpPr>
        <p:spPr>
          <a:xfrm>
            <a:off x="468313" y="1341438"/>
            <a:ext cx="8434387" cy="4451350"/>
          </a:xfrm>
        </p:spPr>
        <p:txBody>
          <a:bodyPr/>
          <a:lstStyle/>
          <a:p>
            <a:pPr>
              <a:lnSpc>
                <a:spcPct val="90000"/>
              </a:lnSpc>
            </a:pPr>
            <a:r>
              <a:rPr lang="en-GB"/>
              <a:t>A headline index, initially based on the five questions, which reports the percentage of people flourishing</a:t>
            </a:r>
          </a:p>
          <a:p>
            <a:pPr lvl="1">
              <a:lnSpc>
                <a:spcPct val="90000"/>
              </a:lnSpc>
            </a:pPr>
            <a:r>
              <a:rPr lang="en-GB"/>
              <a:t>This is about something that matters to people</a:t>
            </a:r>
          </a:p>
          <a:p>
            <a:pPr lvl="1">
              <a:lnSpc>
                <a:spcPct val="90000"/>
              </a:lnSpc>
            </a:pPr>
            <a:r>
              <a:rPr lang="en-GB"/>
              <a:t>The percentage above a threshold will vary more year on year than an average figure</a:t>
            </a:r>
          </a:p>
          <a:p>
            <a:pPr>
              <a:lnSpc>
                <a:spcPct val="90000"/>
              </a:lnSpc>
            </a:pPr>
            <a:r>
              <a:rPr lang="en-GB"/>
              <a:t>An indicator of well-being inequality</a:t>
            </a:r>
          </a:p>
          <a:p>
            <a:pPr lvl="1">
              <a:lnSpc>
                <a:spcPct val="90000"/>
              </a:lnSpc>
            </a:pPr>
            <a:r>
              <a:rPr lang="en-GB"/>
              <a:t>This also matters to people – and counters the fear that minority experiences could be under reported in the headline index</a:t>
            </a:r>
          </a:p>
          <a:p>
            <a:pPr>
              <a:lnSpc>
                <a:spcPct val="90000"/>
              </a:lnSpc>
            </a:pPr>
            <a:r>
              <a:rPr lang="en-GB"/>
              <a:t>A set of objective indicators measuring the statistically established Drivers of Well-being (DoW) </a:t>
            </a:r>
          </a:p>
          <a:p>
            <a:pPr lvl="1">
              <a:lnSpc>
                <a:spcPct val="90000"/>
              </a:lnSpc>
            </a:pPr>
            <a:r>
              <a:rPr lang="en-GB"/>
              <a:t>This anchors the measure to those things politicians are currently praised or blamed for, and are the basis for shared experiences</a:t>
            </a:r>
          </a:p>
          <a:p>
            <a:pPr lvl="1">
              <a:lnSpc>
                <a:spcPct val="90000"/>
              </a:lnSpc>
              <a:buFont typeface="Times New Roman" pitchFamily="-123" charset="0"/>
              <a:buNone/>
            </a:pP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3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7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7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3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8313" y="260350"/>
            <a:ext cx="8228012" cy="1141413"/>
          </a:xfrm>
        </p:spPr>
        <p:txBody>
          <a:bodyPr/>
          <a:lstStyle/>
          <a:p>
            <a:r>
              <a:rPr lang="en-GB"/>
              <a:t>So in terms of the framework set out earlier</a:t>
            </a:r>
            <a:endParaRPr lang="en-US"/>
          </a:p>
        </p:txBody>
      </p:sp>
      <p:sp>
        <p:nvSpPr>
          <p:cNvPr id="4" name="Oval 3"/>
          <p:cNvSpPr/>
          <p:nvPr/>
        </p:nvSpPr>
        <p:spPr>
          <a:xfrm>
            <a:off x="6804025" y="1268413"/>
            <a:ext cx="1728788" cy="1728787"/>
          </a:xfrm>
          <a:prstGeom prst="ellipse">
            <a:avLst/>
          </a:prstGeom>
          <a:solidFill>
            <a:srgbClr val="4F81BD"/>
          </a:solidFill>
          <a:ln w="25400" cap="flat" cmpd="sng" algn="ctr">
            <a:solidFill>
              <a:srgbClr val="4F81BD">
                <a:shade val="50000"/>
              </a:srgbClr>
            </a:solidFill>
            <a:prstDash val="solid"/>
          </a:ln>
          <a:effectLst/>
        </p:spPr>
        <p:txBody>
          <a:bodyPr anchor="ctr">
            <a:prstTxWarp prst="textNoShape">
              <a:avLst/>
            </a:prstTxWarp>
          </a:bodyPr>
          <a:lstStyle/>
          <a:p>
            <a:pPr algn="ctr" defTabSz="914400"/>
            <a:r>
              <a:rPr lang="en-GB" sz="2200">
                <a:solidFill>
                  <a:srgbClr val="FFFFFF"/>
                </a:solidFill>
                <a:latin typeface="Calibri" pitchFamily="-123" charset="0"/>
              </a:rPr>
              <a:t>Good lives now</a:t>
            </a:r>
            <a:endParaRPr lang="en-US" sz="2200">
              <a:solidFill>
                <a:srgbClr val="FFFFFF"/>
              </a:solidFill>
              <a:latin typeface="Calibri" pitchFamily="-123" charset="0"/>
            </a:endParaRPr>
          </a:p>
        </p:txBody>
      </p:sp>
      <p:sp>
        <p:nvSpPr>
          <p:cNvPr id="6" name="Oval 5"/>
          <p:cNvSpPr/>
          <p:nvPr/>
        </p:nvSpPr>
        <p:spPr>
          <a:xfrm>
            <a:off x="3635375" y="2708275"/>
            <a:ext cx="1728788" cy="1728788"/>
          </a:xfrm>
          <a:prstGeom prst="ellipse">
            <a:avLst/>
          </a:prstGeom>
          <a:solidFill>
            <a:srgbClr val="4F81BD"/>
          </a:solidFill>
          <a:ln w="25400" cap="flat" cmpd="sng" algn="ctr">
            <a:solidFill>
              <a:srgbClr val="4F81BD">
                <a:shade val="50000"/>
              </a:srgbClr>
            </a:solidFill>
            <a:prstDash val="solid"/>
          </a:ln>
          <a:effectLst/>
        </p:spPr>
        <p:txBody>
          <a:bodyPr anchor="ctr">
            <a:prstTxWarp prst="textNoShape">
              <a:avLst/>
            </a:prstTxWarp>
          </a:bodyPr>
          <a:lstStyle/>
          <a:p>
            <a:pPr algn="ctr" defTabSz="914400"/>
            <a:r>
              <a:rPr lang="en-GB" sz="2200">
                <a:solidFill>
                  <a:srgbClr val="FFFFFF"/>
                </a:solidFill>
                <a:latin typeface="Calibri" pitchFamily="-123" charset="0"/>
              </a:rPr>
              <a:t>Human</a:t>
            </a:r>
          </a:p>
          <a:p>
            <a:pPr algn="ctr" defTabSz="914400"/>
            <a:r>
              <a:rPr lang="en-GB" sz="2200">
                <a:solidFill>
                  <a:srgbClr val="FFFFFF"/>
                </a:solidFill>
                <a:latin typeface="Calibri" pitchFamily="-123" charset="0"/>
              </a:rPr>
              <a:t>Systems</a:t>
            </a:r>
            <a:endParaRPr lang="en-US" sz="2200">
              <a:solidFill>
                <a:srgbClr val="FFFFFF"/>
              </a:solidFill>
              <a:latin typeface="Calibri" pitchFamily="-123" charset="0"/>
            </a:endParaRPr>
          </a:p>
        </p:txBody>
      </p:sp>
      <p:cxnSp>
        <p:nvCxnSpPr>
          <p:cNvPr id="7" name="Straight Connector 6"/>
          <p:cNvCxnSpPr>
            <a:stCxn id="6" idx="6"/>
            <a:endCxn id="4" idx="3"/>
          </p:cNvCxnSpPr>
          <p:nvPr/>
        </p:nvCxnSpPr>
        <p:spPr>
          <a:xfrm flipV="1">
            <a:off x="5364684" y="2744373"/>
            <a:ext cx="1692739" cy="828941"/>
          </a:xfrm>
          <a:prstGeom prst="line">
            <a:avLst/>
          </a:prstGeom>
          <a:noFill/>
          <a:ln w="12700" cap="flat" cmpd="sng" algn="ctr">
            <a:solidFill>
              <a:srgbClr val="4F81BD">
                <a:shade val="95000"/>
                <a:satMod val="105000"/>
              </a:srgbClr>
            </a:solidFill>
            <a:prstDash val="solid"/>
          </a:ln>
          <a:effectLst/>
          <a:scene3d>
            <a:camera prst="orthographicFront">
              <a:rot lat="0" lon="0" rev="0"/>
            </a:camera>
            <a:lightRig rig="threePt" dir="t"/>
          </a:scene3d>
        </p:spPr>
      </p:cxnSp>
      <p:sp>
        <p:nvSpPr>
          <p:cNvPr id="10" name="Oval 9"/>
          <p:cNvSpPr/>
          <p:nvPr/>
        </p:nvSpPr>
        <p:spPr>
          <a:xfrm>
            <a:off x="3635375" y="2708275"/>
            <a:ext cx="1728788" cy="1728788"/>
          </a:xfrm>
          <a:prstGeom prst="ellipse">
            <a:avLst/>
          </a:prstGeom>
          <a:solidFill>
            <a:srgbClr val="4F81BD"/>
          </a:solidFill>
          <a:ln w="25400" cap="flat" cmpd="sng" algn="ctr">
            <a:solidFill>
              <a:srgbClr val="4F81BD">
                <a:shade val="50000"/>
              </a:srgbClr>
            </a:solidFill>
            <a:prstDash val="solid"/>
          </a:ln>
          <a:effectLst/>
        </p:spPr>
        <p:txBody>
          <a:bodyPr anchor="ctr">
            <a:prstTxWarp prst="textNoShape">
              <a:avLst/>
            </a:prstTxWarp>
          </a:bodyPr>
          <a:lstStyle/>
          <a:p>
            <a:pPr algn="ctr" defTabSz="914400"/>
            <a:r>
              <a:rPr lang="en-GB" sz="2000">
                <a:solidFill>
                  <a:srgbClr val="FFFFFF"/>
                </a:solidFill>
                <a:latin typeface="Calibri" pitchFamily="-123" charset="0"/>
              </a:rPr>
              <a:t>DoW</a:t>
            </a:r>
            <a:endParaRPr lang="en-US" sz="2000">
              <a:solidFill>
                <a:srgbClr val="FFFFFF"/>
              </a:solidFill>
              <a:latin typeface="Calibri" pitchFamily="-123" charset="0"/>
            </a:endParaRPr>
          </a:p>
        </p:txBody>
      </p:sp>
      <p:sp>
        <p:nvSpPr>
          <p:cNvPr id="11" name="Content Placeholder 4"/>
          <p:cNvSpPr txBox="1">
            <a:spLocks/>
          </p:cNvSpPr>
          <p:nvPr/>
        </p:nvSpPr>
        <p:spPr>
          <a:xfrm>
            <a:off x="6804025" y="1268413"/>
            <a:ext cx="1728788" cy="1728787"/>
          </a:xfrm>
          <a:prstGeom prst="ellipse">
            <a:avLst/>
          </a:prstGeom>
          <a:solidFill>
            <a:srgbClr val="4F81BD"/>
          </a:solidFill>
          <a:ln w="25400" cap="flat" cmpd="sng" algn="ctr">
            <a:solidFill>
              <a:srgbClr val="4F81BD">
                <a:shade val="50000"/>
              </a:srgbClr>
            </a:solidFill>
            <a:prstDash val="solid"/>
          </a:ln>
          <a:effectLst/>
        </p:spPr>
        <p:txBody>
          <a:bodyPr anchor="ctr">
            <a:prstTxWarp prst="textNoShape">
              <a:avLst/>
            </a:prstTxWarp>
            <a:normAutofit/>
          </a:bodyPr>
          <a:lstStyle/>
          <a:p>
            <a:pPr algn="ctr" defTabSz="914400">
              <a:lnSpc>
                <a:spcPct val="120000"/>
              </a:lnSpc>
              <a:buFont typeface="Arial" pitchFamily="-123" charset="0"/>
              <a:buNone/>
            </a:pPr>
            <a:r>
              <a:rPr lang="en-GB" sz="1500">
                <a:solidFill>
                  <a:srgbClr val="FFFFFF"/>
                </a:solidFill>
                <a:latin typeface="Calibri" pitchFamily="-123" charset="0"/>
              </a:rPr>
              <a:t>Index of Flourishing,  Inequality measure</a:t>
            </a:r>
            <a:endParaRPr lang="en-US" sz="1500">
              <a:solidFill>
                <a:srgbClr val="FFFFFF"/>
              </a:solidFill>
              <a:latin typeface="Calibri" pitchFamily="-123" charset="0"/>
            </a:endParaRPr>
          </a:p>
        </p:txBody>
      </p:sp>
      <p:sp>
        <p:nvSpPr>
          <p:cNvPr id="12" name="TextBox 11"/>
          <p:cNvSpPr txBox="1"/>
          <p:nvPr/>
        </p:nvSpPr>
        <p:spPr>
          <a:xfrm>
            <a:off x="468313" y="4868863"/>
            <a:ext cx="7775575" cy="400050"/>
          </a:xfrm>
          <a:prstGeom prst="rect">
            <a:avLst/>
          </a:prstGeom>
          <a:noFill/>
        </p:spPr>
        <p:txBody>
          <a:bodyPr>
            <a:prstTxWarp prst="textNoShape">
              <a:avLst/>
            </a:prstTxWarp>
            <a:spAutoFit/>
          </a:bodyPr>
          <a:lstStyle/>
          <a:p>
            <a:r>
              <a:rPr lang="en-GB" sz="2000">
                <a:solidFill>
                  <a:srgbClr val="0066A6"/>
                </a:solidFill>
                <a:latin typeface="Arial" pitchFamily="-123" charset="0"/>
              </a:rPr>
              <a:t>Environmental resources are part of the framework</a:t>
            </a:r>
          </a:p>
        </p:txBody>
      </p:sp>
      <p:sp>
        <p:nvSpPr>
          <p:cNvPr id="13" name="Content Placeholder 12"/>
          <p:cNvSpPr>
            <a:spLocks noGrp="1"/>
          </p:cNvSpPr>
          <p:nvPr>
            <p:ph idx="1"/>
          </p:nvPr>
        </p:nvSpPr>
        <p:spPr>
          <a:xfrm>
            <a:off x="468313" y="1268413"/>
            <a:ext cx="1727200" cy="1728787"/>
          </a:xfrm>
          <a:prstGeom prst="ellipse">
            <a:avLst/>
          </a:prstGeom>
          <a:solidFill>
            <a:srgbClr val="4F81BD"/>
          </a:solidFill>
          <a:ln w="25400" cap="flat">
            <a:solidFill>
              <a:srgbClr val="385D8A"/>
            </a:solidFill>
          </a:ln>
        </p:spPr>
        <p:txBody>
          <a:bodyPr lIns="0" rIns="0" anchor="ctr"/>
          <a:lstStyle/>
          <a:p>
            <a:pPr marL="0" indent="0" algn="ctr" defTabSz="914400">
              <a:spcBef>
                <a:spcPct val="0"/>
              </a:spcBef>
              <a:buFont typeface="Times New Roman" pitchFamily="-123" charset="0"/>
              <a:buNone/>
            </a:pPr>
            <a:r>
              <a:rPr lang="en-GB" sz="2000">
                <a:solidFill>
                  <a:srgbClr val="FFFFFF"/>
                </a:solidFill>
                <a:latin typeface="Calibri" pitchFamily="-123" charset="0"/>
              </a:rPr>
              <a:t>Environ-mental resources</a:t>
            </a:r>
            <a:endParaRPr lang="en-US" sz="2000">
              <a:solidFill>
                <a:srgbClr val="FFFFFF"/>
              </a:solidFill>
              <a:latin typeface="Calibri" pitchFamily="-123" charset="0"/>
            </a:endParaRPr>
          </a:p>
        </p:txBody>
      </p:sp>
      <p:cxnSp>
        <p:nvCxnSpPr>
          <p:cNvPr id="14" name="Straight Connector 13"/>
          <p:cNvCxnSpPr>
            <a:stCxn id="13" idx="6"/>
            <a:endCxn id="11" idx="2"/>
          </p:cNvCxnSpPr>
          <p:nvPr/>
        </p:nvCxnSpPr>
        <p:spPr>
          <a:xfrm>
            <a:off x="2195736" y="2060575"/>
            <a:ext cx="4608512" cy="0"/>
          </a:xfrm>
          <a:prstGeom prst="line">
            <a:avLst/>
          </a:prstGeom>
          <a:noFill/>
          <a:ln w="12700" cap="flat" cmpd="sng" algn="ctr">
            <a:solidFill>
              <a:srgbClr val="4F81BD">
                <a:shade val="95000"/>
                <a:satMod val="105000"/>
              </a:srgbClr>
            </a:solidFill>
            <a:prstDash val="solid"/>
          </a:ln>
          <a:effectLst/>
          <a:scene3d>
            <a:camera prst="orthographicFront">
              <a:rot lat="0" lon="0" rev="0"/>
            </a:camera>
            <a:lightRig rig="threePt" dir="t"/>
          </a:scene3d>
        </p:spPr>
      </p:cxnSp>
      <p:cxnSp>
        <p:nvCxnSpPr>
          <p:cNvPr id="18" name="Straight Connector 17"/>
          <p:cNvCxnSpPr>
            <a:stCxn id="13" idx="5"/>
            <a:endCxn id="10" idx="2"/>
          </p:cNvCxnSpPr>
          <p:nvPr/>
        </p:nvCxnSpPr>
        <p:spPr>
          <a:xfrm rot="16200000" flipH="1">
            <a:off x="2374696" y="2311816"/>
            <a:ext cx="829152" cy="1693248"/>
          </a:xfrm>
          <a:prstGeom prst="line">
            <a:avLst/>
          </a:prstGeom>
          <a:noFill/>
          <a:ln w="12700" cap="flat" cmpd="sng" algn="ctr">
            <a:solidFill>
              <a:srgbClr val="4F81BD">
                <a:shade val="95000"/>
                <a:satMod val="105000"/>
              </a:srgbClr>
            </a:solidFill>
            <a:prstDash val="solid"/>
          </a:ln>
          <a:effectLst/>
          <a:scene3d>
            <a:camera prst="orthographicFront">
              <a:rot lat="0" lon="0" rev="0"/>
            </a:camera>
            <a:lightRig rig="threePt" dir="t"/>
          </a:scene3d>
        </p:spPr>
      </p:cxnSp>
      <p:sp>
        <p:nvSpPr>
          <p:cNvPr id="24" name="TextBox 23"/>
          <p:cNvSpPr txBox="1"/>
          <p:nvPr/>
        </p:nvSpPr>
        <p:spPr>
          <a:xfrm>
            <a:off x="468313" y="5589588"/>
            <a:ext cx="6696075" cy="708025"/>
          </a:xfrm>
          <a:prstGeom prst="rect">
            <a:avLst/>
          </a:prstGeom>
          <a:noFill/>
        </p:spPr>
        <p:txBody>
          <a:bodyPr>
            <a:prstTxWarp prst="textNoShape">
              <a:avLst/>
            </a:prstTxWarp>
            <a:spAutoFit/>
          </a:bodyPr>
          <a:lstStyle/>
          <a:p>
            <a:r>
              <a:rPr lang="en-GB" sz="2000">
                <a:solidFill>
                  <a:srgbClr val="0066A6"/>
                </a:solidFill>
                <a:latin typeface="Arial" pitchFamily="-123" charset="0"/>
              </a:rPr>
              <a:t>To measure environmental efficiency may require modified GDP alongside DoW</a:t>
            </a:r>
          </a:p>
        </p:txBody>
      </p:sp>
      <p:sp>
        <p:nvSpPr>
          <p:cNvPr id="25" name="Oval 24"/>
          <p:cNvSpPr/>
          <p:nvPr/>
        </p:nvSpPr>
        <p:spPr>
          <a:xfrm>
            <a:off x="3635375" y="2708275"/>
            <a:ext cx="1800225" cy="1800225"/>
          </a:xfrm>
          <a:prstGeom prst="ellipse">
            <a:avLst/>
          </a:prstGeom>
          <a:solidFill>
            <a:srgbClr val="4F81BD"/>
          </a:solidFill>
          <a:ln w="25400" cap="flat" cmpd="sng" algn="ctr">
            <a:solidFill>
              <a:srgbClr val="4F81BD">
                <a:shade val="50000"/>
              </a:srgbClr>
            </a:solidFill>
            <a:prstDash val="solid"/>
          </a:ln>
          <a:effectLst/>
        </p:spPr>
        <p:txBody>
          <a:bodyPr anchor="ctr">
            <a:prstTxWarp prst="textNoShape">
              <a:avLst/>
            </a:prstTxWarp>
          </a:bodyPr>
          <a:lstStyle/>
          <a:p>
            <a:pPr algn="ctr" defTabSz="914400"/>
            <a:r>
              <a:rPr lang="en-GB" sz="2000">
                <a:solidFill>
                  <a:srgbClr val="FFFFFF"/>
                </a:solidFill>
                <a:latin typeface="Calibri" pitchFamily="-123" charset="0"/>
              </a:rPr>
              <a:t>DoW, Modified GDP</a:t>
            </a:r>
            <a:endParaRPr lang="en-US" sz="2000">
              <a:solidFill>
                <a:srgbClr val="FFFFFF"/>
              </a:solidFill>
              <a:latin typeface="Calibri" pitchFamily="-12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p:bldP spid="13" grpId="0" animBg="1"/>
      <p:bldP spid="24" grpId="0"/>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8228012" cy="1141413"/>
          </a:xfrm>
        </p:spPr>
        <p:txBody>
          <a:bodyPr/>
          <a:lstStyle/>
          <a:p>
            <a:r>
              <a:rPr lang="en-GB"/>
              <a:t>Next steps</a:t>
            </a:r>
          </a:p>
        </p:txBody>
      </p:sp>
      <p:sp>
        <p:nvSpPr>
          <p:cNvPr id="146435" name="Rectangle 3"/>
          <p:cNvSpPr>
            <a:spLocks noGrp="1" noChangeArrowheads="1"/>
          </p:cNvSpPr>
          <p:nvPr>
            <p:ph idx="1"/>
          </p:nvPr>
        </p:nvSpPr>
        <p:spPr/>
        <p:txBody>
          <a:bodyPr/>
          <a:lstStyle/>
          <a:p>
            <a:pPr marL="0" indent="0">
              <a:buFont typeface="Times New Roman" pitchFamily="-123" charset="0"/>
              <a:buNone/>
            </a:pPr>
            <a:endParaRPr lang="en-GB">
              <a:solidFill>
                <a:srgbClr val="0066AA"/>
              </a:solidFill>
            </a:endParaRPr>
          </a:p>
          <a:p>
            <a:pPr marL="0" indent="0"/>
            <a:r>
              <a:rPr lang="en-GB">
                <a:solidFill>
                  <a:srgbClr val="0066AA"/>
                </a:solidFill>
              </a:rPr>
              <a:t>Detailed design of measures</a:t>
            </a:r>
          </a:p>
          <a:p>
            <a:pPr marL="0" indent="0"/>
            <a:r>
              <a:rPr lang="en-GB">
                <a:solidFill>
                  <a:srgbClr val="0066AA"/>
                </a:solidFill>
              </a:rPr>
              <a:t>International convergence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Find out more</a:t>
            </a:r>
          </a:p>
        </p:txBody>
      </p:sp>
      <p:sp>
        <p:nvSpPr>
          <p:cNvPr id="21507" name="Rectangle 2"/>
          <p:cNvSpPr>
            <a:spLocks noGrp="1" noChangeArrowheads="1"/>
          </p:cNvSpPr>
          <p:nvPr>
            <p:ph type="body" idx="4294967295"/>
          </p:nvPr>
        </p:nvSpPr>
        <p:spPr>
          <a:xfrm>
            <a:off x="684213" y="1412875"/>
            <a:ext cx="8229600" cy="4613275"/>
          </a:xfrm>
        </p:spPr>
        <p:txBody>
          <a:bodyPr/>
          <a:lstStyle/>
          <a:p>
            <a:pPr marL="341313" indent="-341313" eaLnBrk="1" hangingPunct="1">
              <a:buFont typeface="Times New Roman" pitchFamily="-123"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a:p>
          <a:p>
            <a:pPr marL="341313" indent="-341313" eaLnBrk="1" hangingPunct="1">
              <a:buClr>
                <a:srgbClr val="0066AA"/>
              </a:buClr>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a:t>www.neweconomics.org</a:t>
            </a:r>
            <a:endParaRPr lang="en-GB">
              <a:solidFill>
                <a:srgbClr val="0066AA"/>
              </a:solidFill>
            </a:endParaRPr>
          </a:p>
          <a:p>
            <a:pPr marL="341313" indent="-341313" eaLnBrk="1" hangingPunct="1">
              <a:buClr>
                <a:srgbClr val="0066AA"/>
              </a:buClr>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a:solidFill>
                <a:srgbClr val="0066AA"/>
              </a:solidFill>
            </a:endParaRPr>
          </a:p>
          <a:p>
            <a:pPr marL="341313" indent="-341313" eaLnBrk="1" hangingPunct="1">
              <a:buClr>
                <a:srgbClr val="0066AA"/>
              </a:buClr>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a:solidFill>
                <a:srgbClr val="0066AA"/>
              </a:solidFill>
            </a:endParaRPr>
          </a:p>
          <a:p>
            <a:pPr marL="341313" indent="-341313" eaLnBrk="1" hangingPunct="1">
              <a:buClr>
                <a:srgbClr val="0066AA"/>
              </a:buClr>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a:t>victoria.johnson@neweconomics.org</a:t>
            </a:r>
          </a:p>
          <a:p>
            <a:pPr marL="341313" indent="-341313" eaLnBrk="1" hangingPunct="1">
              <a:buClr>
                <a:srgbClr val="0066AA"/>
              </a:buClr>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0" y="304800"/>
            <a:ext cx="8229600" cy="1143000"/>
          </a:xfrm>
          <a:ln/>
        </p:spPr>
        <p:txBody>
          <a:bodyPr lIns="91440" tIns="45720" rIns="91440" bIns="45720"/>
          <a:lstStyle/>
          <a:p>
            <a:pPr eaLnBrk="1" hangingPunct="1"/>
            <a:r>
              <a:rPr lang="en-GB" sz="2800"/>
              <a:t>Why do we need a new economic direction?</a:t>
            </a:r>
            <a:br>
              <a:rPr lang="en-GB" sz="2800"/>
            </a:br>
            <a:endParaRPr lang="en-GB" sz="2800"/>
          </a:p>
        </p:txBody>
      </p:sp>
      <p:sp>
        <p:nvSpPr>
          <p:cNvPr id="83971" name="AutoShape 3"/>
          <p:cNvSpPr>
            <a:spLocks noChangeAspect="1" noChangeArrowheads="1"/>
          </p:cNvSpPr>
          <p:nvPr/>
        </p:nvSpPr>
        <p:spPr bwMode="auto">
          <a:xfrm>
            <a:off x="838200" y="1676400"/>
            <a:ext cx="7658100" cy="3744913"/>
          </a:xfrm>
          <a:prstGeom prst="rect">
            <a:avLst/>
          </a:prstGeom>
          <a:noFill/>
          <a:ln w="12700">
            <a:noFill/>
            <a:miter lim="800000"/>
            <a:headEnd/>
            <a:tailEnd/>
          </a:ln>
        </p:spPr>
        <p:txBody>
          <a:bodyPr>
            <a:prstTxWarp prst="textNoShape">
              <a:avLst/>
            </a:prstTxWarp>
          </a:bodyPr>
          <a:lstStyle/>
          <a:p>
            <a:pPr algn="r" defTabSz="914400" eaLnBrk="0" hangingPunct="0"/>
            <a:endParaRPr lang="en-US">
              <a:solidFill>
                <a:srgbClr val="0066A6"/>
              </a:solidFill>
              <a:latin typeface="Arial" pitchFamily="-123" charset="0"/>
            </a:endParaRPr>
          </a:p>
        </p:txBody>
      </p:sp>
      <p:sp>
        <p:nvSpPr>
          <p:cNvPr id="83972" name="Oval 4"/>
          <p:cNvSpPr>
            <a:spLocks noChangeArrowheads="1"/>
          </p:cNvSpPr>
          <p:nvPr/>
        </p:nvSpPr>
        <p:spPr bwMode="auto">
          <a:xfrm>
            <a:off x="838200" y="2362200"/>
            <a:ext cx="1682750" cy="1649413"/>
          </a:xfrm>
          <a:prstGeom prst="ellipse">
            <a:avLst/>
          </a:prstGeom>
          <a:solidFill>
            <a:srgbClr val="FFFFFF"/>
          </a:solidFill>
          <a:ln w="9525">
            <a:solidFill>
              <a:srgbClr val="000000"/>
            </a:solidFill>
            <a:round/>
            <a:headEnd/>
            <a:tailEnd/>
          </a:ln>
        </p:spPr>
        <p:txBody>
          <a:bodyPr>
            <a:prstTxWarp prst="textNoShape">
              <a:avLst/>
            </a:prstTxWarp>
          </a:bodyPr>
          <a:lstStyle/>
          <a:p>
            <a:pPr defTabSz="914400" eaLnBrk="0" hangingPunct="0"/>
            <a:endParaRPr lang="en-GB" sz="2000">
              <a:solidFill>
                <a:srgbClr val="0066A6"/>
              </a:solidFill>
              <a:latin typeface="Arial" pitchFamily="-123" charset="0"/>
            </a:endParaRPr>
          </a:p>
          <a:p>
            <a:pPr algn="ctr" defTabSz="914400" eaLnBrk="0" hangingPunct="0"/>
            <a:r>
              <a:rPr lang="en-GB" sz="1800">
                <a:solidFill>
                  <a:srgbClr val="0066A6"/>
                </a:solidFill>
                <a:latin typeface="Arial" pitchFamily="-123" charset="0"/>
              </a:rPr>
              <a:t>Economy</a:t>
            </a:r>
            <a:endParaRPr lang="en-GB" sz="4000">
              <a:solidFill>
                <a:srgbClr val="0066A6"/>
              </a:solidFill>
              <a:latin typeface="Arial" pitchFamily="-123" charset="0"/>
            </a:endParaRPr>
          </a:p>
        </p:txBody>
      </p:sp>
      <p:sp>
        <p:nvSpPr>
          <p:cNvPr id="83973" name="Oval 5"/>
          <p:cNvSpPr>
            <a:spLocks noChangeArrowheads="1"/>
          </p:cNvSpPr>
          <p:nvPr/>
        </p:nvSpPr>
        <p:spPr bwMode="auto">
          <a:xfrm>
            <a:off x="2667000" y="2362200"/>
            <a:ext cx="1685925" cy="1649413"/>
          </a:xfrm>
          <a:prstGeom prst="ellipse">
            <a:avLst/>
          </a:prstGeom>
          <a:solidFill>
            <a:srgbClr val="FFFFFF"/>
          </a:solidFill>
          <a:ln w="9525">
            <a:solidFill>
              <a:srgbClr val="000000"/>
            </a:solidFill>
            <a:round/>
            <a:headEnd/>
            <a:tailEnd/>
          </a:ln>
        </p:spPr>
        <p:txBody>
          <a:bodyPr lIns="0" rIns="0">
            <a:prstTxWarp prst="textNoShape">
              <a:avLst/>
            </a:prstTxWarp>
          </a:bodyPr>
          <a:lstStyle/>
          <a:p>
            <a:pPr defTabSz="914400" eaLnBrk="0" hangingPunct="0"/>
            <a:endParaRPr lang="en-GB" sz="1400">
              <a:solidFill>
                <a:srgbClr val="0066A6"/>
              </a:solidFill>
              <a:latin typeface="Arial" pitchFamily="-123" charset="0"/>
            </a:endParaRPr>
          </a:p>
          <a:p>
            <a:pPr algn="ctr" defTabSz="914400" eaLnBrk="0" hangingPunct="0"/>
            <a:endParaRPr lang="en-GB" sz="1200">
              <a:solidFill>
                <a:srgbClr val="0066A6"/>
              </a:solidFill>
              <a:latin typeface="Arial" pitchFamily="-123" charset="0"/>
            </a:endParaRPr>
          </a:p>
          <a:p>
            <a:pPr algn="ctr" defTabSz="914400" eaLnBrk="0" hangingPunct="0"/>
            <a:r>
              <a:rPr lang="en-GB" sz="1600">
                <a:solidFill>
                  <a:srgbClr val="0066A6"/>
                </a:solidFill>
                <a:latin typeface="Arial" pitchFamily="-123" charset="0"/>
              </a:rPr>
              <a:t>Environment</a:t>
            </a:r>
            <a:endParaRPr lang="en-GB" sz="3600">
              <a:solidFill>
                <a:srgbClr val="0066A6"/>
              </a:solidFill>
              <a:latin typeface="Arial" pitchFamily="-123" charset="0"/>
            </a:endParaRPr>
          </a:p>
        </p:txBody>
      </p:sp>
      <p:sp>
        <p:nvSpPr>
          <p:cNvPr id="83974" name="Oval 6"/>
          <p:cNvSpPr>
            <a:spLocks noChangeArrowheads="1"/>
          </p:cNvSpPr>
          <p:nvPr/>
        </p:nvSpPr>
        <p:spPr bwMode="auto">
          <a:xfrm>
            <a:off x="5222875" y="1717675"/>
            <a:ext cx="2871788" cy="2871788"/>
          </a:xfrm>
          <a:prstGeom prst="ellipse">
            <a:avLst/>
          </a:prstGeom>
          <a:solidFill>
            <a:srgbClr val="FFFFFF"/>
          </a:solidFill>
          <a:ln w="9525">
            <a:solidFill>
              <a:srgbClr val="000000"/>
            </a:solidFill>
            <a:round/>
            <a:headEnd/>
            <a:tailEnd/>
          </a:ln>
        </p:spPr>
        <p:txBody>
          <a:bodyPr lIns="0" tIns="0" rIns="0" bIns="0">
            <a:prstTxWarp prst="textNoShape">
              <a:avLst/>
            </a:prstTxWarp>
          </a:bodyPr>
          <a:lstStyle/>
          <a:p>
            <a:pPr algn="ctr" defTabSz="914400" eaLnBrk="0" hangingPunct="0"/>
            <a:endParaRPr lang="en-GB" sz="1600">
              <a:solidFill>
                <a:schemeClr val="tx1"/>
              </a:solidFill>
              <a:latin typeface="Arial" pitchFamily="-123" charset="0"/>
            </a:endParaRPr>
          </a:p>
          <a:p>
            <a:pPr algn="ctr" defTabSz="914400" eaLnBrk="0" hangingPunct="0"/>
            <a:endParaRPr lang="en-GB" sz="1600">
              <a:solidFill>
                <a:schemeClr val="tx1"/>
              </a:solidFill>
              <a:latin typeface="Arial" pitchFamily="-123" charset="0"/>
            </a:endParaRPr>
          </a:p>
          <a:p>
            <a:pPr algn="ctr" defTabSz="914400" eaLnBrk="0" hangingPunct="0"/>
            <a:endParaRPr lang="en-GB" sz="1600">
              <a:solidFill>
                <a:schemeClr val="tx1"/>
              </a:solidFill>
              <a:latin typeface="Arial" pitchFamily="-123" charset="0"/>
            </a:endParaRPr>
          </a:p>
          <a:p>
            <a:pPr algn="ctr" defTabSz="914400" eaLnBrk="0" hangingPunct="0"/>
            <a:endParaRPr lang="en-GB" sz="1600">
              <a:solidFill>
                <a:schemeClr val="tx1"/>
              </a:solidFill>
              <a:latin typeface="Arial" pitchFamily="-123" charset="0"/>
            </a:endParaRPr>
          </a:p>
          <a:p>
            <a:pPr algn="ctr" defTabSz="914400" eaLnBrk="0" hangingPunct="0"/>
            <a:endParaRPr lang="en-GB" sz="1600">
              <a:solidFill>
                <a:schemeClr val="tx1"/>
              </a:solidFill>
              <a:latin typeface="Arial" pitchFamily="-123" charset="0"/>
            </a:endParaRPr>
          </a:p>
          <a:p>
            <a:pPr algn="ctr" defTabSz="914400" eaLnBrk="0" hangingPunct="0"/>
            <a:endParaRPr lang="en-GB" sz="1600">
              <a:solidFill>
                <a:schemeClr val="tx1"/>
              </a:solidFill>
              <a:latin typeface="Arial" pitchFamily="-123" charset="0"/>
            </a:endParaRPr>
          </a:p>
          <a:p>
            <a:pPr algn="ctr" defTabSz="914400" eaLnBrk="0" hangingPunct="0"/>
            <a:endParaRPr lang="en-GB" sz="1600">
              <a:solidFill>
                <a:schemeClr val="tx1"/>
              </a:solidFill>
              <a:latin typeface="Arial" pitchFamily="-123" charset="0"/>
            </a:endParaRPr>
          </a:p>
          <a:p>
            <a:pPr algn="ctr" defTabSz="914400" eaLnBrk="0" hangingPunct="0"/>
            <a:r>
              <a:rPr lang="en-GB" sz="1600">
                <a:solidFill>
                  <a:srgbClr val="0066A6"/>
                </a:solidFill>
                <a:latin typeface="Arial" pitchFamily="-123" charset="0"/>
              </a:rPr>
              <a:t>Environment</a:t>
            </a:r>
          </a:p>
        </p:txBody>
      </p:sp>
      <p:sp>
        <p:nvSpPr>
          <p:cNvPr id="83975" name="Oval 7"/>
          <p:cNvSpPr>
            <a:spLocks noChangeArrowheads="1"/>
          </p:cNvSpPr>
          <p:nvPr/>
        </p:nvSpPr>
        <p:spPr bwMode="auto">
          <a:xfrm>
            <a:off x="5702300" y="2195513"/>
            <a:ext cx="2073275" cy="1598612"/>
          </a:xfrm>
          <a:prstGeom prst="ellipse">
            <a:avLst/>
          </a:prstGeom>
          <a:solidFill>
            <a:srgbClr val="FFFFFF"/>
          </a:solidFill>
          <a:ln w="9525">
            <a:solidFill>
              <a:srgbClr val="000000"/>
            </a:solidFill>
            <a:round/>
            <a:headEnd/>
            <a:tailEnd/>
          </a:ln>
        </p:spPr>
        <p:txBody>
          <a:bodyPr lIns="0" tIns="0" rIns="0" bIns="0">
            <a:prstTxWarp prst="textNoShape">
              <a:avLst/>
            </a:prstTxWarp>
          </a:bodyPr>
          <a:lstStyle/>
          <a:p>
            <a:pPr defTabSz="914400" eaLnBrk="0" hangingPunct="0"/>
            <a:endParaRPr lang="en-GB" sz="1200">
              <a:solidFill>
                <a:schemeClr val="tx1"/>
              </a:solidFill>
              <a:latin typeface="Arial" pitchFamily="-123" charset="0"/>
            </a:endParaRPr>
          </a:p>
          <a:p>
            <a:pPr defTabSz="914400" eaLnBrk="0" hangingPunct="0"/>
            <a:endParaRPr lang="en-GB" sz="1600">
              <a:solidFill>
                <a:schemeClr val="tx1"/>
              </a:solidFill>
              <a:latin typeface="Arial" pitchFamily="-123" charset="0"/>
            </a:endParaRPr>
          </a:p>
          <a:p>
            <a:pPr defTabSz="914400" eaLnBrk="0" hangingPunct="0"/>
            <a:endParaRPr lang="en-GB" sz="1600">
              <a:solidFill>
                <a:schemeClr val="tx1"/>
              </a:solidFill>
              <a:latin typeface="Arial" pitchFamily="-123" charset="0"/>
            </a:endParaRPr>
          </a:p>
          <a:p>
            <a:pPr algn="ctr" defTabSz="914400" eaLnBrk="0" hangingPunct="0"/>
            <a:endParaRPr lang="en-GB" sz="1600">
              <a:solidFill>
                <a:schemeClr val="tx1"/>
              </a:solidFill>
              <a:latin typeface="Arial" pitchFamily="-123" charset="0"/>
            </a:endParaRPr>
          </a:p>
          <a:p>
            <a:pPr algn="ctr" defTabSz="914400" eaLnBrk="0" hangingPunct="0"/>
            <a:r>
              <a:rPr lang="en-GB" sz="1600">
                <a:solidFill>
                  <a:srgbClr val="0066A6"/>
                </a:solidFill>
                <a:latin typeface="Arial" pitchFamily="-123" charset="0"/>
              </a:rPr>
              <a:t>Society</a:t>
            </a:r>
            <a:endParaRPr lang="en-GB" sz="1600">
              <a:solidFill>
                <a:schemeClr val="tx1"/>
              </a:solidFill>
              <a:latin typeface="Arial" pitchFamily="-123" charset="0"/>
            </a:endParaRPr>
          </a:p>
        </p:txBody>
      </p:sp>
      <p:sp>
        <p:nvSpPr>
          <p:cNvPr id="83976" name="Oval 8"/>
          <p:cNvSpPr>
            <a:spLocks noChangeArrowheads="1"/>
          </p:cNvSpPr>
          <p:nvPr/>
        </p:nvSpPr>
        <p:spPr bwMode="auto">
          <a:xfrm>
            <a:off x="6180138" y="2673350"/>
            <a:ext cx="1117600" cy="639763"/>
          </a:xfrm>
          <a:prstGeom prst="ellipse">
            <a:avLst/>
          </a:prstGeom>
          <a:solidFill>
            <a:srgbClr val="FFFFFF"/>
          </a:solidFill>
          <a:ln w="9525">
            <a:solidFill>
              <a:srgbClr val="000000"/>
            </a:solidFill>
            <a:round/>
            <a:headEnd/>
            <a:tailEnd/>
          </a:ln>
        </p:spPr>
        <p:txBody>
          <a:bodyPr lIns="0" rIns="0">
            <a:prstTxWarp prst="textNoShape">
              <a:avLst/>
            </a:prstTxWarp>
          </a:bodyPr>
          <a:lstStyle/>
          <a:p>
            <a:pPr algn="ctr" defTabSz="914400" eaLnBrk="0" hangingPunct="0"/>
            <a:r>
              <a:rPr lang="en-GB" sz="1400">
                <a:solidFill>
                  <a:srgbClr val="0066A6"/>
                </a:solidFill>
                <a:latin typeface="Arial" pitchFamily="-123" charset="0"/>
              </a:rPr>
              <a:t>Economy</a:t>
            </a:r>
            <a:endParaRPr lang="en-GB" sz="3200">
              <a:solidFill>
                <a:schemeClr val="tx1"/>
              </a:solidFill>
              <a:latin typeface="Arial" pitchFamily="-123" charset="0"/>
            </a:endParaRPr>
          </a:p>
        </p:txBody>
      </p:sp>
      <p:sp>
        <p:nvSpPr>
          <p:cNvPr id="83977" name="Line 9"/>
          <p:cNvSpPr>
            <a:spLocks noChangeShapeType="1"/>
          </p:cNvSpPr>
          <p:nvPr/>
        </p:nvSpPr>
        <p:spPr bwMode="auto">
          <a:xfrm flipH="1">
            <a:off x="2192338" y="2803525"/>
            <a:ext cx="796925" cy="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83978" name="Line 10"/>
          <p:cNvSpPr>
            <a:spLocks noChangeShapeType="1"/>
          </p:cNvSpPr>
          <p:nvPr/>
        </p:nvSpPr>
        <p:spPr bwMode="auto">
          <a:xfrm>
            <a:off x="2192338" y="3471863"/>
            <a:ext cx="796925" cy="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83979" name="Text Box 11"/>
          <p:cNvSpPr txBox="1">
            <a:spLocks noChangeArrowheads="1"/>
          </p:cNvSpPr>
          <p:nvPr/>
        </p:nvSpPr>
        <p:spPr bwMode="auto">
          <a:xfrm>
            <a:off x="915988" y="4430713"/>
            <a:ext cx="3509962" cy="477837"/>
          </a:xfrm>
          <a:prstGeom prst="rect">
            <a:avLst/>
          </a:prstGeom>
          <a:noFill/>
          <a:ln w="9525">
            <a:noFill/>
            <a:miter lim="800000"/>
            <a:headEnd/>
            <a:tailEnd/>
          </a:ln>
        </p:spPr>
        <p:txBody>
          <a:bodyPr>
            <a:prstTxWarp prst="textNoShape">
              <a:avLst/>
            </a:prstTxWarp>
          </a:bodyPr>
          <a:lstStyle/>
          <a:p>
            <a:pPr defTabSz="914400" eaLnBrk="0" hangingPunct="0"/>
            <a:r>
              <a:rPr lang="en-GB" sz="1800">
                <a:solidFill>
                  <a:srgbClr val="0066A6"/>
                </a:solidFill>
                <a:latin typeface="Arial" pitchFamily="-123" charset="0"/>
              </a:rPr>
              <a:t>Neoclassical model of economy</a:t>
            </a:r>
            <a:endParaRPr lang="en-GB" sz="3600">
              <a:solidFill>
                <a:srgbClr val="0066A6"/>
              </a:solidFill>
              <a:latin typeface="Arial" pitchFamily="-123" charset="0"/>
            </a:endParaRPr>
          </a:p>
        </p:txBody>
      </p:sp>
      <p:sp>
        <p:nvSpPr>
          <p:cNvPr id="83980" name="Text Box 12"/>
          <p:cNvSpPr txBox="1">
            <a:spLocks noChangeArrowheads="1"/>
          </p:cNvSpPr>
          <p:nvPr/>
        </p:nvSpPr>
        <p:spPr bwMode="auto">
          <a:xfrm>
            <a:off x="4932363" y="4725988"/>
            <a:ext cx="3509962" cy="476250"/>
          </a:xfrm>
          <a:prstGeom prst="rect">
            <a:avLst/>
          </a:prstGeom>
          <a:noFill/>
          <a:ln w="9525">
            <a:noFill/>
            <a:miter lim="800000"/>
            <a:headEnd/>
            <a:tailEnd/>
          </a:ln>
        </p:spPr>
        <p:txBody>
          <a:bodyPr>
            <a:prstTxWarp prst="textNoShape">
              <a:avLst/>
            </a:prstTxWarp>
          </a:bodyPr>
          <a:lstStyle/>
          <a:p>
            <a:pPr algn="ctr" defTabSz="914400" eaLnBrk="0" hangingPunct="0"/>
            <a:r>
              <a:rPr lang="en-GB" sz="1800">
                <a:solidFill>
                  <a:srgbClr val="0066A6"/>
                </a:solidFill>
                <a:latin typeface="Arial" pitchFamily="-123" charset="0"/>
              </a:rPr>
              <a:t>Ecological economics model</a:t>
            </a:r>
            <a:endParaRPr lang="en-GB" sz="3600">
              <a:solidFill>
                <a:srgbClr val="0066A6"/>
              </a:solidFill>
              <a:latin typeface="Arial" pitchFamily="-123" charset="0"/>
            </a:endParaRPr>
          </a:p>
        </p:txBody>
      </p:sp>
      <p:sp>
        <p:nvSpPr>
          <p:cNvPr id="49166" name="Rectangle 14"/>
          <p:cNvSpPr>
            <a:spLocks noChangeArrowheads="1"/>
          </p:cNvSpPr>
          <p:nvPr/>
        </p:nvSpPr>
        <p:spPr bwMode="auto">
          <a:xfrm>
            <a:off x="4876800" y="1676400"/>
            <a:ext cx="3452813" cy="3429000"/>
          </a:xfrm>
          <a:prstGeom prst="rect">
            <a:avLst/>
          </a:prstGeom>
          <a:solidFill>
            <a:schemeClr val="bg1"/>
          </a:solidFill>
          <a:ln w="9525">
            <a:noFill/>
            <a:miter lim="800000"/>
            <a:headEnd/>
            <a:tailEnd/>
          </a:ln>
        </p:spPr>
        <p:txBody>
          <a:bodyPr wrap="none" anchor="ctr">
            <a:prstTxWarp prst="textNoShape">
              <a:avLst/>
            </a:prstTxWarp>
          </a:bodyPr>
          <a:lstStyle/>
          <a:p>
            <a:pPr defTabSz="914400"/>
            <a:endParaRPr lang="en-US" sz="1800">
              <a:solidFill>
                <a:srgbClr val="0066A6"/>
              </a:solidFill>
              <a:latin typeface="Arial" pitchFamily="-123"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9166"/>
                                        </p:tgtEl>
                                      </p:cBhvr>
                                    </p:animEffect>
                                    <p:set>
                                      <p:cBhvr>
                                        <p:cTn id="7" dur="1" fill="hold">
                                          <p:stCondLst>
                                            <p:cond delay="999"/>
                                          </p:stCondLst>
                                        </p:cTn>
                                        <p:tgtEl>
                                          <p:spTgt spid="49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DP and CO2"/>
          <p:cNvPicPr>
            <a:picLocks noChangeAspect="1" noChangeArrowheads="1"/>
          </p:cNvPicPr>
          <p:nvPr/>
        </p:nvPicPr>
        <p:blipFill>
          <a:blip r:embed="rId3"/>
          <a:srcRect/>
          <a:stretch>
            <a:fillRect/>
          </a:stretch>
        </p:blipFill>
        <p:spPr bwMode="auto">
          <a:xfrm>
            <a:off x="1143000" y="1371600"/>
            <a:ext cx="7086600" cy="2965450"/>
          </a:xfrm>
          <a:prstGeom prst="rect">
            <a:avLst/>
          </a:prstGeom>
          <a:noFill/>
        </p:spPr>
      </p:pic>
      <p:sp>
        <p:nvSpPr>
          <p:cNvPr id="57347" name="Rectangle 2"/>
          <p:cNvSpPr>
            <a:spLocks noGrp="1" noChangeArrowheads="1"/>
          </p:cNvSpPr>
          <p:nvPr>
            <p:ph type="ctrTitle" idx="4294967295"/>
          </p:nvPr>
        </p:nvSpPr>
        <p:spPr>
          <a:xfrm>
            <a:off x="457200" y="533400"/>
            <a:ext cx="7696200" cy="735013"/>
          </a:xfrm>
          <a:noFill/>
          <a:ln/>
        </p:spPr>
        <p:txBody>
          <a:bodyPr/>
          <a:lstStyle/>
          <a:p>
            <a:pPr eaLnBrk="1" hangingPunct="1"/>
            <a:r>
              <a:rPr lang="en-GB" sz="2400"/>
              <a:t>Growth outstrips efficiency gains, even low growth</a:t>
            </a:r>
            <a:br>
              <a:rPr lang="en-GB" sz="2400"/>
            </a:br>
            <a:endParaRPr lang="en-US" sz="1800" b="1">
              <a:solidFill>
                <a:srgbClr val="336699"/>
              </a:solidFill>
            </a:endParaRPr>
          </a:p>
        </p:txBody>
      </p:sp>
      <p:graphicFrame>
        <p:nvGraphicFramePr>
          <p:cNvPr id="61592" name="Group 152"/>
          <p:cNvGraphicFramePr>
            <a:graphicFrameLocks noGrp="1"/>
          </p:cNvGraphicFramePr>
          <p:nvPr/>
        </p:nvGraphicFramePr>
        <p:xfrm>
          <a:off x="1143000" y="4724400"/>
          <a:ext cx="5334000" cy="1647190"/>
        </p:xfrm>
        <a:graphic>
          <a:graphicData uri="http://schemas.openxmlformats.org/drawingml/2006/table">
            <a:tbl>
              <a:tblPr/>
              <a:tblGrid>
                <a:gridCol w="1677988"/>
                <a:gridCol w="3656012"/>
              </a:tblGrid>
              <a:tr h="304800">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Year</a:t>
                      </a:r>
                    </a:p>
                  </a:txBody>
                  <a:tcPr horzOverflow="overflow">
                    <a:lnL>
                      <a:noFill/>
                    </a:lnL>
                    <a:lnR w="12700" cap="flat" cmpd="sng" algn="ctr">
                      <a:solidFill>
                        <a:srgbClr val="336699"/>
                      </a:solidFill>
                      <a:prstDash val="solid"/>
                      <a:round/>
                      <a:headEnd type="none" w="med" len="med"/>
                      <a:tailEnd type="none" w="med" len="med"/>
                    </a:lnR>
                    <a:lnT>
                      <a:noFill/>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Change in E/G</a:t>
                      </a:r>
                    </a:p>
                  </a:txBody>
                  <a:tcPr horzOverflow="overflow">
                    <a:lnL w="12700" cap="flat" cmpd="sng" algn="ctr">
                      <a:solidFill>
                        <a:srgbClr val="336699"/>
                      </a:solidFill>
                      <a:prstDash val="solid"/>
                      <a:round/>
                      <a:headEnd type="none" w="med" len="med"/>
                      <a:tailEnd type="none" w="med" len="med"/>
                    </a:lnL>
                    <a:lnR>
                      <a:noFill/>
                    </a:lnR>
                    <a:lnT>
                      <a:noFill/>
                    </a:lnT>
                    <a:lnB w="12700" cap="flat" cmpd="sng" algn="ctr">
                      <a:solidFill>
                        <a:srgbClr val="336699"/>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1970-1980</a:t>
                      </a:r>
                      <a:endParaRPr kumimoji="0" lang="en-US" sz="2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endParaRPr>
                    </a:p>
                  </a:txBody>
                  <a:tcPr horzOverflow="overflow">
                    <a:lnL>
                      <a:noFill/>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6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-0.65%</a:t>
                      </a:r>
                    </a:p>
                  </a:txBody>
                  <a:tcPr horzOverflow="overflow">
                    <a:lnL w="12700" cap="flat" cmpd="sng" algn="ctr">
                      <a:solidFill>
                        <a:srgbClr val="336699"/>
                      </a:solidFill>
                      <a:prstDash val="solid"/>
                      <a:round/>
                      <a:headEnd type="none" w="med" len="med"/>
                      <a:tailEnd type="none" w="med" len="med"/>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1980-1990</a:t>
                      </a:r>
                      <a:endParaRPr kumimoji="0" lang="en-US" sz="2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endParaRPr>
                    </a:p>
                  </a:txBody>
                  <a:tcPr horzOverflow="overflow">
                    <a:lnL>
                      <a:noFill/>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6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-0.83%</a:t>
                      </a:r>
                    </a:p>
                  </a:txBody>
                  <a:tcPr horzOverflow="overflow">
                    <a:lnL w="12700" cap="flat" cmpd="sng" algn="ctr">
                      <a:solidFill>
                        <a:srgbClr val="336699"/>
                      </a:solidFill>
                      <a:prstDash val="solid"/>
                      <a:round/>
                      <a:headEnd type="none" w="med" len="med"/>
                      <a:tailEnd type="none" w="med" len="med"/>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1990-2000</a:t>
                      </a:r>
                      <a:endParaRPr kumimoji="0" lang="en-US" sz="2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endParaRPr>
                    </a:p>
                  </a:txBody>
                  <a:tcPr horzOverflow="overflow">
                    <a:lnL>
                      <a:noFill/>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6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- 1.17%</a:t>
                      </a:r>
                    </a:p>
                  </a:txBody>
                  <a:tcPr horzOverflow="overflow">
                    <a:lnL w="12700" cap="flat" cmpd="sng" algn="ctr">
                      <a:solidFill>
                        <a:srgbClr val="336699"/>
                      </a:solidFill>
                      <a:prstDash val="solid"/>
                      <a:round/>
                      <a:headEnd type="none" w="med" len="med"/>
                      <a:tailEnd type="none" w="med" len="med"/>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2000-2007</a:t>
                      </a:r>
                      <a:endParaRPr kumimoji="0" lang="en-US" sz="24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endParaRPr>
                    </a:p>
                  </a:txBody>
                  <a:tcPr horzOverflow="overflow">
                    <a:lnL>
                      <a:noFill/>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rgbClr val="000000"/>
                        </a:buClr>
                        <a:buSzPct val="100000"/>
                        <a:buFont typeface="Times New Roman" pitchFamily="-123" charset="0"/>
                        <a:buNone/>
                        <a:tabLst/>
                      </a:pPr>
                      <a:r>
                        <a:rPr kumimoji="0" lang="en-US" sz="1600" b="0" i="0" u="none" strike="noStrike" cap="none" normalizeH="0" baseline="0">
                          <a:ln>
                            <a:noFill/>
                          </a:ln>
                          <a:solidFill>
                            <a:srgbClr val="0066A6"/>
                          </a:solidFill>
                          <a:effectLst/>
                          <a:latin typeface="Arial" pitchFamily="-123" charset="0"/>
                          <a:ea typeface="Lucida Sans Unicode" pitchFamily="34" charset="0"/>
                          <a:cs typeface="Lucida Sans Unicode" pitchFamily="34" charset="0"/>
                        </a:rPr>
                        <a:t>- 0.40%</a:t>
                      </a:r>
                    </a:p>
                  </a:txBody>
                  <a:tcPr horzOverflow="overflow">
                    <a:lnL w="12700" cap="flat" cmpd="sng" algn="ctr">
                      <a:solidFill>
                        <a:srgbClr val="336699"/>
                      </a:solidFill>
                      <a:prstDash val="solid"/>
                      <a:round/>
                      <a:headEnd type="none" w="med" len="med"/>
                      <a:tailEnd type="none" w="med" len="med"/>
                    </a:lnL>
                    <a:lnR>
                      <a:noFill/>
                    </a:lnR>
                    <a:lnT w="12700" cap="flat" cmpd="sng" algn="ctr">
                      <a:solidFill>
                        <a:srgbClr val="336699"/>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descr="le quere"/>
          <p:cNvPicPr>
            <a:picLocks noChangeAspect="1" noChangeArrowheads="1"/>
          </p:cNvPicPr>
          <p:nvPr/>
        </p:nvPicPr>
        <p:blipFill>
          <a:blip r:embed="rId3"/>
          <a:srcRect/>
          <a:stretch>
            <a:fillRect/>
          </a:stretch>
        </p:blipFill>
        <p:spPr bwMode="auto">
          <a:xfrm>
            <a:off x="3429000" y="1371600"/>
            <a:ext cx="5334000" cy="3617913"/>
          </a:xfrm>
          <a:prstGeom prst="rect">
            <a:avLst/>
          </a:prstGeom>
          <a:noFill/>
          <a:ln w="9525">
            <a:noFill/>
            <a:miter lim="800000"/>
            <a:headEnd/>
            <a:tailEnd/>
          </a:ln>
        </p:spPr>
      </p:pic>
      <p:sp>
        <p:nvSpPr>
          <p:cNvPr id="69635" name="Rectangle 4"/>
          <p:cNvSpPr>
            <a:spLocks noChangeArrowheads="1"/>
          </p:cNvSpPr>
          <p:nvPr/>
        </p:nvSpPr>
        <p:spPr bwMode="auto">
          <a:xfrm>
            <a:off x="457200" y="304800"/>
            <a:ext cx="8280400" cy="719138"/>
          </a:xfrm>
          <a:prstGeom prst="rect">
            <a:avLst/>
          </a:prstGeom>
          <a:noFill/>
          <a:ln w="9525">
            <a:noFill/>
            <a:miter lim="800000"/>
            <a:headEnd/>
            <a:tailEnd/>
          </a:ln>
        </p:spPr>
        <p:txBody>
          <a:bodyPr>
            <a:prstTxWarp prst="textNoShape">
              <a:avLst/>
            </a:prstTxWarp>
          </a:bodyPr>
          <a:lstStyle/>
          <a:p>
            <a:pPr defTabSz="914400">
              <a:lnSpc>
                <a:spcPct val="80000"/>
              </a:lnSpc>
              <a:spcBef>
                <a:spcPct val="20000"/>
              </a:spcBef>
            </a:pPr>
            <a:endParaRPr lang="en-GB" sz="500">
              <a:solidFill>
                <a:schemeClr val="tx1"/>
              </a:solidFill>
              <a:latin typeface="Arial" pitchFamily="-123" charset="0"/>
            </a:endParaRPr>
          </a:p>
          <a:p>
            <a:pPr defTabSz="914400">
              <a:lnSpc>
                <a:spcPct val="80000"/>
              </a:lnSpc>
              <a:spcBef>
                <a:spcPct val="20000"/>
              </a:spcBef>
            </a:pPr>
            <a:endParaRPr lang="en-GB" sz="500">
              <a:solidFill>
                <a:schemeClr val="tx1"/>
              </a:solidFill>
              <a:latin typeface="Arial" pitchFamily="-123" charset="0"/>
            </a:endParaRPr>
          </a:p>
          <a:p>
            <a:pPr defTabSz="914400">
              <a:spcBef>
                <a:spcPct val="30000"/>
              </a:spcBef>
            </a:pPr>
            <a:r>
              <a:rPr lang="en-GB" sz="2800">
                <a:solidFill>
                  <a:srgbClr val="0066A6"/>
                </a:solidFill>
                <a:latin typeface="Arial" pitchFamily="-123" charset="0"/>
              </a:rPr>
              <a:t>Decoupling? Global growth in CO</a:t>
            </a:r>
            <a:r>
              <a:rPr lang="en-GB" sz="2800" baseline="-25000">
                <a:solidFill>
                  <a:srgbClr val="0066A6"/>
                </a:solidFill>
                <a:latin typeface="Arial" pitchFamily="-123" charset="0"/>
              </a:rPr>
              <a:t>2</a:t>
            </a:r>
            <a:r>
              <a:rPr lang="en-GB" sz="2800">
                <a:solidFill>
                  <a:srgbClr val="0066A6"/>
                </a:solidFill>
                <a:latin typeface="Arial" pitchFamily="-123" charset="0"/>
              </a:rPr>
              <a:t> since the 1990s</a:t>
            </a:r>
          </a:p>
          <a:p>
            <a:pPr algn="r" defTabSz="914400">
              <a:lnSpc>
                <a:spcPct val="80000"/>
              </a:lnSpc>
              <a:spcBef>
                <a:spcPct val="20000"/>
              </a:spcBef>
            </a:pPr>
            <a:endParaRPr lang="en-GB" sz="400">
              <a:solidFill>
                <a:srgbClr val="336699"/>
              </a:solidFill>
              <a:latin typeface="Arial" pitchFamily="-123" charset="0"/>
            </a:endParaRPr>
          </a:p>
        </p:txBody>
      </p:sp>
      <p:sp>
        <p:nvSpPr>
          <p:cNvPr id="69636" name="Rectangle 4"/>
          <p:cNvSpPr>
            <a:spLocks noChangeArrowheads="1"/>
          </p:cNvSpPr>
          <p:nvPr/>
        </p:nvSpPr>
        <p:spPr bwMode="auto">
          <a:xfrm>
            <a:off x="457200" y="1066800"/>
            <a:ext cx="2895600" cy="3935413"/>
          </a:xfrm>
          <a:prstGeom prst="rect">
            <a:avLst/>
          </a:prstGeom>
          <a:noFill/>
          <a:ln w="9525">
            <a:noFill/>
            <a:miter lim="800000"/>
            <a:headEnd/>
            <a:tailEnd/>
          </a:ln>
        </p:spPr>
        <p:txBody>
          <a:bodyPr>
            <a:prstTxWarp prst="textNoShape">
              <a:avLst/>
            </a:prstTxWarp>
            <a:spAutoFit/>
          </a:bodyPr>
          <a:lstStyle/>
          <a:p>
            <a:pPr algn="r" defTabSz="914400">
              <a:lnSpc>
                <a:spcPct val="90000"/>
              </a:lnSpc>
              <a:spcBef>
                <a:spcPct val="20000"/>
              </a:spcBef>
              <a:buFont typeface="Wingdings" pitchFamily="-123" charset="2"/>
              <a:buNone/>
            </a:pPr>
            <a:endParaRPr lang="en-GB" sz="1400">
              <a:solidFill>
                <a:srgbClr val="336699"/>
              </a:solidFill>
              <a:latin typeface="Arial" pitchFamily="-123" charset="0"/>
            </a:endParaRPr>
          </a:p>
          <a:p>
            <a:pPr defTabSz="914400">
              <a:lnSpc>
                <a:spcPct val="90000"/>
              </a:lnSpc>
              <a:spcBef>
                <a:spcPct val="20000"/>
              </a:spcBef>
              <a:buFont typeface="Wingdings" pitchFamily="-123" charset="2"/>
              <a:buNone/>
            </a:pPr>
            <a:endParaRPr lang="en-GB" sz="1400" b="1">
              <a:solidFill>
                <a:srgbClr val="336699"/>
              </a:solidFill>
              <a:latin typeface="Arial" pitchFamily="-123" charset="0"/>
            </a:endParaRPr>
          </a:p>
          <a:p>
            <a:pPr defTabSz="914400">
              <a:lnSpc>
                <a:spcPct val="90000"/>
              </a:lnSpc>
              <a:spcBef>
                <a:spcPct val="20000"/>
              </a:spcBef>
              <a:buFont typeface="Wingdings" pitchFamily="-123" charset="2"/>
              <a:buNone/>
            </a:pPr>
            <a:r>
              <a:rPr lang="en-GB" sz="1400" b="1">
                <a:solidFill>
                  <a:srgbClr val="336699"/>
                </a:solidFill>
                <a:latin typeface="Arial" pitchFamily="-123" charset="0"/>
              </a:rPr>
              <a:t>Between 2000 and 2008 emissions grew at 3.3 per cent / p.a.</a:t>
            </a:r>
          </a:p>
          <a:p>
            <a:pPr defTabSz="914400">
              <a:lnSpc>
                <a:spcPct val="90000"/>
              </a:lnSpc>
              <a:spcBef>
                <a:spcPct val="20000"/>
              </a:spcBef>
              <a:buFont typeface="Wingdings" pitchFamily="-123" charset="2"/>
              <a:buNone/>
            </a:pPr>
            <a:endParaRPr lang="en-GB" sz="1400" b="1">
              <a:solidFill>
                <a:srgbClr val="336699"/>
              </a:solidFill>
              <a:latin typeface="Arial" pitchFamily="-123" charset="0"/>
            </a:endParaRPr>
          </a:p>
          <a:p>
            <a:pPr defTabSz="914400">
              <a:lnSpc>
                <a:spcPct val="90000"/>
              </a:lnSpc>
              <a:spcBef>
                <a:spcPct val="20000"/>
              </a:spcBef>
              <a:buFont typeface="Wingdings" pitchFamily="-123" charset="2"/>
              <a:buChar char="§"/>
            </a:pPr>
            <a:r>
              <a:rPr lang="en-GB" sz="1400">
                <a:solidFill>
                  <a:srgbClr val="336699"/>
                </a:solidFill>
                <a:latin typeface="Arial" pitchFamily="-123" charset="0"/>
              </a:rPr>
              <a:t> 18 ± 15 % of annual growth due to decline in carbon-cycle feedbacks</a:t>
            </a:r>
          </a:p>
          <a:p>
            <a:pPr defTabSz="914400">
              <a:lnSpc>
                <a:spcPct val="90000"/>
              </a:lnSpc>
              <a:spcBef>
                <a:spcPct val="20000"/>
              </a:spcBef>
              <a:buFont typeface="Wingdings" pitchFamily="-123" charset="2"/>
              <a:buChar char="§"/>
            </a:pPr>
            <a:endParaRPr lang="en-GB" sz="1400">
              <a:solidFill>
                <a:srgbClr val="336699"/>
              </a:solidFill>
              <a:latin typeface="Arial" pitchFamily="-123" charset="0"/>
            </a:endParaRPr>
          </a:p>
          <a:p>
            <a:pPr defTabSz="914400">
              <a:lnSpc>
                <a:spcPct val="90000"/>
              </a:lnSpc>
              <a:spcBef>
                <a:spcPct val="20000"/>
              </a:spcBef>
              <a:buFont typeface="Wingdings" pitchFamily="-123" charset="2"/>
              <a:buChar char="§"/>
            </a:pPr>
            <a:r>
              <a:rPr lang="en-GB" sz="1400">
                <a:solidFill>
                  <a:srgbClr val="336699"/>
                </a:solidFill>
                <a:latin typeface="Arial" pitchFamily="-123" charset="0"/>
              </a:rPr>
              <a:t> 17 ± 7 % of annual growth due to an </a:t>
            </a:r>
            <a:r>
              <a:rPr lang="en-GB" sz="1400" b="1">
                <a:solidFill>
                  <a:srgbClr val="336699"/>
                </a:solidFill>
                <a:latin typeface="Arial" pitchFamily="-123" charset="0"/>
              </a:rPr>
              <a:t>INCREASE</a:t>
            </a:r>
            <a:r>
              <a:rPr lang="en-GB" sz="1400">
                <a:solidFill>
                  <a:srgbClr val="336699"/>
                </a:solidFill>
                <a:latin typeface="Arial" pitchFamily="-123" charset="0"/>
              </a:rPr>
              <a:t> in carbon intensity of energy</a:t>
            </a:r>
          </a:p>
          <a:p>
            <a:pPr defTabSz="914400">
              <a:lnSpc>
                <a:spcPct val="90000"/>
              </a:lnSpc>
              <a:spcBef>
                <a:spcPct val="20000"/>
              </a:spcBef>
              <a:buFont typeface="Wingdings" pitchFamily="-123" charset="2"/>
              <a:buChar char="§"/>
            </a:pPr>
            <a:endParaRPr lang="en-GB" sz="1400">
              <a:solidFill>
                <a:srgbClr val="336699"/>
              </a:solidFill>
              <a:latin typeface="Arial" pitchFamily="-123" charset="0"/>
            </a:endParaRPr>
          </a:p>
          <a:p>
            <a:pPr defTabSz="914400">
              <a:lnSpc>
                <a:spcPct val="90000"/>
              </a:lnSpc>
              <a:spcBef>
                <a:spcPct val="20000"/>
              </a:spcBef>
              <a:buFont typeface="Wingdings" pitchFamily="-123" charset="2"/>
              <a:buChar char="§"/>
            </a:pPr>
            <a:r>
              <a:rPr lang="en-GB" sz="1400">
                <a:solidFill>
                  <a:srgbClr val="336699"/>
                </a:solidFill>
                <a:latin typeface="Arial" pitchFamily="-123" charset="0"/>
              </a:rPr>
              <a:t> 65 ±  16% of annual growth due to an </a:t>
            </a:r>
            <a:r>
              <a:rPr lang="en-GB" sz="1400" b="1">
                <a:solidFill>
                  <a:srgbClr val="336699"/>
                </a:solidFill>
                <a:latin typeface="Arial" pitchFamily="-123" charset="0"/>
              </a:rPr>
              <a:t>INCREASE</a:t>
            </a:r>
            <a:r>
              <a:rPr lang="en-GB" sz="1400">
                <a:solidFill>
                  <a:srgbClr val="336699"/>
                </a:solidFill>
                <a:latin typeface="Arial" pitchFamily="-123" charset="0"/>
              </a:rPr>
              <a:t> in global economic activity</a:t>
            </a:r>
            <a:endParaRPr lang="en-GB" sz="1400" i="1">
              <a:solidFill>
                <a:srgbClr val="336699"/>
              </a:solidFill>
              <a:latin typeface="Arial" pitchFamily="-123" charset="0"/>
            </a:endParaRPr>
          </a:p>
          <a:p>
            <a:pPr defTabSz="914400">
              <a:lnSpc>
                <a:spcPct val="90000"/>
              </a:lnSpc>
              <a:spcBef>
                <a:spcPct val="20000"/>
              </a:spcBef>
              <a:buFont typeface="Wingdings" pitchFamily="-123" charset="2"/>
              <a:buChar char="§"/>
            </a:pPr>
            <a:endParaRPr lang="en-GB" sz="1400" i="1">
              <a:solidFill>
                <a:srgbClr val="336699"/>
              </a:solidFill>
              <a:latin typeface="Arial" pitchFamily="-123" charset="0"/>
            </a:endParaRPr>
          </a:p>
        </p:txBody>
      </p:sp>
      <p:sp>
        <p:nvSpPr>
          <p:cNvPr id="69637" name="Rectangle 7"/>
          <p:cNvSpPr>
            <a:spLocks noChangeArrowheads="1"/>
          </p:cNvSpPr>
          <p:nvPr/>
        </p:nvSpPr>
        <p:spPr bwMode="auto">
          <a:xfrm>
            <a:off x="7043738" y="5105400"/>
            <a:ext cx="1874837" cy="304800"/>
          </a:xfrm>
          <a:prstGeom prst="rect">
            <a:avLst/>
          </a:prstGeom>
          <a:noFill/>
          <a:ln w="9525">
            <a:noFill/>
            <a:miter lim="800000"/>
            <a:headEnd/>
            <a:tailEnd/>
          </a:ln>
        </p:spPr>
        <p:txBody>
          <a:bodyPr wrap="none">
            <a:prstTxWarp prst="textNoShape">
              <a:avLst/>
            </a:prstTxWarp>
            <a:spAutoFit/>
          </a:bodyPr>
          <a:lstStyle/>
          <a:p>
            <a:pPr algn="r" defTabSz="914400" eaLnBrk="0" hangingPunct="0"/>
            <a:r>
              <a:rPr lang="en-GB" sz="1400">
                <a:solidFill>
                  <a:srgbClr val="336699"/>
                </a:solidFill>
                <a:latin typeface="Arial" pitchFamily="-123" charset="0"/>
              </a:rPr>
              <a:t>Le Quéré </a:t>
            </a:r>
            <a:r>
              <a:rPr lang="en-GB" sz="1400" i="1">
                <a:solidFill>
                  <a:srgbClr val="336699"/>
                </a:solidFill>
                <a:latin typeface="Arial" pitchFamily="-123" charset="0"/>
              </a:rPr>
              <a:t>et al</a:t>
            </a:r>
            <a:r>
              <a:rPr lang="en-GB" sz="1400">
                <a:solidFill>
                  <a:srgbClr val="336699"/>
                </a:solidFill>
                <a:latin typeface="Arial" pitchFamily="-123" charset="0"/>
              </a:rPr>
              <a:t> (2009)</a:t>
            </a:r>
            <a:endParaRPr lang="en-US" sz="1400">
              <a:solidFill>
                <a:srgbClr val="336699"/>
              </a:solidFill>
              <a:latin typeface="Arial" pitchFamily="-123"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ceholder 2"/>
          <p:cNvSpPr>
            <a:spLocks noGrp="1" noChangeArrowheads="1"/>
          </p:cNvSpPr>
          <p:nvPr>
            <p:ph type="title"/>
          </p:nvPr>
        </p:nvSpPr>
        <p:spPr>
          <a:xfrm>
            <a:off x="457200" y="274638"/>
            <a:ext cx="8229600" cy="1143000"/>
          </a:xfrm>
          <a:ln/>
        </p:spPr>
        <p:txBody>
          <a:bodyPr/>
          <a:lstStyle/>
          <a:p>
            <a:endParaRPr lang="en-US" sz="3600"/>
          </a:p>
        </p:txBody>
      </p:sp>
      <p:sp>
        <p:nvSpPr>
          <p:cNvPr id="89091" name="Placeholder 3"/>
          <p:cNvSpPr>
            <a:spLocks noGrp="1" noChangeArrowheads="1"/>
          </p:cNvSpPr>
          <p:nvPr>
            <p:ph type="body" idx="1"/>
          </p:nvPr>
        </p:nvSpPr>
        <p:spPr>
          <a:xfrm>
            <a:off x="457200" y="1600200"/>
            <a:ext cx="8229600" cy="4525963"/>
          </a:xfrm>
          <a:ln/>
        </p:spPr>
        <p:txBody>
          <a:bodyPr/>
          <a:lstStyle/>
          <a:p>
            <a:endParaRPr lang="en-US" sz="2800"/>
          </a:p>
        </p:txBody>
      </p:sp>
      <p:pic>
        <p:nvPicPr>
          <p:cNvPr id="89092" name="Picture 4" descr="interegional flows of energy-related CO2_IEA_WEO2008"/>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idx="4294967295"/>
          </p:nvPr>
        </p:nvSpPr>
        <p:spPr>
          <a:xfrm>
            <a:off x="533400" y="533400"/>
            <a:ext cx="6172200" cy="735013"/>
          </a:xfrm>
          <a:noFill/>
          <a:ln/>
        </p:spPr>
        <p:txBody>
          <a:bodyPr/>
          <a:lstStyle/>
          <a:p>
            <a:pPr eaLnBrk="1" hangingPunct="1"/>
            <a:r>
              <a:rPr lang="en-US" sz="2800"/>
              <a:t>The “inconvenient” rebound effect</a:t>
            </a:r>
            <a:endParaRPr lang="en-US" sz="2000">
              <a:latin typeface="Calibri" pitchFamily="-123" charset="0"/>
            </a:endParaRPr>
          </a:p>
        </p:txBody>
      </p:sp>
      <p:pic>
        <p:nvPicPr>
          <p:cNvPr id="91139" name="Picture 3" descr="rebound"/>
          <p:cNvPicPr>
            <a:picLocks noChangeAspect="1" noChangeArrowheads="1"/>
          </p:cNvPicPr>
          <p:nvPr/>
        </p:nvPicPr>
        <p:blipFill>
          <a:blip r:embed="rId3"/>
          <a:srcRect/>
          <a:stretch>
            <a:fillRect/>
          </a:stretch>
        </p:blipFill>
        <p:spPr bwMode="auto">
          <a:xfrm>
            <a:off x="4003675" y="1524000"/>
            <a:ext cx="4683125" cy="4953000"/>
          </a:xfrm>
          <a:prstGeom prst="rect">
            <a:avLst/>
          </a:prstGeom>
          <a:noFill/>
        </p:spPr>
      </p:pic>
      <p:sp>
        <p:nvSpPr>
          <p:cNvPr id="91140" name="Text Box 4"/>
          <p:cNvSpPr txBox="1">
            <a:spLocks noChangeArrowheads="1"/>
          </p:cNvSpPr>
          <p:nvPr/>
        </p:nvSpPr>
        <p:spPr bwMode="auto">
          <a:xfrm>
            <a:off x="457200" y="1524000"/>
            <a:ext cx="4038600" cy="3662363"/>
          </a:xfrm>
          <a:prstGeom prst="rect">
            <a:avLst/>
          </a:prstGeom>
          <a:noFill/>
          <a:ln w="9525">
            <a:noFill/>
            <a:miter lim="800000"/>
            <a:headEnd/>
            <a:tailEnd/>
          </a:ln>
          <a:effectLst/>
        </p:spPr>
        <p:txBody>
          <a:bodyPr>
            <a:prstTxWarp prst="textNoShape">
              <a:avLst/>
            </a:prstTxWarp>
            <a:spAutoFit/>
          </a:bodyPr>
          <a:lstStyle/>
          <a:p>
            <a:pPr eaLnBrk="0" hangingPunct="0">
              <a:buFont typeface="Wingdings" pitchFamily="-123" charset="2"/>
              <a:buNone/>
            </a:pPr>
            <a:r>
              <a:rPr lang="en-US" sz="1800">
                <a:solidFill>
                  <a:srgbClr val="0066A6"/>
                </a:solidFill>
                <a:latin typeface="Calibri" pitchFamily="-123" charset="0"/>
              </a:rPr>
              <a:t>Paradox that energy-efficiency improvement leads to </a:t>
            </a:r>
            <a:r>
              <a:rPr lang="en-US" sz="1800" b="1">
                <a:solidFill>
                  <a:srgbClr val="0066A6"/>
                </a:solidFill>
                <a:latin typeface="Calibri" pitchFamily="-123" charset="0"/>
              </a:rPr>
              <a:t>more</a:t>
            </a:r>
            <a:r>
              <a:rPr lang="en-US" sz="1800">
                <a:solidFill>
                  <a:srgbClr val="0066A6"/>
                </a:solidFill>
                <a:latin typeface="Calibri" pitchFamily="-123" charset="0"/>
              </a:rPr>
              <a:t> consumption </a:t>
            </a:r>
            <a:r>
              <a:rPr lang="en-US" sz="1800" b="1">
                <a:solidFill>
                  <a:srgbClr val="0066A6"/>
                </a:solidFill>
                <a:latin typeface="Calibri" pitchFamily="-123" charset="0"/>
              </a:rPr>
              <a:t>not</a:t>
            </a:r>
            <a:r>
              <a:rPr lang="en-US" sz="1800">
                <a:solidFill>
                  <a:srgbClr val="0066A6"/>
                </a:solidFill>
                <a:latin typeface="Calibri" pitchFamily="-123" charset="0"/>
              </a:rPr>
              <a:t> </a:t>
            </a:r>
            <a:r>
              <a:rPr lang="en-US" sz="1800" b="1">
                <a:solidFill>
                  <a:srgbClr val="0066A6"/>
                </a:solidFill>
                <a:latin typeface="Calibri" pitchFamily="-123" charset="0"/>
              </a:rPr>
              <a:t>less.</a:t>
            </a:r>
          </a:p>
          <a:p>
            <a:pPr eaLnBrk="0" hangingPunct="0">
              <a:buFont typeface="Wingdings" pitchFamily="-123" charset="2"/>
              <a:buNone/>
            </a:pPr>
            <a:endParaRPr lang="en-US" sz="1800">
              <a:solidFill>
                <a:srgbClr val="0066A6"/>
              </a:solidFill>
              <a:latin typeface="Calibri" pitchFamily="-123" charset="0"/>
            </a:endParaRPr>
          </a:p>
          <a:p>
            <a:pPr eaLnBrk="0" hangingPunct="0">
              <a:buFont typeface="Wingdings" pitchFamily="-123" charset="2"/>
              <a:buChar char="§"/>
            </a:pPr>
            <a:r>
              <a:rPr lang="en-US" sz="1800">
                <a:solidFill>
                  <a:srgbClr val="0066A6"/>
                </a:solidFill>
                <a:latin typeface="Calibri" pitchFamily="-123" charset="0"/>
              </a:rPr>
              <a:t>Consumers</a:t>
            </a:r>
          </a:p>
          <a:p>
            <a:pPr eaLnBrk="0" hangingPunct="0">
              <a:buFont typeface="Wingdings" pitchFamily="-123" charset="2"/>
              <a:buChar char="§"/>
            </a:pPr>
            <a:endParaRPr lang="en-US" sz="1800">
              <a:solidFill>
                <a:srgbClr val="0066A6"/>
              </a:solidFill>
              <a:latin typeface="Calibri" pitchFamily="-123" charset="0"/>
            </a:endParaRPr>
          </a:p>
          <a:p>
            <a:pPr eaLnBrk="0" hangingPunct="0">
              <a:buFont typeface="Wingdings" pitchFamily="-123" charset="2"/>
              <a:buChar char="§"/>
            </a:pPr>
            <a:endParaRPr lang="en-US" sz="1800">
              <a:solidFill>
                <a:srgbClr val="0066A6"/>
              </a:solidFill>
              <a:latin typeface="Calibri" pitchFamily="-123" charset="0"/>
            </a:endParaRPr>
          </a:p>
          <a:p>
            <a:pPr eaLnBrk="0" hangingPunct="0">
              <a:buFont typeface="Wingdings" pitchFamily="-123" charset="2"/>
              <a:buChar char="§"/>
            </a:pPr>
            <a:endParaRPr lang="en-US" sz="1800">
              <a:solidFill>
                <a:srgbClr val="0066A6"/>
              </a:solidFill>
              <a:latin typeface="Calibri" pitchFamily="-123" charset="0"/>
            </a:endParaRPr>
          </a:p>
          <a:p>
            <a:pPr eaLnBrk="0" hangingPunct="0">
              <a:buFont typeface="Wingdings" pitchFamily="-123" charset="2"/>
              <a:buChar char="§"/>
            </a:pPr>
            <a:endParaRPr lang="en-US" sz="1800">
              <a:solidFill>
                <a:srgbClr val="0066A6"/>
              </a:solidFill>
              <a:latin typeface="Calibri" pitchFamily="-123" charset="0"/>
            </a:endParaRPr>
          </a:p>
          <a:p>
            <a:pPr eaLnBrk="0" hangingPunct="0">
              <a:buFont typeface="Wingdings" pitchFamily="-123" charset="2"/>
              <a:buChar char="§"/>
            </a:pPr>
            <a:endParaRPr lang="en-US" sz="1800">
              <a:solidFill>
                <a:srgbClr val="0066A6"/>
              </a:solidFill>
              <a:latin typeface="Calibri" pitchFamily="-123" charset="0"/>
            </a:endParaRPr>
          </a:p>
          <a:p>
            <a:pPr eaLnBrk="0" hangingPunct="0">
              <a:buFont typeface="Wingdings" pitchFamily="-123" charset="2"/>
              <a:buChar char="§"/>
            </a:pPr>
            <a:r>
              <a:rPr lang="en-US" sz="1800">
                <a:solidFill>
                  <a:srgbClr val="0066A6"/>
                </a:solidFill>
                <a:latin typeface="Calibri" pitchFamily="-123" charset="0"/>
              </a:rPr>
              <a:t>Producers</a:t>
            </a:r>
          </a:p>
          <a:p>
            <a:pPr eaLnBrk="0" hangingPunct="0">
              <a:buFont typeface="Wingdings" pitchFamily="-123" charset="2"/>
              <a:buNone/>
            </a:pPr>
            <a:endParaRPr lang="en-US" sz="1800">
              <a:solidFill>
                <a:srgbClr val="0066A6"/>
              </a:solidFill>
              <a:latin typeface="Calibri" pitchFamily="-123" charset="0"/>
            </a:endParaRPr>
          </a:p>
          <a:p>
            <a:pPr eaLnBrk="0" hangingPunct="0"/>
            <a:endParaRPr lang="en-US" sz="1800">
              <a:solidFill>
                <a:srgbClr val="0066A6"/>
              </a:solidFill>
              <a:latin typeface="Calibri" pitchFamily="-123" charset="0"/>
            </a:endParaRPr>
          </a:p>
        </p:txBody>
      </p:sp>
      <p:sp>
        <p:nvSpPr>
          <p:cNvPr id="91141" name="Text Box 5"/>
          <p:cNvSpPr txBox="1">
            <a:spLocks noChangeArrowheads="1"/>
          </p:cNvSpPr>
          <p:nvPr/>
        </p:nvSpPr>
        <p:spPr bwMode="auto">
          <a:xfrm>
            <a:off x="3459163" y="6096000"/>
            <a:ext cx="1989137" cy="366713"/>
          </a:xfrm>
          <a:prstGeom prst="rect">
            <a:avLst/>
          </a:prstGeom>
          <a:noFill/>
          <a:ln w="9525">
            <a:noFill/>
            <a:miter lim="800000"/>
            <a:headEnd/>
            <a:tailEnd/>
          </a:ln>
          <a:effectLst/>
        </p:spPr>
        <p:txBody>
          <a:bodyPr wrap="none">
            <a:prstTxWarp prst="textNoShape">
              <a:avLst/>
            </a:prstTxWarp>
            <a:spAutoFit/>
          </a:bodyPr>
          <a:lstStyle/>
          <a:p>
            <a:pPr algn="r" eaLnBrk="0" hangingPunct="0"/>
            <a:r>
              <a:rPr lang="en-US" sz="1800" b="1">
                <a:solidFill>
                  <a:srgbClr val="0066A6"/>
                </a:solidFill>
                <a:latin typeface="Calibri" pitchFamily="-123" charset="0"/>
              </a:rPr>
              <a:t>From: Sorrell, 2009</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J:\blogging\rockstrom_2009.jpg"/>
          <p:cNvPicPr>
            <a:picLocks noChangeAspect="1" noChangeArrowheads="1"/>
          </p:cNvPicPr>
          <p:nvPr/>
        </p:nvPicPr>
        <p:blipFill>
          <a:blip r:embed="rId3"/>
          <a:srcRect/>
          <a:stretch>
            <a:fillRect/>
          </a:stretch>
        </p:blipFill>
        <p:spPr bwMode="auto">
          <a:xfrm>
            <a:off x="0" y="1184275"/>
            <a:ext cx="7086600" cy="5257800"/>
          </a:xfrm>
          <a:prstGeom prst="rect">
            <a:avLst/>
          </a:prstGeom>
          <a:noFill/>
          <a:ln w="9525">
            <a:noFill/>
            <a:miter lim="800000"/>
            <a:headEnd/>
            <a:tailEnd/>
          </a:ln>
        </p:spPr>
      </p:pic>
      <p:sp>
        <p:nvSpPr>
          <p:cNvPr id="65539" name="Rectangle 2"/>
          <p:cNvSpPr>
            <a:spLocks noGrp="1" noChangeArrowheads="1"/>
          </p:cNvSpPr>
          <p:nvPr>
            <p:ph type="ctrTitle" idx="4294967295"/>
          </p:nvPr>
        </p:nvSpPr>
        <p:spPr>
          <a:xfrm>
            <a:off x="457200" y="331788"/>
            <a:ext cx="7086600" cy="735012"/>
          </a:xfrm>
          <a:noFill/>
          <a:ln/>
        </p:spPr>
        <p:txBody>
          <a:bodyPr/>
          <a:lstStyle/>
          <a:p>
            <a:pPr eaLnBrk="1" hangingPunct="1"/>
            <a:r>
              <a:rPr lang="en-US" sz="2800"/>
              <a:t>Not just carbon: planetary boundaries</a:t>
            </a:r>
            <a:endParaRPr lang="en-US" sz="3200">
              <a:latin typeface="Calibri" pitchFamily="-123" charset="0"/>
            </a:endParaRPr>
          </a:p>
        </p:txBody>
      </p:sp>
      <p:sp>
        <p:nvSpPr>
          <p:cNvPr id="65540" name="TextBox 4"/>
          <p:cNvSpPr txBox="1">
            <a:spLocks noChangeArrowheads="1"/>
          </p:cNvSpPr>
          <p:nvPr/>
        </p:nvSpPr>
        <p:spPr bwMode="auto">
          <a:xfrm>
            <a:off x="6629400" y="4800600"/>
            <a:ext cx="2239963" cy="336550"/>
          </a:xfrm>
          <a:prstGeom prst="rect">
            <a:avLst/>
          </a:prstGeom>
          <a:noFill/>
          <a:ln w="9525">
            <a:noFill/>
            <a:miter lim="800000"/>
            <a:headEnd/>
            <a:tailEnd/>
          </a:ln>
        </p:spPr>
        <p:txBody>
          <a:bodyPr>
            <a:prstTxWarp prst="textNoShape">
              <a:avLst/>
            </a:prstTxWarp>
            <a:spAutoFit/>
          </a:bodyPr>
          <a:lstStyle/>
          <a:p>
            <a:pPr algn="r" defTabSz="914400" eaLnBrk="0" hangingPunct="0"/>
            <a:r>
              <a:rPr lang="en-GB" sz="1600">
                <a:solidFill>
                  <a:srgbClr val="0066A6"/>
                </a:solidFill>
                <a:latin typeface="Calibri" pitchFamily="-123" charset="0"/>
              </a:rPr>
              <a:t>Rockström </a:t>
            </a:r>
            <a:r>
              <a:rPr lang="en-GB" sz="1600" i="1">
                <a:solidFill>
                  <a:srgbClr val="0066A6"/>
                </a:solidFill>
                <a:latin typeface="Calibri" pitchFamily="-123" charset="0"/>
              </a:rPr>
              <a:t>et al</a:t>
            </a:r>
            <a:r>
              <a:rPr lang="en-GB" sz="1600">
                <a:solidFill>
                  <a:srgbClr val="0066A6"/>
                </a:solidFill>
                <a:latin typeface="Calibri" pitchFamily="-123" charset="0"/>
              </a:rPr>
              <a:t>., 2009</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457200" y="1676400"/>
            <a:ext cx="4800600" cy="4525963"/>
          </a:xfrm>
          <a:noFill/>
          <a:ln/>
        </p:spPr>
        <p:txBody>
          <a:bodyPr/>
          <a:lstStyle/>
          <a:p>
            <a:pPr marL="533400" indent="-533400">
              <a:lnSpc>
                <a:spcPct val="80000"/>
              </a:lnSpc>
            </a:pPr>
            <a:r>
              <a:rPr lang="en-GB" sz="2000"/>
              <a:t>Growth isn’t working</a:t>
            </a:r>
          </a:p>
          <a:p>
            <a:pPr marL="533400" indent="-533400">
              <a:lnSpc>
                <a:spcPct val="80000"/>
              </a:lnSpc>
              <a:buFont typeface="Times New Roman" pitchFamily="-123" charset="0"/>
              <a:buNone/>
            </a:pPr>
            <a:endParaRPr lang="en-GB" sz="1600"/>
          </a:p>
          <a:p>
            <a:pPr marL="533400" indent="-533400">
              <a:lnSpc>
                <a:spcPct val="80000"/>
              </a:lnSpc>
              <a:buFont typeface="Times New Roman" pitchFamily="-123" charset="0"/>
              <a:buNone/>
            </a:pPr>
            <a:r>
              <a:rPr lang="en-GB" sz="1800"/>
              <a:t>Between 1990 - 2001</a:t>
            </a:r>
          </a:p>
          <a:p>
            <a:pPr marL="533400" indent="-533400">
              <a:lnSpc>
                <a:spcPct val="80000"/>
              </a:lnSpc>
              <a:buFont typeface="Times New Roman" pitchFamily="-123" charset="0"/>
              <a:buNone/>
            </a:pPr>
            <a:endParaRPr lang="en-GB" sz="1600"/>
          </a:p>
          <a:p>
            <a:pPr marL="533400" indent="-533400">
              <a:lnSpc>
                <a:spcPct val="80000"/>
              </a:lnSpc>
            </a:pPr>
            <a:r>
              <a:rPr lang="en-GB" sz="1800"/>
              <a:t>For every </a:t>
            </a:r>
            <a:r>
              <a:rPr lang="en-GB" sz="1800" b="1"/>
              <a:t>$100</a:t>
            </a:r>
            <a:r>
              <a:rPr lang="en-GB" sz="1800"/>
              <a:t> worth of growth in the world’s per capita income, </a:t>
            </a:r>
            <a:r>
              <a:rPr lang="en-GB" sz="1800" b="1"/>
              <a:t>$0.60</a:t>
            </a:r>
            <a:r>
              <a:rPr lang="en-GB" sz="1800"/>
              <a:t> found its target and contributed to reducing poverty below the $1-a-day line. </a:t>
            </a:r>
          </a:p>
          <a:p>
            <a:pPr marL="533400" indent="-533400">
              <a:lnSpc>
                <a:spcPct val="80000"/>
              </a:lnSpc>
            </a:pPr>
            <a:r>
              <a:rPr lang="en-GB" sz="1800"/>
              <a:t>To achieve a single dollar of poverty reduction for people living below $1-a-day, </a:t>
            </a:r>
            <a:r>
              <a:rPr lang="en-GB" sz="1800" b="1"/>
              <a:t>$166</a:t>
            </a:r>
            <a:r>
              <a:rPr lang="en-GB" sz="1800"/>
              <a:t> of extra global production and consumption was needed compared to around </a:t>
            </a:r>
            <a:r>
              <a:rPr lang="en-GB" sz="1800" b="1"/>
              <a:t>$45</a:t>
            </a:r>
            <a:r>
              <a:rPr lang="en-GB" sz="1800"/>
              <a:t> the previous decade</a:t>
            </a:r>
          </a:p>
          <a:p>
            <a:pPr marL="533400" indent="-533400">
              <a:lnSpc>
                <a:spcPct val="80000"/>
              </a:lnSpc>
            </a:pPr>
            <a:r>
              <a:rPr lang="en-GB" sz="1800"/>
              <a:t>And, need 15 planet’s of resources to get there using this model…</a:t>
            </a:r>
          </a:p>
          <a:p>
            <a:pPr marL="533400" indent="-533400">
              <a:lnSpc>
                <a:spcPct val="80000"/>
              </a:lnSpc>
              <a:buFont typeface="Times New Roman" pitchFamily="-123" charset="0"/>
              <a:buNone/>
            </a:pPr>
            <a:endParaRPr lang="en-GB" sz="1600"/>
          </a:p>
        </p:txBody>
      </p:sp>
      <p:sp>
        <p:nvSpPr>
          <p:cNvPr id="80899" name="Text Box 3"/>
          <p:cNvSpPr txBox="1">
            <a:spLocks noChangeArrowheads="1"/>
          </p:cNvSpPr>
          <p:nvPr/>
        </p:nvSpPr>
        <p:spPr bwMode="auto">
          <a:xfrm>
            <a:off x="1146175" y="522288"/>
            <a:ext cx="2713038" cy="519112"/>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2800">
                <a:solidFill>
                  <a:srgbClr val="0066A6"/>
                </a:solidFill>
                <a:latin typeface="Arial" pitchFamily="-123" charset="0"/>
              </a:rPr>
              <a:t>What’s it all for?</a:t>
            </a:r>
            <a:endParaRPr lang="en-US" sz="2800">
              <a:solidFill>
                <a:srgbClr val="0066A6"/>
              </a:solidFill>
              <a:latin typeface="Arial" pitchFamily="-123" charset="0"/>
            </a:endParaRPr>
          </a:p>
        </p:txBody>
      </p:sp>
      <p:pic>
        <p:nvPicPr>
          <p:cNvPr id="80900" name="Picture 4" descr="growth isn't working"/>
          <p:cNvPicPr>
            <a:picLocks noChangeAspect="1" noChangeArrowheads="1"/>
          </p:cNvPicPr>
          <p:nvPr/>
        </p:nvPicPr>
        <p:blipFill>
          <a:blip r:embed="rId3"/>
          <a:srcRect/>
          <a:stretch>
            <a:fillRect/>
          </a:stretch>
        </p:blipFill>
        <p:spPr bwMode="auto">
          <a:xfrm>
            <a:off x="5257800" y="1066800"/>
            <a:ext cx="3670300" cy="411480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3.1"/>
</p:tagLst>
</file>

<file path=ppt/tags/tag2.xml><?xml version="1.0" encoding="utf-8"?>
<p:tagLst xmlns:a="http://schemas.openxmlformats.org/drawingml/2006/main" xmlns:r="http://schemas.openxmlformats.org/officeDocument/2006/relationships" xmlns:p="http://schemas.openxmlformats.org/presentationml/2006/main">
  <p:tag name="TIMING" val="|0.2|0.4"/>
</p:tagLst>
</file>

<file path=ppt/tags/tag3.xml><?xml version="1.0" encoding="utf-8"?>
<p:tagLst xmlns:a="http://schemas.openxmlformats.org/drawingml/2006/main" xmlns:r="http://schemas.openxmlformats.org/officeDocument/2006/relationships" xmlns:p="http://schemas.openxmlformats.org/presentationml/2006/main">
  <p:tag name="TIMING" val="|0.2|0.4"/>
</p:tagLst>
</file>

<file path=ppt/tags/tag4.xml><?xml version="1.0" encoding="utf-8"?>
<p:tagLst xmlns:a="http://schemas.openxmlformats.org/drawingml/2006/main" xmlns:r="http://schemas.openxmlformats.org/officeDocument/2006/relationships" xmlns:p="http://schemas.openxmlformats.org/presentationml/2006/main">
  <p:tag name="TIMING" val="|0.2|0.4"/>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a:noFill/>
        <a:ln w="9525" cap="flat" cmpd="sng" algn="ctr">
          <a:solidFill>
            <a:srgbClr val="4F81BD">
              <a:shade val="95000"/>
              <a:satMod val="105000"/>
            </a:srgbClr>
          </a:solidFill>
          <a:prstDash val="dash"/>
        </a:ln>
        <a:effectLst/>
      </a:spPr>
      <a:body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10416</TotalTime>
  <Words>3888</Words>
  <Application>Microsoft Office PowerPoint</Application>
  <PresentationFormat>On-screen Show (4:3)</PresentationFormat>
  <Paragraphs>474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About nef</vt:lpstr>
      <vt:lpstr>Why do we need a new economic direction? </vt:lpstr>
      <vt:lpstr>Growth outstrips efficiency gains, even low growth </vt:lpstr>
      <vt:lpstr>Slide 5</vt:lpstr>
      <vt:lpstr>Slide 6</vt:lpstr>
      <vt:lpstr>The “inconvenient” rebound effect</vt:lpstr>
      <vt:lpstr>Not just carbon: planetary boundaries</vt:lpstr>
      <vt:lpstr>Slide 9</vt:lpstr>
      <vt:lpstr>Slide 10</vt:lpstr>
      <vt:lpstr>Slide 11</vt:lpstr>
      <vt:lpstr>Redefining wealth is central to the Great Transition</vt:lpstr>
      <vt:lpstr>If GDP is a proxy for good lives now the trade off is acute</vt:lpstr>
      <vt:lpstr>But Happy Life Years are a better proxy – and the trade off is less acute</vt:lpstr>
      <vt:lpstr>The results can be expressed as a league table…</vt:lpstr>
      <vt:lpstr>…which has attracted a lot of attention</vt:lpstr>
      <vt:lpstr>The opportunity now is to move from attention to policy</vt:lpstr>
      <vt:lpstr>We can start to build a framework for the measures</vt:lpstr>
      <vt:lpstr>So how should we measure good lives now?</vt:lpstr>
      <vt:lpstr>Happy Life Years is quite valid and usable…</vt:lpstr>
      <vt:lpstr>It is a measure of flourishing – which draws on Aristotelian and utilitarian accounts of the good life</vt:lpstr>
      <vt:lpstr>Flourishing is best measured subjectively</vt:lpstr>
      <vt:lpstr>We are recommending five questions to the ONS</vt:lpstr>
      <vt:lpstr>These can form the basis for policy decisions…</vt:lpstr>
      <vt:lpstr>…but only if the measures also influence politicians</vt:lpstr>
      <vt:lpstr>Hence our main recommendations</vt:lpstr>
      <vt:lpstr>So in terms of the framework set out earlier</vt:lpstr>
      <vt:lpstr>Next steps</vt:lpstr>
      <vt:lpstr>Find out more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Jackson</dc:creator>
  <cp:lastModifiedBy>Viki Johnson</cp:lastModifiedBy>
  <cp:revision>483</cp:revision>
  <cp:lastPrinted>2009-04-22T19:24:48Z</cp:lastPrinted>
  <dcterms:created xsi:type="dcterms:W3CDTF">2009-02-20T09:34:01Z</dcterms:created>
  <dcterms:modified xsi:type="dcterms:W3CDTF">2011-06-07T17:00:58Z</dcterms:modified>
</cp:coreProperties>
</file>