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70"/>
  </p:notesMasterIdLst>
  <p:handoutMasterIdLst>
    <p:handoutMasterId r:id="rId71"/>
  </p:handoutMasterIdLst>
  <p:sldIdLst>
    <p:sldId id="256" r:id="rId8"/>
    <p:sldId id="332" r:id="rId9"/>
    <p:sldId id="338" r:id="rId10"/>
    <p:sldId id="320" r:id="rId11"/>
    <p:sldId id="339" r:id="rId12"/>
    <p:sldId id="342" r:id="rId13"/>
    <p:sldId id="340" r:id="rId14"/>
    <p:sldId id="341" r:id="rId15"/>
    <p:sldId id="257" r:id="rId16"/>
    <p:sldId id="315" r:id="rId17"/>
    <p:sldId id="280" r:id="rId18"/>
    <p:sldId id="297" r:id="rId19"/>
    <p:sldId id="344" r:id="rId20"/>
    <p:sldId id="345" r:id="rId21"/>
    <p:sldId id="299" r:id="rId22"/>
    <p:sldId id="316" r:id="rId23"/>
    <p:sldId id="301" r:id="rId24"/>
    <p:sldId id="294" r:id="rId25"/>
    <p:sldId id="295" r:id="rId26"/>
    <p:sldId id="296" r:id="rId27"/>
    <p:sldId id="281" r:id="rId28"/>
    <p:sldId id="282" r:id="rId29"/>
    <p:sldId id="298" r:id="rId30"/>
    <p:sldId id="283" r:id="rId31"/>
    <p:sldId id="321" r:id="rId32"/>
    <p:sldId id="325" r:id="rId33"/>
    <p:sldId id="337" r:id="rId34"/>
    <p:sldId id="322" r:id="rId35"/>
    <p:sldId id="323" r:id="rId36"/>
    <p:sldId id="331" r:id="rId37"/>
    <p:sldId id="324" r:id="rId38"/>
    <p:sldId id="327" r:id="rId39"/>
    <p:sldId id="333" r:id="rId40"/>
    <p:sldId id="334" r:id="rId41"/>
    <p:sldId id="335" r:id="rId42"/>
    <p:sldId id="336" r:id="rId43"/>
    <p:sldId id="305" r:id="rId44"/>
    <p:sldId id="314" r:id="rId45"/>
    <p:sldId id="311" r:id="rId46"/>
    <p:sldId id="312" r:id="rId47"/>
    <p:sldId id="313" r:id="rId48"/>
    <p:sldId id="310" r:id="rId49"/>
    <p:sldId id="306" r:id="rId50"/>
    <p:sldId id="284" r:id="rId51"/>
    <p:sldId id="285" r:id="rId52"/>
    <p:sldId id="286" r:id="rId53"/>
    <p:sldId id="287" r:id="rId54"/>
    <p:sldId id="288" r:id="rId55"/>
    <p:sldId id="290" r:id="rId56"/>
    <p:sldId id="289" r:id="rId57"/>
    <p:sldId id="265" r:id="rId58"/>
    <p:sldId id="269" r:id="rId59"/>
    <p:sldId id="329" r:id="rId60"/>
    <p:sldId id="319" r:id="rId61"/>
    <p:sldId id="328" r:id="rId62"/>
    <p:sldId id="346" r:id="rId63"/>
    <p:sldId id="318" r:id="rId64"/>
    <p:sldId id="268" r:id="rId65"/>
    <p:sldId id="300" r:id="rId66"/>
    <p:sldId id="267" r:id="rId67"/>
    <p:sldId id="266" r:id="rId68"/>
    <p:sldId id="30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8" autoAdjust="0"/>
    <p:restoredTop sz="94660"/>
  </p:normalViewPr>
  <p:slideViewPr>
    <p:cSldViewPr>
      <p:cViewPr varScale="1">
        <p:scale>
          <a:sx n="50" d="100"/>
          <a:sy n="50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20C9-D876-E34D-8FCF-5AFBFBE46BA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1C55-787B-8A4F-B78C-D1B5BCDB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4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74BAD-DDF5-4060-B74B-A4AF6F1224C8}" type="datetimeFigureOut">
              <a:rPr lang="en-GB" smtClean="0"/>
              <a:pPr/>
              <a:t>24/02/2012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6C009-AA3A-43FF-89A4-524946171A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19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C009-AA3A-43FF-89A4-524946171A7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C009-AA3A-43FF-89A4-524946171A7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C009-AA3A-43FF-89A4-524946171A71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81192-FE14-4F3A-B5AC-58A8362A041C}" type="slidenum">
              <a:rPr lang="en-GB">
                <a:solidFill>
                  <a:prstClr val="black"/>
                </a:solidFill>
              </a:rPr>
              <a:pPr eaLnBrk="1" hangingPunct="1"/>
              <a:t>57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000" smtClean="0"/>
              <a:t>In a sense these were his preventative measures, implemented as part of the cure. </a:t>
            </a:r>
          </a:p>
          <a:p>
            <a:pPr eaLnBrk="1" hangingPunct="1"/>
            <a:r>
              <a:rPr lang="en-GB" sz="2000" smtClean="0"/>
              <a:t>Unemployment finally began to improve only after gold. UK 33 &amp; US 34</a:t>
            </a:r>
          </a:p>
          <a:p>
            <a:pPr eaLnBrk="1" hangingPunct="1"/>
            <a:r>
              <a:rPr lang="en-GB" sz="2000" smtClean="0"/>
              <a:t>Certainly they were necessary.  But they were probably not sufficient – have Keynes’s explicit testimony in the GT. 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Nonetheless the context for any new deal spending is this escape from gold and the new monetary environment. </a:t>
            </a:r>
          </a:p>
          <a:p>
            <a:pPr eaLnBrk="1" hangingPunct="1"/>
            <a:endParaRPr lang="en-GB" sz="20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CFAB-9F92-1E46-B009-A7AA59D3DB68}" type="datetime1">
              <a:rPr lang="en-US" smtClean="0"/>
              <a:t>2/24/2012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1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1D53-D2C3-CF49-82D0-27E85EA7C393}" type="datetime1">
              <a:rPr lang="en-US" smtClean="0"/>
              <a:t>2/24/2012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9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4321-F6A1-7446-9670-9425D4E59C73}" type="datetime1">
              <a:rPr lang="en-US" smtClean="0"/>
              <a:t>2/24/2012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2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891A-0F1E-439A-8321-53D9C42189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5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5FF9-4371-4E38-A76A-7E48FA0511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C946-B7BD-4416-870E-8AECDBB490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6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66D-05CF-4C6E-99FA-45E212DDB6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3033-B71D-42F2-9593-63B2364609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68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4850-0AFB-4883-BF13-E30BC4F133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0D28-84E1-47C5-AAA7-5BB42D7AF7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1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7FDA-1375-457A-B98B-72EB75A9E4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FC4-9B21-C540-9CE1-D07F0DD9B21B}" type="datetime1">
              <a:rPr lang="en-US" smtClean="0"/>
              <a:t>2/24/2012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2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4B45-CF36-4E5A-9992-96488BE121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8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CFC8-BF80-47F0-A063-DD8CF52BE4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E61E-0A60-4239-B873-9CBD901B7D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9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24F6-435E-4CBE-B331-4A84B4EA5F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23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6155-B8B8-4475-8934-0DC1C16B58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08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B8DB-1D49-4135-834C-4517AD5E1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8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C8BE-689F-40C3-AE13-E0EBB62910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1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151C-158D-440B-B4E3-DD4F326138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8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9B81-5F45-4528-A02F-C464DE535D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3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B987-A0EA-4069-BDA2-1F0EDB90061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49B7-6514-304C-9404-A8713A5E696E}" type="datetime1">
              <a:rPr lang="en-US" smtClean="0"/>
              <a:t>2/24/2012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94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F842-A293-4363-B956-AA196DC626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30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AF47-81A6-4020-8B97-3DA8482B68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E009-B2C4-4484-917F-E5617EDB2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18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06A0-8E53-4DB0-B8DD-9D972C467E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60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83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84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34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61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60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986-885A-1745-95E0-B3BC1784113D}" type="datetime1">
              <a:rPr lang="en-US" smtClean="0"/>
              <a:t>2/24/2012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11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7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47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17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13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2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1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11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6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66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9356-9ABF-9249-BCEA-DD2538CBA621}" type="datetime1">
              <a:rPr lang="en-US" smtClean="0"/>
              <a:t>2/24/2012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38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12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5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8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9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27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13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22CA1C-316F-4ED2-9FE0-A876E8E8014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D25045-9FED-402D-8C46-3B4680A3C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6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DFD60D-975C-4932-BD02-025D68FF235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25E40A-BFDD-477B-ADAB-D205B5034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4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B4D6D8-E2EB-4BF9-BD88-D402DB1DEDAA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9CF4B3-B463-42CF-A1B6-D1FD4D511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1126D0-E682-4BA4-9B2C-68A98E398B6B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47AF5B-4CB8-43C2-B664-0FDE1399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248-E69E-A34C-94F1-6C06CEB70F49}" type="datetime1">
              <a:rPr lang="en-US" smtClean="0"/>
              <a:t>2/24/2012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18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1B56FC-9E4C-4439-9613-0378E1D2902F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F83084-E007-4EFE-AD7F-43BB7846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7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06C514-FEEB-4249-A1C3-333219C08207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342AF0-A521-446C-A562-FE2F7F6E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0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F81D22-8E96-4671-A1F8-1286BF901545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76895F-34D2-49FB-8A0A-660CE96B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6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21D801-737A-41B3-9C34-07746AC491E0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327934-C921-478F-A8B3-1274298F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60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C81DB8-D09F-46AE-819E-78C3347E5755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E38229-9F3F-4845-9B27-39EE5A1E3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01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FA21CA-D477-4580-A0B9-04109AFAE610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B33CF3-37B1-4F13-9DFA-BB9BA52B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2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36174D-52F0-454E-A47C-FC2C7581293E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562776-7D34-4AA8-8374-B5F01EB46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71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CFAB-9F92-1E46-B009-A7AA59D3DB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0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FC4-9B21-C540-9CE1-D07F0DD9B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4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49B7-6514-304C-9404-A8713A5E69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B631-A54F-694E-A37C-96FE8FC4CA62}" type="datetime1">
              <a:rPr lang="en-US" smtClean="0"/>
              <a:t>2/24/2012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35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986-885A-1745-95E0-B3BC17841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2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9356-9ABF-9249-BCEA-DD2538CBA6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4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248-E69E-A34C-94F1-6C06CEB70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70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B631-A54F-694E-A37C-96FE8FC4CA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998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79ED-D5AC-FE45-8FB9-82142A851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32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9739-9188-DD40-B3F3-48304D17AA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3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1D53-D2C3-CF49-82D0-27E85EA7C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496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4321-F6A1-7446-9670-9425D4E59C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4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79ED-D5AC-FE45-8FB9-82142A8511F1}" type="datetime1">
              <a:rPr lang="en-US" smtClean="0"/>
              <a:t>2/24/2012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9739-9188-DD40-B3F3-48304D17AA18}" type="datetime1">
              <a:rPr lang="en-US" smtClean="0"/>
              <a:t>2/24/2012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0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10D4-6F59-3D4E-8BDE-D9A9D0A93412}" type="datetime1">
              <a:rPr lang="en-US" smtClean="0"/>
              <a:t>2/24/2012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C316-2803-44B6-95D4-D374A08E1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7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DDB58-F133-46CB-856C-4132A83C62C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508FC-279B-4564-9C57-7AEA4D4C16C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3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0F5C-B9D2-43D6-90FD-7FFB4955F7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9761-B5C4-4AFF-8CAA-A422F8B437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A60ED43-00FD-4DBC-9EA2-A4F0F9742925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BE6FC94-127D-43C2-9243-5AE71718D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10D4-6F59-3D4E-8BDE-D9A9D0A934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C316-2803-44B6-95D4-D374A08E15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8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d0nERTFo-Sk&amp;feature=player_embedded" TargetMode="Externa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economic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economic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economic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economic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economic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ninews.deutsche-boerse.com/index.php/boes-miles-rejects-idea-market-constraints-qe-cnbc-tv?q=content/boes-miles-rejects-idea-market-constraints-qe-cnbc-tv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conomics.org/" TargetMode="External"/><Relationship Id="rId2" Type="http://schemas.openxmlformats.org/officeDocument/2006/relationships/hyperlink" Target="http://www.primeeconomic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908720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Garamond" pitchFamily="18" charset="0"/>
              </a:rPr>
              <a:t>Delusional Economics and the Economic Consequences of Mr Osborne </a:t>
            </a:r>
          </a:p>
          <a:p>
            <a:pPr algn="ctr"/>
            <a:r>
              <a:rPr lang="en-GB" sz="3200" dirty="0" smtClean="0">
                <a:latin typeface="Garamond" pitchFamily="18" charset="0"/>
              </a:rPr>
              <a:t>Fiscal Consolidation: Lessons from a century of UK macroeconomic statistics </a:t>
            </a:r>
          </a:p>
          <a:p>
            <a:pPr marL="457200" indent="-457200" algn="ctr">
              <a:buFontTx/>
              <a:buChar char="-"/>
            </a:pPr>
            <a:endParaRPr lang="en-GB" sz="3200" dirty="0" smtClean="0">
              <a:latin typeface="Garamond" pitchFamily="18" charset="0"/>
            </a:endParaRPr>
          </a:p>
          <a:p>
            <a:pPr algn="ctr"/>
            <a:r>
              <a:rPr lang="en-GB" sz="2400" b="1" dirty="0" smtClean="0">
                <a:latin typeface="Garamond" pitchFamily="18" charset="0"/>
              </a:rPr>
              <a:t>Ann Pettifor, 24 February, 2012</a:t>
            </a:r>
          </a:p>
          <a:p>
            <a:pPr algn="ctr"/>
            <a:r>
              <a:rPr lang="en-GB" sz="2400" b="1" dirty="0" smtClean="0">
                <a:latin typeface="Garamond" pitchFamily="18" charset="0"/>
              </a:rPr>
              <a:t>Radical Statistics Conference, London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5" y="4677203"/>
            <a:ext cx="5632450" cy="1266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867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POLICY RESEARCH IN MACROECONOMICS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44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24744"/>
            <a:ext cx="77048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algn="ctr"/>
            <a:r>
              <a:rPr lang="en-GB" sz="4400" b="1" dirty="0" smtClean="0">
                <a:solidFill>
                  <a:prstClr val="black"/>
                </a:solidFill>
                <a:latin typeface="Garamond"/>
                <a:cs typeface="Garamond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Garamond"/>
                <a:cs typeface="Garamond"/>
              </a:rPr>
              <a:t>question </a:t>
            </a:r>
            <a:r>
              <a:rPr lang="en-GB" sz="4400" b="1" dirty="0" smtClean="0">
                <a:solidFill>
                  <a:prstClr val="black"/>
                </a:solidFill>
                <a:latin typeface="Garamond"/>
                <a:cs typeface="Garamond"/>
              </a:rPr>
              <a:t>begged:  will expenditure-cutting </a:t>
            </a:r>
            <a:r>
              <a:rPr lang="en-GB" sz="4400" b="1" dirty="0">
                <a:solidFill>
                  <a:prstClr val="black"/>
                </a:solidFill>
                <a:latin typeface="Garamond"/>
                <a:cs typeface="Garamond"/>
              </a:rPr>
              <a:t>(and tax-raising</a:t>
            </a:r>
            <a:r>
              <a:rPr lang="en-GB" sz="4400" b="1" dirty="0" smtClean="0">
                <a:solidFill>
                  <a:prstClr val="black"/>
                </a:solidFill>
                <a:latin typeface="Garamond"/>
                <a:cs typeface="Garamond"/>
              </a:rPr>
              <a:t>) cut the deficit? </a:t>
            </a:r>
          </a:p>
          <a:p>
            <a:endParaRPr lang="en-GB" sz="3600" b="1" dirty="0" smtClean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sz="4400" b="1" dirty="0" smtClean="0">
                <a:latin typeface="Garamond" pitchFamily="18" charset="0"/>
              </a:rPr>
              <a:t>Debate not between cutters and </a:t>
            </a:r>
            <a:r>
              <a:rPr lang="en-GB" sz="4400" b="1" dirty="0" err="1" smtClean="0">
                <a:latin typeface="Garamond" pitchFamily="18" charset="0"/>
              </a:rPr>
              <a:t>postponers</a:t>
            </a:r>
            <a:r>
              <a:rPr lang="en-GB" sz="4400" b="1" dirty="0" smtClean="0">
                <a:latin typeface="Garamond" pitchFamily="18" charset="0"/>
              </a:rPr>
              <a:t>… </a:t>
            </a:r>
          </a:p>
          <a:p>
            <a:pPr algn="ctr"/>
            <a:endParaRPr lang="en-GB" sz="4400" b="1" dirty="0" smtClean="0">
              <a:latin typeface="Garamond" pitchFamily="18" charset="0"/>
            </a:endParaRPr>
          </a:p>
          <a:p>
            <a:pPr algn="ctr"/>
            <a:r>
              <a:rPr lang="en-GB" sz="4400" b="1" dirty="0" smtClean="0">
                <a:latin typeface="Garamond" pitchFamily="18" charset="0"/>
              </a:rPr>
              <a:t>Not between  deficit-cutting and stimulus…. </a:t>
            </a:r>
          </a:p>
          <a:p>
            <a:pPr algn="ctr"/>
            <a:endParaRPr lang="en-GB" sz="4400" b="1" dirty="0" smtClean="0">
              <a:latin typeface="Garamond" pitchFamily="18" charset="0"/>
            </a:endParaRPr>
          </a:p>
          <a:p>
            <a:pPr algn="ctr"/>
            <a:r>
              <a:rPr lang="en-GB" sz="4400" b="1" dirty="0" smtClean="0">
                <a:latin typeface="Garamond" pitchFamily="18" charset="0"/>
              </a:rPr>
              <a:t>But </a:t>
            </a:r>
            <a:r>
              <a:rPr lang="en-GB" sz="4400" b="1" dirty="0">
                <a:latin typeface="Garamond" pitchFamily="18" charset="0"/>
              </a:rPr>
              <a:t>between expenditure-cutting and </a:t>
            </a:r>
            <a:r>
              <a:rPr lang="en-GB" sz="4400" b="1" u="sng" dirty="0">
                <a:latin typeface="Garamond" pitchFamily="18" charset="0"/>
              </a:rPr>
              <a:t>stimulus. </a:t>
            </a:r>
          </a:p>
          <a:p>
            <a:endParaRPr lang="en-GB" sz="3200" dirty="0" smtClean="0">
              <a:latin typeface="Garamond" pitchFamily="18" charset="0"/>
            </a:endParaRP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www.primeeconomics.org</a:t>
            </a:r>
            <a:endParaRPr lang="en-GB" dirty="0"/>
          </a:p>
        </p:txBody>
      </p:sp>
      <p:pic>
        <p:nvPicPr>
          <p:cNvPr id="6" name="Picture 5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9036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sz="3200" dirty="0" smtClean="0">
              <a:latin typeface="Garamond" pitchFamily="18" charset="0"/>
            </a:endParaRP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Garamond" pitchFamily="18" charset="0"/>
              </a:rPr>
              <a:t>B</a:t>
            </a:r>
            <a:r>
              <a:rPr lang="en-GB" sz="4400" b="1" dirty="0" smtClean="0">
                <a:latin typeface="Garamond" pitchFamily="18" charset="0"/>
              </a:rPr>
              <a:t>ecause </a:t>
            </a:r>
            <a:r>
              <a:rPr lang="en-GB" sz="4400" b="1" dirty="0">
                <a:latin typeface="Garamond" pitchFamily="18" charset="0"/>
              </a:rPr>
              <a:t>government </a:t>
            </a:r>
            <a:r>
              <a:rPr lang="en-GB" sz="4400" b="1" u="sng" dirty="0" smtClean="0">
                <a:latin typeface="Garamond" pitchFamily="18" charset="0"/>
              </a:rPr>
              <a:t>not</a:t>
            </a:r>
            <a:r>
              <a:rPr lang="en-GB" sz="4400" b="1" dirty="0" smtClean="0">
                <a:latin typeface="Garamond" pitchFamily="18" charset="0"/>
              </a:rPr>
              <a:t> </a:t>
            </a:r>
            <a:r>
              <a:rPr lang="en-GB" sz="4400" b="1" dirty="0">
                <a:latin typeface="Garamond" pitchFamily="18" charset="0"/>
              </a:rPr>
              <a:t>in a position to </a:t>
            </a:r>
            <a:r>
              <a:rPr lang="en-GB" sz="4400" b="1" dirty="0" smtClean="0">
                <a:latin typeface="Garamond" pitchFamily="18" charset="0"/>
              </a:rPr>
              <a:t>control </a:t>
            </a:r>
            <a:r>
              <a:rPr lang="en-GB" sz="4400" b="1" dirty="0">
                <a:latin typeface="Garamond" pitchFamily="18" charset="0"/>
              </a:rPr>
              <a:t>its own </a:t>
            </a:r>
            <a:r>
              <a:rPr lang="en-GB" sz="4400" b="1" dirty="0" smtClean="0">
                <a:latin typeface="Garamond" pitchFamily="18" charset="0"/>
              </a:rPr>
              <a:t>deficit/surplus – unlike you or me. </a:t>
            </a: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b="1" dirty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b="1" dirty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www.primeeconomics.org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79849"/>
            <a:ext cx="4968552" cy="329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9036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sz="3200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/>
                <a:cs typeface="Garamond"/>
              </a:rPr>
              <a:t>www.primeeconomics.org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Garamond"/>
              <a:cs typeface="Garamon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26215"/>
            <a:ext cx="3024336" cy="214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709762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b="1" dirty="0" smtClean="0">
                <a:latin typeface="Garamond" pitchFamily="18" charset="0"/>
              </a:rPr>
              <a:t>You and I are small beer.  If we want a surplus we cut our expenditure or raise our income. What we do is not important to the economy at large – unless everyone else does the same.</a:t>
            </a:r>
            <a:endParaRPr lang="en-GB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9036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sz="3200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/>
                <a:cs typeface="Garamond"/>
              </a:rPr>
              <a:t>www.primeeconomics.org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70976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sz="32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3256180"/>
            <a:ext cx="4128459" cy="2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89442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Government spending too important for that.  The size of </a:t>
            </a:r>
            <a:r>
              <a:rPr lang="en-GB" sz="4400" b="1" dirty="0" smtClean="0">
                <a:latin typeface="Garamond" pitchFamily="18" charset="0"/>
              </a:rPr>
              <a:t>the budgetary outcome </a:t>
            </a:r>
            <a:r>
              <a:rPr lang="en-GB" sz="3200" b="1" dirty="0" smtClean="0">
                <a:latin typeface="Garamond" pitchFamily="18" charset="0"/>
              </a:rPr>
              <a:t>depends on plans of the </a:t>
            </a:r>
            <a:r>
              <a:rPr lang="en-GB" sz="3200" b="1" i="1" dirty="0" smtClean="0">
                <a:latin typeface="Garamond" pitchFamily="18" charset="0"/>
              </a:rPr>
              <a:t>entire</a:t>
            </a:r>
            <a:r>
              <a:rPr lang="en-GB" sz="3200" b="1" dirty="0" smtClean="0">
                <a:latin typeface="Garamond" pitchFamily="18" charset="0"/>
              </a:rPr>
              <a:t> economic system and its reactions to the government’s plans. </a:t>
            </a:r>
            <a:endParaRPr lang="en-GB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8136904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4400" b="1" dirty="0" smtClean="0">
              <a:latin typeface="Garamond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4400" b="1" dirty="0" smtClean="0">
                <a:latin typeface="Garamond" pitchFamily="18" charset="0"/>
                <a:ea typeface="Calibri"/>
                <a:cs typeface="Times New Roman"/>
              </a:rPr>
              <a:t>Fundamental error: it is not possible to assess the </a:t>
            </a:r>
            <a:r>
              <a:rPr lang="en-GB" sz="4400" b="1" i="1" dirty="0" smtClean="0">
                <a:latin typeface="Garamond" pitchFamily="18" charset="0"/>
                <a:ea typeface="Calibri"/>
                <a:cs typeface="Times New Roman"/>
              </a:rPr>
              <a:t>stance</a:t>
            </a:r>
            <a:r>
              <a:rPr lang="en-GB" sz="4400" b="1" dirty="0" smtClean="0">
                <a:latin typeface="Garamond" pitchFamily="18" charset="0"/>
                <a:ea typeface="Calibri"/>
                <a:cs typeface="Times New Roman"/>
              </a:rPr>
              <a:t> of fiscal policy from estimates of the public sector deficit.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3200" b="1" dirty="0">
              <a:latin typeface="Garamond" pitchFamily="18" charset="0"/>
              <a:ea typeface="Calibri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36713"/>
            <a:ext cx="9067800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An </a:t>
            </a:r>
            <a:r>
              <a:rPr lang="en-GB" sz="4400" b="1" i="1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expansionary 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fiscal policy leads to growth in activity and employment, so that, in a recession, high public sector expenditure reduces debt, and hence the deficit. </a:t>
            </a:r>
          </a:p>
          <a:p>
            <a:pPr>
              <a:lnSpc>
                <a:spcPct val="115000"/>
              </a:lnSpc>
            </a:pPr>
            <a:endParaRPr lang="en-GB" sz="2800" b="1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GB" sz="2800" b="1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216" r="7116"/>
          <a:stretch>
            <a:fillRect/>
          </a:stretch>
        </p:blipFill>
        <p:spPr>
          <a:xfrm>
            <a:off x="1763688" y="712140"/>
            <a:ext cx="6840760" cy="465216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484784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4" y="1676400"/>
            <a:ext cx="2341896" cy="3473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49289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b="1" dirty="0" smtClean="0"/>
              <a:t>OR 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76400"/>
            <a:ext cx="4032448" cy="3456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4868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Garamond" pitchFamily="18" charset="0"/>
              </a:rPr>
              <a:t>Who will </a:t>
            </a:r>
            <a:r>
              <a:rPr lang="en-GB" sz="4400" b="1" i="1" dirty="0" smtClean="0">
                <a:latin typeface="Garamond" pitchFamily="18" charset="0"/>
              </a:rPr>
              <a:t>cut</a:t>
            </a:r>
            <a:r>
              <a:rPr lang="en-GB" sz="4400" b="1" dirty="0" smtClean="0">
                <a:latin typeface="Garamond" pitchFamily="18" charset="0"/>
              </a:rPr>
              <a:t> the deficit? </a:t>
            </a:r>
            <a:endParaRPr lang="en-GB" sz="4400" b="1" dirty="0">
              <a:latin typeface="Garamond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8478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135078"/>
            <a:ext cx="7924800" cy="80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 smtClean="0"/>
          </a:p>
          <a:p>
            <a:pPr algn="ctr"/>
            <a:r>
              <a:rPr lang="en-GB" sz="4400" b="1" dirty="0" smtClean="0">
                <a:latin typeface="Garamond" pitchFamily="18" charset="0"/>
              </a:rPr>
              <a:t>Major risk: </a:t>
            </a:r>
          </a:p>
          <a:p>
            <a:pPr algn="ctr"/>
            <a:endParaRPr lang="en-GB" sz="4400" b="1" dirty="0">
              <a:latin typeface="Garamond" pitchFamily="18" charset="0"/>
            </a:endParaRPr>
          </a:p>
          <a:p>
            <a:pPr algn="ctr"/>
            <a:r>
              <a:rPr lang="en-GB" sz="4400" b="1" dirty="0" smtClean="0">
                <a:latin typeface="Garamond" pitchFamily="18" charset="0"/>
              </a:rPr>
              <a:t>using </a:t>
            </a:r>
          </a:p>
          <a:p>
            <a:pPr algn="ctr"/>
            <a:r>
              <a:rPr lang="en-GB" sz="4400" b="1" i="1" dirty="0" smtClean="0">
                <a:latin typeface="Garamond" pitchFamily="18" charset="0"/>
              </a:rPr>
              <a:t>micro</a:t>
            </a:r>
            <a:r>
              <a:rPr lang="en-GB" sz="4400" b="1" dirty="0" smtClean="0">
                <a:latin typeface="Garamond" pitchFamily="18" charset="0"/>
              </a:rPr>
              <a:t>economic reasoning</a:t>
            </a:r>
          </a:p>
          <a:p>
            <a:pPr algn="ctr"/>
            <a:r>
              <a:rPr lang="en-GB" sz="4400" b="1" dirty="0">
                <a:latin typeface="Garamond" pitchFamily="18" charset="0"/>
              </a:rPr>
              <a:t>t</a:t>
            </a:r>
            <a:r>
              <a:rPr lang="en-GB" sz="4400" b="1" dirty="0" smtClean="0">
                <a:latin typeface="Garamond" pitchFamily="18" charset="0"/>
              </a:rPr>
              <a:t>o  predict </a:t>
            </a:r>
          </a:p>
          <a:p>
            <a:pPr algn="ctr"/>
            <a:r>
              <a:rPr lang="en-GB" sz="4400" b="1" i="1" dirty="0" smtClean="0">
                <a:latin typeface="Garamond" pitchFamily="18" charset="0"/>
              </a:rPr>
              <a:t>macr</a:t>
            </a:r>
            <a:r>
              <a:rPr lang="en-GB" sz="4400" b="1" dirty="0" smtClean="0">
                <a:latin typeface="Garamond" pitchFamily="18" charset="0"/>
              </a:rPr>
              <a:t>oeconomic outcomes.</a:t>
            </a:r>
          </a:p>
          <a:p>
            <a:pPr algn="ctr"/>
            <a:endParaRPr lang="en-GB" sz="4400" b="1" dirty="0"/>
          </a:p>
          <a:p>
            <a:endParaRPr lang="en-GB" sz="4400" b="1" dirty="0" smtClean="0"/>
          </a:p>
          <a:p>
            <a:endParaRPr lang="en-GB" sz="4400" b="1" dirty="0"/>
          </a:p>
          <a:p>
            <a:r>
              <a:rPr lang="en-GB" sz="4400" b="1" dirty="0" smtClean="0"/>
              <a:t> </a:t>
            </a:r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5122" name="Picture 2" descr="http://i.telegraph.co.uk/multimedia/archive/01790/dole-web_17901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836712"/>
            <a:ext cx="862982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8478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880320" cy="4272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0824" y="476672"/>
            <a:ext cx="44976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aramond" pitchFamily="18" charset="0"/>
              </a:rPr>
              <a:t>“ </a:t>
            </a:r>
            <a:r>
              <a:rPr lang="en-GB" sz="3200" b="1" dirty="0" smtClean="0">
                <a:latin typeface="Garamond" pitchFamily="18" charset="0"/>
              </a:rPr>
              <a:t>Britain </a:t>
            </a:r>
            <a:r>
              <a:rPr lang="en-GB" sz="3200" b="1" dirty="0">
                <a:latin typeface="Garamond" pitchFamily="18" charset="0"/>
              </a:rPr>
              <a:t>has a £109bn a year structural </a:t>
            </a:r>
            <a:r>
              <a:rPr lang="en-GB" sz="3200" b="1" dirty="0" smtClean="0">
                <a:latin typeface="Garamond" pitchFamily="18" charset="0"/>
              </a:rPr>
              <a:t>deficit. Let </a:t>
            </a:r>
            <a:r>
              <a:rPr lang="en-GB" sz="3200" b="1" dirty="0">
                <a:latin typeface="Garamond" pitchFamily="18" charset="0"/>
              </a:rPr>
              <a:t>me tell you what a structural deficit is.</a:t>
            </a:r>
            <a:br>
              <a:rPr lang="en-GB" sz="3200" b="1" dirty="0">
                <a:latin typeface="Garamond" pitchFamily="18" charset="0"/>
              </a:rPr>
            </a:br>
            <a:r>
              <a:rPr lang="en-GB" sz="3200" b="1" dirty="0">
                <a:latin typeface="Garamond" pitchFamily="18" charset="0"/>
              </a:rPr>
              <a:t> </a:t>
            </a:r>
            <a:br>
              <a:rPr lang="en-GB" sz="3200" b="1" dirty="0">
                <a:latin typeface="Garamond" pitchFamily="18" charset="0"/>
              </a:rPr>
            </a:br>
            <a:r>
              <a:rPr lang="en-GB" sz="3200" b="1" dirty="0" smtClean="0">
                <a:latin typeface="Garamond" pitchFamily="18" charset="0"/>
              </a:rPr>
              <a:t>……..It's </a:t>
            </a:r>
            <a:r>
              <a:rPr lang="en-GB" sz="3200" b="1" dirty="0">
                <a:latin typeface="Garamond" pitchFamily="18" charset="0"/>
              </a:rPr>
              <a:t>like with a credit card.</a:t>
            </a:r>
            <a:br>
              <a:rPr lang="en-GB" sz="3200" b="1" dirty="0">
                <a:latin typeface="Garamond" pitchFamily="18" charset="0"/>
              </a:rPr>
            </a:br>
            <a:r>
              <a:rPr lang="en-GB" sz="3200" b="1" dirty="0">
                <a:latin typeface="Garamond" pitchFamily="18" charset="0"/>
              </a:rPr>
              <a:t> </a:t>
            </a:r>
            <a:br>
              <a:rPr lang="en-GB" sz="3200" b="1" dirty="0">
                <a:latin typeface="Garamond" pitchFamily="18" charset="0"/>
              </a:rPr>
            </a:br>
            <a:r>
              <a:rPr lang="en-GB" sz="3200" b="1" dirty="0">
                <a:latin typeface="Garamond" pitchFamily="18" charset="0"/>
              </a:rPr>
              <a:t>The longer you leave it, the worse it gets</a:t>
            </a:r>
            <a:r>
              <a:rPr lang="en-GB" sz="3200" b="1" dirty="0" smtClean="0">
                <a:latin typeface="Garamond" pitchFamily="18" charset="0"/>
              </a:rPr>
              <a:t>.”</a:t>
            </a:r>
          </a:p>
          <a:p>
            <a:endParaRPr lang="en-GB" sz="3200" b="1" dirty="0">
              <a:latin typeface="Garamond" pitchFamily="18" charset="0"/>
            </a:endParaRPr>
          </a:p>
          <a:p>
            <a:r>
              <a:rPr lang="en-GB" sz="1400" b="1" dirty="0" smtClean="0">
                <a:latin typeface="Garamond" pitchFamily="18" charset="0"/>
              </a:rPr>
              <a:t>Conservative Party Conference 4 October, 2010. </a:t>
            </a:r>
            <a:endParaRPr lang="en-GB" sz="1400" b="1" dirty="0">
              <a:latin typeface="Garamond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10" name="Picture 9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838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Garamond" pitchFamily="18" charset="0"/>
              </a:rPr>
              <a:t>Differences between government budget and credit card balance: </a:t>
            </a:r>
          </a:p>
          <a:p>
            <a:endParaRPr lang="en-GB" sz="4400" b="1" dirty="0" smtClean="0">
              <a:latin typeface="Garamond" pitchFamily="18" charset="0"/>
            </a:endParaRPr>
          </a:p>
          <a:p>
            <a:pPr marL="742950" indent="-742950">
              <a:buAutoNum type="arabicPeriod"/>
            </a:pPr>
            <a:endParaRPr lang="en-GB" sz="4400" b="1" dirty="0" smtClean="0">
              <a:latin typeface="Garamond" pitchFamily="18" charset="0"/>
            </a:endParaRPr>
          </a:p>
          <a:p>
            <a:pPr marL="742950" indent="-742950">
              <a:buAutoNum type="arabicPeriod"/>
            </a:pPr>
            <a:endParaRPr lang="en-GB" sz="4400" b="1" dirty="0" smtClean="0">
              <a:latin typeface="Garamond" pitchFamily="18" charset="0"/>
            </a:endParaRPr>
          </a:p>
          <a:p>
            <a:pPr marL="742950" indent="-742950">
              <a:buAutoNum type="arabicPeriod"/>
            </a:pPr>
            <a:r>
              <a:rPr lang="en-GB" sz="4400" b="1" dirty="0" err="1" smtClean="0">
                <a:latin typeface="Garamond" pitchFamily="18" charset="0"/>
              </a:rPr>
              <a:t>Govt</a:t>
            </a:r>
            <a:r>
              <a:rPr lang="en-GB" sz="4400" b="1" dirty="0" smtClean="0">
                <a:latin typeface="Garamond" pitchFamily="18" charset="0"/>
              </a:rPr>
              <a:t> can cut spending, but </a:t>
            </a:r>
            <a:r>
              <a:rPr lang="en-GB" sz="4400" b="1" i="1" dirty="0" smtClean="0">
                <a:latin typeface="Garamond" pitchFamily="18" charset="0"/>
              </a:rPr>
              <a:t>can’t cut its deficit </a:t>
            </a:r>
            <a:r>
              <a:rPr lang="en-GB" sz="4400" b="1" dirty="0" smtClean="0">
                <a:latin typeface="Garamond" pitchFamily="18" charset="0"/>
              </a:rPr>
              <a:t>– credit card holder </a:t>
            </a:r>
            <a:r>
              <a:rPr lang="en-GB" sz="4400" b="1" i="1" dirty="0" smtClean="0">
                <a:latin typeface="Garamond" pitchFamily="18" charset="0"/>
              </a:rPr>
              <a:t>can.</a:t>
            </a:r>
            <a:endParaRPr lang="en-GB" sz="4400" b="1" dirty="0" smtClean="0">
              <a:latin typeface="Garamond" pitchFamily="18" charset="0"/>
            </a:endParaRPr>
          </a:p>
          <a:p>
            <a:endParaRPr lang="en-GB" sz="4400" dirty="0" smtClean="0">
              <a:latin typeface="Garamond" pitchFamily="18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3" y="2286000"/>
            <a:ext cx="4284476" cy="15841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Garamond" pitchFamily="18" charset="0"/>
              </a:rPr>
              <a:t>2. Government can’t go bankrupt – credit card holder can. </a:t>
            </a:r>
          </a:p>
          <a:p>
            <a:endParaRPr lang="en-GB" sz="4400" b="1" dirty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dirty="0" smtClean="0">
              <a:latin typeface="Garamond" pitchFamily="18" charset="0"/>
            </a:endParaRPr>
          </a:p>
          <a:p>
            <a:endParaRPr lang="en-GB" sz="4400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5400600" cy="30243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Garamond" pitchFamily="18" charset="0"/>
              </a:rPr>
              <a:t>3. Government spending generates income (taxes)  and saves on benefits and interest rates. </a:t>
            </a:r>
            <a:r>
              <a:rPr lang="en-GB" sz="4400" b="1" dirty="0">
                <a:latin typeface="Garamond" pitchFamily="18" charset="0"/>
              </a:rPr>
              <a:t>N</a:t>
            </a:r>
            <a:r>
              <a:rPr lang="en-GB" sz="4400" b="1" dirty="0" smtClean="0">
                <a:latin typeface="Garamond" pitchFamily="18" charset="0"/>
              </a:rPr>
              <a:t>ot so for credit card spender. </a:t>
            </a: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dirty="0" smtClean="0">
              <a:latin typeface="Garamond" pitchFamily="18" charset="0"/>
            </a:endParaRPr>
          </a:p>
          <a:p>
            <a:endParaRPr lang="en-GB" sz="4400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93759"/>
            <a:ext cx="5112568" cy="317063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0648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Garamond" pitchFamily="18" charset="0"/>
              </a:rPr>
              <a:t>4. Government can conjure money out of thin air – ‘Quantitative Easing’.  </a:t>
            </a:r>
          </a:p>
          <a:p>
            <a:endParaRPr lang="en-GB" sz="4400" b="1" dirty="0">
              <a:latin typeface="Garamond" pitchFamily="18" charset="0"/>
            </a:endParaRPr>
          </a:p>
          <a:p>
            <a:r>
              <a:rPr lang="en-GB" sz="4400" b="1" dirty="0" smtClean="0">
                <a:latin typeface="Garamond" pitchFamily="18" charset="0"/>
              </a:rPr>
              <a:t>Credit </a:t>
            </a:r>
          </a:p>
          <a:p>
            <a:r>
              <a:rPr lang="en-GB" sz="4400" b="1" dirty="0">
                <a:latin typeface="Garamond" pitchFamily="18" charset="0"/>
              </a:rPr>
              <a:t>c</a:t>
            </a:r>
            <a:r>
              <a:rPr lang="en-GB" sz="4400" b="1" dirty="0" smtClean="0">
                <a:latin typeface="Garamond" pitchFamily="18" charset="0"/>
              </a:rPr>
              <a:t>ard holder </a:t>
            </a:r>
          </a:p>
          <a:p>
            <a:r>
              <a:rPr lang="en-GB" sz="4400" b="1" i="1" dirty="0">
                <a:latin typeface="Garamond" pitchFamily="18" charset="0"/>
              </a:rPr>
              <a:t>c</a:t>
            </a:r>
            <a:r>
              <a:rPr lang="en-GB" sz="4400" b="1" i="1" dirty="0" smtClean="0">
                <a:latin typeface="Garamond" pitchFamily="18" charset="0"/>
              </a:rPr>
              <a:t>an’t!</a:t>
            </a:r>
          </a:p>
          <a:p>
            <a:endParaRPr lang="en-GB" sz="4400" b="1" dirty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  <a:p>
            <a:endParaRPr lang="en-GB" sz="4400" b="1" dirty="0" smtClean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48" y="2781888"/>
            <a:ext cx="4225652" cy="31645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Garamond" pitchFamily="18" charset="0"/>
                <a:ea typeface="Calibri"/>
                <a:cs typeface="Myriad Pro"/>
              </a:rPr>
              <a:t>Delusional economists:  “Banks don’t </a:t>
            </a:r>
            <a:r>
              <a:rPr lang="en-US" sz="4400" b="1" dirty="0">
                <a:solidFill>
                  <a:srgbClr val="000000"/>
                </a:solidFill>
                <a:latin typeface="Garamond" pitchFamily="18" charset="0"/>
                <a:ea typeface="Calibri"/>
                <a:cs typeface="Myriad Pro"/>
              </a:rPr>
              <a:t>create credit</a:t>
            </a:r>
            <a:r>
              <a:rPr lang="en-US" sz="4400" b="1" dirty="0" smtClean="0">
                <a:solidFill>
                  <a:srgbClr val="000000"/>
                </a:solidFill>
                <a:latin typeface="Garamond" pitchFamily="18" charset="0"/>
                <a:ea typeface="Calibri"/>
                <a:cs typeface="Myriad Pro"/>
              </a:rPr>
              <a:t>.”</a:t>
            </a:r>
          </a:p>
          <a:p>
            <a:endParaRPr lang="en-US" sz="4400" dirty="0">
              <a:solidFill>
                <a:srgbClr val="000000"/>
              </a:solidFill>
              <a:latin typeface="Garamond" pitchFamily="18" charset="0"/>
              <a:ea typeface="Calibri"/>
              <a:cs typeface="Times New Roman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Keynes</a:t>
            </a:r>
            <a:r>
              <a:rPr lang="en-GB" sz="4400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: </a:t>
            </a:r>
            <a:r>
              <a:rPr lang="en-GB" sz="4400" b="1" i="1" dirty="0" smtClean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lending creates </a:t>
            </a:r>
            <a:r>
              <a:rPr lang="en-GB" sz="4400" b="1" i="1" dirty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deposits. </a:t>
            </a:r>
            <a:endParaRPr lang="en-GB" sz="4400" b="1" i="1" dirty="0" smtClean="0">
              <a:solidFill>
                <a:srgbClr val="00B050"/>
              </a:solidFill>
              <a:latin typeface="Garamond" pitchFamily="18" charset="0"/>
              <a:ea typeface="Calibri"/>
              <a:cs typeface="Times New Roman"/>
            </a:endParaRPr>
          </a:p>
          <a:p>
            <a:endParaRPr lang="en-GB" sz="4400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Monetarists</a:t>
            </a:r>
            <a:r>
              <a:rPr lang="en-GB" sz="4400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/>
              </a:rPr>
              <a:t>: </a:t>
            </a:r>
            <a:r>
              <a:rPr lang="en-GB" sz="4400" b="1" i="1" dirty="0" smtClean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deposits </a:t>
            </a:r>
            <a:r>
              <a:rPr lang="en-GB" sz="4400" b="1" i="1" dirty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create </a:t>
            </a:r>
            <a:r>
              <a:rPr lang="en-GB" sz="4400" b="1" i="1" dirty="0" smtClean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loans.</a:t>
            </a:r>
            <a:endParaRPr lang="en-GB" sz="4400" b="1" i="1" dirty="0">
              <a:solidFill>
                <a:srgbClr val="00B050"/>
              </a:solidFill>
              <a:latin typeface="Garamond" pitchFamily="18" charset="0"/>
            </a:endParaRPr>
          </a:p>
        </p:txBody>
      </p:sp>
      <p:pic>
        <p:nvPicPr>
          <p:cNvPr id="3" name="Picture 2" descr="P_for_header_2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1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95288" y="1565970"/>
            <a:ext cx="83534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0000"/>
              </a:solidFill>
              <a:latin typeface="Garamond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50"/>
                </a:solidFill>
                <a:latin typeface="Garamond" pitchFamily="18" charset="0"/>
              </a:rPr>
              <a:t>Orthodox mistake no 1: </a:t>
            </a: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Money </a:t>
            </a:r>
            <a:r>
              <a:rPr lang="en-GB" sz="4400" b="1" i="1" dirty="0">
                <a:solidFill>
                  <a:srgbClr val="000000"/>
                </a:solidFill>
                <a:latin typeface="Garamond" pitchFamily="18" charset="0"/>
              </a:rPr>
              <a:t>understood</a:t>
            </a: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 as a </a:t>
            </a:r>
            <a:r>
              <a:rPr lang="en-GB" sz="4400" b="1" i="1" dirty="0">
                <a:solidFill>
                  <a:srgbClr val="000000"/>
                </a:solidFill>
                <a:latin typeface="Garamond" pitchFamily="18" charset="0"/>
              </a:rPr>
              <a:t>commodity</a:t>
            </a: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….subject to ‘supply &amp; demand’ ‘marginal utility’ etc….  ‘stock’   ‘velocity’… ‘circulate’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" name="Picture 2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500063" y="2152650"/>
            <a:ext cx="8143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4400" dirty="0">
              <a:solidFill>
                <a:srgbClr val="000000"/>
              </a:solidFill>
              <a:latin typeface="Georgia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“ We can only </a:t>
            </a:r>
            <a:r>
              <a:rPr lang="en-GB" sz="4400" b="1" i="1" dirty="0">
                <a:solidFill>
                  <a:srgbClr val="00A249"/>
                </a:solidFill>
                <a:latin typeface="Garamond" pitchFamily="18" charset="0"/>
              </a:rPr>
              <a:t>afford</a:t>
            </a:r>
            <a:r>
              <a:rPr lang="en-GB" sz="4400" b="1" dirty="0">
                <a:solidFill>
                  <a:srgbClr val="00A249"/>
                </a:solidFill>
                <a:latin typeface="Garamond" pitchFamily="18" charset="0"/>
              </a:rPr>
              <a:t> </a:t>
            </a: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what is already in the bank in the form of  savings/deposits/gold.” </a:t>
            </a: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604476" y="1223963"/>
            <a:ext cx="76438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Orthodoxy: </a:t>
            </a:r>
          </a:p>
        </p:txBody>
      </p:sp>
      <p:pic>
        <p:nvPicPr>
          <p:cNvPr id="4" name="Picture 3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4400" b="1" dirty="0" smtClean="0">
                <a:solidFill>
                  <a:srgbClr val="333333"/>
                </a:solidFill>
                <a:latin typeface="Garamond" pitchFamily="18" charset="0"/>
              </a:rPr>
              <a:t>“If you’re living high on that cheap credit hog/Don’t look for cure from the hair of the dog/</a:t>
            </a:r>
            <a:r>
              <a:rPr lang="en-GB" sz="4400" b="1" i="1" dirty="0" smtClean="0">
                <a:solidFill>
                  <a:srgbClr val="333333"/>
                </a:solidFill>
                <a:latin typeface="Garamond" pitchFamily="18" charset="0"/>
              </a:rPr>
              <a:t>Real savings come first </a:t>
            </a:r>
            <a:r>
              <a:rPr lang="en-GB" sz="4400" b="1" dirty="0" smtClean="0">
                <a:solidFill>
                  <a:srgbClr val="333333"/>
                </a:solidFill>
                <a:latin typeface="Garamond" pitchFamily="18" charset="0"/>
              </a:rPr>
              <a:t>if you want to invest” </a:t>
            </a:r>
          </a:p>
          <a:p>
            <a:pPr fontAlgn="base"/>
            <a:endParaRPr lang="en-GB" sz="3200" dirty="0">
              <a:solidFill>
                <a:srgbClr val="333333"/>
              </a:solidFill>
              <a:latin typeface="Georgia"/>
            </a:endParaRPr>
          </a:p>
          <a:p>
            <a:pPr fontAlgn="base"/>
            <a:r>
              <a:rPr lang="en-GB" sz="2000" dirty="0" smtClean="0">
                <a:solidFill>
                  <a:srgbClr val="333333"/>
                </a:solidFill>
                <a:latin typeface="Georgia"/>
              </a:rPr>
              <a:t>The Hayek </a:t>
            </a:r>
            <a:r>
              <a:rPr lang="en-GB" sz="2000" dirty="0" err="1" smtClean="0">
                <a:solidFill>
                  <a:srgbClr val="333333"/>
                </a:solidFill>
                <a:latin typeface="Georgia"/>
              </a:rPr>
              <a:t>vs</a:t>
            </a:r>
            <a:r>
              <a:rPr lang="en-GB" sz="2000" dirty="0" smtClean="0">
                <a:solidFill>
                  <a:srgbClr val="333333"/>
                </a:solidFill>
                <a:latin typeface="Georgia"/>
              </a:rPr>
              <a:t> Keynes rap </a:t>
            </a:r>
          </a:p>
          <a:p>
            <a:pPr fontAlgn="base"/>
            <a:r>
              <a:rPr lang="en-GB" sz="2000" dirty="0" smtClean="0">
                <a:solidFill>
                  <a:srgbClr val="333333"/>
                </a:solidFill>
                <a:latin typeface="Georgia"/>
              </a:rPr>
              <a:t>“Fear the Boom and Bust” </a:t>
            </a:r>
          </a:p>
          <a:p>
            <a:pPr fontAlgn="base"/>
            <a:endParaRPr lang="en-GB" dirty="0">
              <a:solidFill>
                <a:srgbClr val="333333"/>
              </a:solidFill>
              <a:latin typeface="Georgia"/>
            </a:endParaRPr>
          </a:p>
          <a:p>
            <a:pPr fontAlgn="base"/>
            <a:r>
              <a:rPr lang="en-GB" dirty="0" smtClean="0">
                <a:solidFill>
                  <a:prstClr val="black"/>
                </a:solidFill>
                <a:hlinkClick r:id="rId2"/>
              </a:rPr>
              <a:t>http://www.youtube.com/watch?v=d0nERTFo-Sk&amp;feature=player_embedded</a:t>
            </a:r>
            <a:endParaRPr lang="en-GB" dirty="0" smtClean="0">
              <a:solidFill>
                <a:srgbClr val="333333"/>
              </a:solidFill>
              <a:latin typeface="Georgia"/>
            </a:endParaRPr>
          </a:p>
        </p:txBody>
      </p:sp>
      <p:pic>
        <p:nvPicPr>
          <p:cNvPr id="3" name="Picture 2" descr="P_for_header_2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7"/>
          <p:cNvSpPr txBox="1">
            <a:spLocks noChangeArrowheads="1"/>
          </p:cNvSpPr>
          <p:nvPr/>
        </p:nvSpPr>
        <p:spPr bwMode="auto">
          <a:xfrm>
            <a:off x="93088" y="1628799"/>
            <a:ext cx="858336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Garamond" pitchFamily="18" charset="0"/>
              </a:rPr>
              <a:t>Keynes</a:t>
            </a:r>
            <a:r>
              <a:rPr lang="en-US" sz="4400" b="1" dirty="0">
                <a:solidFill>
                  <a:srgbClr val="000000"/>
                </a:solidFill>
                <a:latin typeface="Garamond" pitchFamily="18" charset="0"/>
              </a:rPr>
              <a:t>: </a:t>
            </a:r>
            <a:r>
              <a:rPr lang="en-US" sz="4400" dirty="0">
                <a:solidFill>
                  <a:srgbClr val="000000"/>
                </a:solidFill>
                <a:latin typeface="Garamond" pitchFamily="18" charset="0"/>
              </a:rPr>
              <a:t>Credit </a:t>
            </a:r>
            <a:r>
              <a:rPr lang="en-US" sz="4400" b="1" i="1" dirty="0">
                <a:solidFill>
                  <a:srgbClr val="00B050"/>
                </a:solidFill>
                <a:latin typeface="Garamond" pitchFamily="18" charset="0"/>
              </a:rPr>
              <a:t>creates</a:t>
            </a:r>
            <a:r>
              <a:rPr lang="en-US" sz="44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Garamond" pitchFamily="18" charset="0"/>
              </a:rPr>
              <a:t>economic activity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Garamond" pitchFamily="18" charset="0"/>
              </a:rPr>
              <a:t>Economic </a:t>
            </a:r>
            <a:r>
              <a:rPr lang="en-US" sz="4400" dirty="0">
                <a:solidFill>
                  <a:srgbClr val="000000"/>
                </a:solidFill>
                <a:latin typeface="Garamond" pitchFamily="18" charset="0"/>
              </a:rPr>
              <a:t>activity generates </a:t>
            </a:r>
            <a:r>
              <a:rPr lang="en-US" sz="4400" b="1" i="1" dirty="0">
                <a:solidFill>
                  <a:srgbClr val="00B050"/>
                </a:solidFill>
                <a:latin typeface="Garamond" pitchFamily="18" charset="0"/>
              </a:rPr>
              <a:t>income</a:t>
            </a:r>
            <a:r>
              <a:rPr lang="en-US" sz="4400" i="1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4400" dirty="0">
                <a:solidFill>
                  <a:srgbClr val="00B050"/>
                </a:solidFill>
                <a:latin typeface="Garamond" pitchFamily="18" charset="0"/>
              </a:rPr>
              <a:t>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" name="Picture 2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709613"/>
            <a:ext cx="4071937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7"/>
          <p:cNvSpPr txBox="1">
            <a:spLocks noChangeArrowheads="1"/>
          </p:cNvSpPr>
          <p:nvPr/>
        </p:nvSpPr>
        <p:spPr bwMode="auto">
          <a:xfrm>
            <a:off x="93088" y="587375"/>
            <a:ext cx="8892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B050"/>
                </a:solidFill>
                <a:latin typeface="Garamond" pitchFamily="18" charset="0"/>
              </a:rPr>
              <a:t>          </a:t>
            </a:r>
            <a:endParaRPr lang="en-US" sz="4400" dirty="0">
              <a:solidFill>
                <a:srgbClr val="00B05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Garamond" pitchFamily="18" charset="0"/>
              </a:rPr>
              <a:t>Keynes:</a:t>
            </a:r>
            <a:r>
              <a:rPr lang="en-US" sz="4400" dirty="0" smtClean="0">
                <a:solidFill>
                  <a:srgbClr val="000000"/>
                </a:solidFill>
                <a:latin typeface="Garamond" pitchFamily="18" charset="0"/>
              </a:rPr>
              <a:t> Income </a:t>
            </a:r>
            <a:r>
              <a:rPr lang="en-US" sz="4400" dirty="0">
                <a:solidFill>
                  <a:srgbClr val="000000"/>
                </a:solidFill>
                <a:latin typeface="Garamond" pitchFamily="18" charset="0"/>
              </a:rPr>
              <a:t>generates </a:t>
            </a:r>
            <a:r>
              <a:rPr lang="en-US" sz="4400" b="1" i="1" dirty="0">
                <a:solidFill>
                  <a:srgbClr val="00B050"/>
                </a:solidFill>
                <a:latin typeface="Garamond" pitchFamily="18" charset="0"/>
              </a:rPr>
              <a:t>deposits/savings/tax revenues</a:t>
            </a:r>
            <a:r>
              <a:rPr lang="en-US" sz="4400" dirty="0">
                <a:solidFill>
                  <a:srgbClr val="00B050"/>
                </a:solidFill>
                <a:latin typeface="Garamond" pitchFamily="18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Garamond" pitchFamily="18" charset="0"/>
              </a:rPr>
              <a:t>With </a:t>
            </a:r>
            <a:r>
              <a:rPr lang="en-US" sz="4400" dirty="0">
                <a:solidFill>
                  <a:srgbClr val="000000"/>
                </a:solidFill>
                <a:latin typeface="Garamond" pitchFamily="18" charset="0"/>
              </a:rPr>
              <a:t>which to </a:t>
            </a:r>
            <a:r>
              <a:rPr lang="en-US" sz="4400" b="1" i="1" dirty="0">
                <a:solidFill>
                  <a:srgbClr val="00B050"/>
                </a:solidFill>
                <a:latin typeface="Garamond" pitchFamily="18" charset="0"/>
              </a:rPr>
              <a:t>repay debt</a:t>
            </a:r>
            <a:r>
              <a:rPr lang="en-US" sz="4400" dirty="0">
                <a:solidFill>
                  <a:srgbClr val="000000"/>
                </a:solidFill>
                <a:latin typeface="Garamond" pitchFamily="18" charset="0"/>
              </a:rPr>
              <a:t>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" name="Picture 2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714375" y="3714750"/>
            <a:ext cx="77152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Economic activity </a:t>
            </a:r>
            <a:r>
              <a:rPr lang="en-GB" sz="4400" b="1" i="1" dirty="0">
                <a:solidFill>
                  <a:srgbClr val="000000"/>
                </a:solidFill>
                <a:latin typeface="Garamond" pitchFamily="18" charset="0"/>
              </a:rPr>
              <a:t>generates </a:t>
            </a: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saving, it is not constrained by saving.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00063" y="914400"/>
            <a:ext cx="83391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A249"/>
                </a:solidFill>
                <a:latin typeface="Calibri"/>
                <a:cs typeface="Calibri"/>
              </a:rPr>
              <a:t>JM Keynes </a:t>
            </a:r>
            <a:r>
              <a:rPr lang="en-GB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  <a:cs typeface="Calibri"/>
              </a:rPr>
              <a:t>(and Adam Smith/John Law/Benjamin Franklin/Joseph Schumpeter/President Roosevelt/ JK Galbraith): </a:t>
            </a:r>
          </a:p>
          <a:p>
            <a:pPr algn="ctr">
              <a:defRPr/>
            </a:pPr>
            <a:endParaRPr lang="en-GB" sz="3600" b="1" dirty="0">
              <a:solidFill>
                <a:srgbClr val="000000">
                  <a:lumMod val="95000"/>
                  <a:lumOff val="5000"/>
                </a:srgb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GB" sz="4400" b="1" dirty="0">
                <a:solidFill>
                  <a:srgbClr val="000000">
                    <a:lumMod val="95000"/>
                    <a:lumOff val="5000"/>
                  </a:srgbClr>
                </a:solidFill>
                <a:latin typeface="Garamond" pitchFamily="18" charset="0"/>
              </a:rPr>
              <a:t>“Credit </a:t>
            </a:r>
            <a:r>
              <a:rPr lang="en-GB" sz="44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Garamond" pitchFamily="18" charset="0"/>
              </a:rPr>
              <a:t>creates </a:t>
            </a:r>
            <a:r>
              <a:rPr lang="en-GB" sz="4400" b="1" dirty="0">
                <a:solidFill>
                  <a:srgbClr val="00A249"/>
                </a:solidFill>
                <a:latin typeface="Garamond" pitchFamily="18" charset="0"/>
              </a:rPr>
              <a:t>savings</a:t>
            </a:r>
            <a:r>
              <a:rPr lang="en-GB" sz="4400" b="1" dirty="0">
                <a:solidFill>
                  <a:srgbClr val="000000">
                    <a:lumMod val="95000"/>
                    <a:lumOff val="5000"/>
                  </a:srgbClr>
                </a:solidFill>
                <a:latin typeface="Garamond" pitchFamily="18" charset="0"/>
              </a:rPr>
              <a:t>/</a:t>
            </a:r>
          </a:p>
          <a:p>
            <a:pPr algn="ctr">
              <a:defRPr/>
            </a:pPr>
            <a:r>
              <a:rPr lang="en-GB" sz="4400" b="1" dirty="0">
                <a:solidFill>
                  <a:srgbClr val="000000">
                    <a:lumMod val="95000"/>
                    <a:lumOff val="5000"/>
                  </a:srgbClr>
                </a:solidFill>
                <a:latin typeface="Garamond" pitchFamily="18" charset="0"/>
              </a:rPr>
              <a:t>deposits” </a:t>
            </a:r>
          </a:p>
        </p:txBody>
      </p:sp>
    </p:spTree>
    <p:extLst>
      <p:ext uri="{BB962C8B-B14F-4D97-AF65-F5344CB8AC3E}">
        <p14:creationId xmlns:p14="http://schemas.microsoft.com/office/powerpoint/2010/main" val="8965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1178719" y="1000125"/>
            <a:ext cx="67865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4400" dirty="0">
              <a:solidFill>
                <a:srgbClr val="000000"/>
              </a:solidFill>
              <a:latin typeface="Georgia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“What we can create,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we can afford.”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4400" b="1" dirty="0">
              <a:solidFill>
                <a:srgbClr val="00000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4400" b="1" dirty="0">
              <a:solidFill>
                <a:srgbClr val="000000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0000"/>
                </a:solidFill>
                <a:latin typeface="Garamond" pitchFamily="18" charset="0"/>
              </a:rPr>
              <a:t>		JM Keynes  </a:t>
            </a:r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1143000" y="578643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“National Self-Sufficiency” The Yale Review,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Vol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22, no4 (June 1933), pp.755-769</a:t>
            </a:r>
          </a:p>
        </p:txBody>
      </p:sp>
      <p:pic>
        <p:nvPicPr>
          <p:cNvPr id="4" name="Picture 3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47252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472520"/>
            <a:ext cx="84249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2400" b="1" dirty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In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monetary economies, the relevant consideration is the availability of finance, not savings, </a:t>
            </a:r>
            <a:r>
              <a:rPr lang="en-GB" sz="4400" b="1" i="1" dirty="0">
                <a:solidFill>
                  <a:prstClr val="black"/>
                </a:solidFill>
                <a:latin typeface="Garamond" pitchFamily="18" charset="0"/>
              </a:rPr>
              <a:t>and there need be no constraint on finance </a:t>
            </a:r>
          </a:p>
          <a:p>
            <a:endParaRPr lang="en-GB" sz="2400" b="1" i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47252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472520"/>
            <a:ext cx="8424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i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2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2400" b="1" dirty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Credit, unlike gold or oil, not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a commodity 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and so not subject to the laws of supply and demand.  </a:t>
            </a:r>
            <a:r>
              <a:rPr lang="en-GB" sz="4400" b="1" i="1" dirty="0" smtClean="0">
                <a:solidFill>
                  <a:prstClr val="black"/>
                </a:solidFill>
                <a:latin typeface="Garamond" pitchFamily="18" charset="0"/>
              </a:rPr>
              <a:t>There </a:t>
            </a:r>
            <a:r>
              <a:rPr lang="en-GB" sz="4400" b="1" i="1" dirty="0">
                <a:solidFill>
                  <a:prstClr val="black"/>
                </a:solidFill>
                <a:latin typeface="Garamond" pitchFamily="18" charset="0"/>
              </a:rPr>
              <a:t>need be no limit to its creation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. </a:t>
            </a:r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47252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472520"/>
            <a:ext cx="84249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2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2400" b="1" dirty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2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Because credit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not subject to s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upply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and demand, its price – or the rate of interest 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–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necessarily </a:t>
            </a:r>
            <a:r>
              <a:rPr lang="en-GB" sz="4400" b="1" i="1" dirty="0">
                <a:solidFill>
                  <a:prstClr val="black"/>
                </a:solidFill>
                <a:latin typeface="Garamond" pitchFamily="18" charset="0"/>
              </a:rPr>
              <a:t>a social </a:t>
            </a:r>
            <a:r>
              <a:rPr lang="en-GB" sz="4400" b="1" i="1" dirty="0" smtClean="0">
                <a:solidFill>
                  <a:prstClr val="black"/>
                </a:solidFill>
                <a:latin typeface="Garamond" pitchFamily="18" charset="0"/>
              </a:rPr>
              <a:t>construct, and should be low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. </a:t>
            </a:r>
          </a:p>
          <a:p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47252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472520"/>
            <a:ext cx="842493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Therefore: employment not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constrained 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by finance/income: </a:t>
            </a:r>
            <a:r>
              <a:rPr lang="en-GB" sz="4400" b="1" i="1" dirty="0">
                <a:solidFill>
                  <a:prstClr val="black"/>
                </a:solidFill>
                <a:latin typeface="Garamond" pitchFamily="18" charset="0"/>
              </a:rPr>
              <a:t>income </a:t>
            </a:r>
            <a:r>
              <a:rPr lang="en-GB" sz="4400" b="1" i="1" dirty="0" smtClean="0">
                <a:solidFill>
                  <a:prstClr val="black"/>
                </a:solidFill>
                <a:latin typeface="Garamond" pitchFamily="18" charset="0"/>
              </a:rPr>
              <a:t>is only </a:t>
            </a:r>
            <a:r>
              <a:rPr lang="en-GB" sz="4400" b="1" i="1" dirty="0">
                <a:solidFill>
                  <a:prstClr val="black"/>
                </a:solidFill>
                <a:latin typeface="Garamond" pitchFamily="18" charset="0"/>
              </a:rPr>
              <a:t>earned through </a:t>
            </a:r>
            <a:r>
              <a:rPr lang="en-GB" sz="4400" b="1" i="1" dirty="0" smtClean="0">
                <a:solidFill>
                  <a:prstClr val="black"/>
                </a:solidFill>
                <a:latin typeface="Garamond" pitchFamily="18" charset="0"/>
              </a:rPr>
              <a:t>employment. </a:t>
            </a:r>
          </a:p>
          <a:p>
            <a:endParaRPr lang="en-GB" sz="8800" b="1" dirty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GB" sz="4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6408712" cy="2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960440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www.primeeconomics.org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latin typeface="Garamond" pitchFamily="18" charset="0"/>
            </a:endParaRPr>
          </a:p>
          <a:p>
            <a:r>
              <a:rPr lang="en-GB" sz="4400" b="1" dirty="0" smtClean="0">
                <a:latin typeface="Garamond" pitchFamily="18" charset="0"/>
              </a:rPr>
              <a:t>Using QE, the BoE in 2009 created between £175 and £200 billion of new credit. It was not borrowed from anyone, nor was it raised in taxes.  It was simply created ‘out of thin air’.</a:t>
            </a:r>
          </a:p>
          <a:p>
            <a:r>
              <a:rPr lang="en-GB" sz="3600" b="1" dirty="0" smtClean="0">
                <a:latin typeface="Garamond" pitchFamily="18" charset="0"/>
              </a:rPr>
              <a:t>  </a:t>
            </a:r>
          </a:p>
          <a:p>
            <a:endParaRPr lang="en-GB" sz="2800" b="1" dirty="0" smtClean="0"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960440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3"/>
              </a:rPr>
              <a:t>www.primeeconomics.org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This new money used to buy up gilts (government bonds) from  investment banks. </a:t>
            </a:r>
          </a:p>
          <a:p>
            <a:endParaRPr lang="en-GB" sz="4400" b="1" dirty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The banks receive new money (deposits) brought into  existence through QE.  </a:t>
            </a:r>
          </a:p>
          <a:p>
            <a:endParaRPr lang="en-GB" sz="2800" b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960440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3"/>
              </a:rPr>
              <a:t>www.primeeconomics.org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solidFill>
                <a:srgbClr val="404041"/>
              </a:solidFill>
              <a:latin typeface="Garamond" pitchFamily="18" charset="0"/>
            </a:endParaRPr>
          </a:p>
          <a:p>
            <a:r>
              <a:rPr lang="en-GB" sz="4400" b="1" dirty="0" smtClean="0">
                <a:latin typeface="Garamond" pitchFamily="18" charset="0"/>
              </a:rPr>
              <a:t>Between </a:t>
            </a:r>
            <a:r>
              <a:rPr lang="en-GB" sz="4400" b="1" dirty="0">
                <a:latin typeface="Garamond" pitchFamily="18" charset="0"/>
              </a:rPr>
              <a:t>March 2009 and January 2010, the MPC authorised the purchase of </a:t>
            </a:r>
            <a:r>
              <a:rPr lang="en-GB" sz="6600" b="1" dirty="0">
                <a:latin typeface="Garamond" pitchFamily="18" charset="0"/>
              </a:rPr>
              <a:t>£200 </a:t>
            </a:r>
            <a:r>
              <a:rPr lang="en-GB" sz="4400" b="1" dirty="0">
                <a:latin typeface="Garamond" pitchFamily="18" charset="0"/>
              </a:rPr>
              <a:t>billion worth of assets, mostly gilts – UK Government debt.  </a:t>
            </a:r>
            <a:endParaRPr lang="en-GB" sz="4400" b="1" dirty="0" smtClean="0"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rgbClr val="000000"/>
              </a:solidFill>
              <a:latin typeface="Garamond" pitchFamily="18" charset="0"/>
            </a:endParaRPr>
          </a:p>
          <a:p>
            <a:endParaRPr lang="en-GB" sz="3200" b="1" dirty="0" smtClean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Garamond" pitchFamily="18" charset="0"/>
              </a:rPr>
              <a:t>“The </a:t>
            </a:r>
            <a:r>
              <a:rPr lang="en-GB" sz="3200" b="1" dirty="0">
                <a:solidFill>
                  <a:srgbClr val="000000"/>
                </a:solidFill>
                <a:latin typeface="Garamond" pitchFamily="18" charset="0"/>
              </a:rPr>
              <a:t>UK is in the midst of what is set to be the longest – and among the most costly – of its depressions in over a century. </a:t>
            </a:r>
            <a:endParaRPr lang="en-GB" sz="3200" b="1" dirty="0" smtClean="0">
              <a:solidFill>
                <a:srgbClr val="000000"/>
              </a:solidFill>
              <a:latin typeface="Garamond" pitchFamily="18" charset="0"/>
            </a:endParaRPr>
          </a:p>
          <a:p>
            <a:endParaRPr lang="en-GB" sz="3200" b="1" dirty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Garamond" pitchFamily="18" charset="0"/>
              </a:rPr>
              <a:t>The </a:t>
            </a:r>
            <a:r>
              <a:rPr lang="en-GB" sz="3200" b="1" dirty="0">
                <a:solidFill>
                  <a:srgbClr val="000000"/>
                </a:solidFill>
                <a:latin typeface="Garamond" pitchFamily="18" charset="0"/>
              </a:rPr>
              <a:t>characteristic of this depression, compared with its predecessors, is the frightening weakness of the recovery phase</a:t>
            </a:r>
            <a:r>
              <a:rPr lang="en-GB" sz="3200" b="1" dirty="0" smtClean="0">
                <a:solidFill>
                  <a:srgbClr val="000000"/>
                </a:solidFill>
                <a:latin typeface="Garamond" pitchFamily="18" charset="0"/>
              </a:rPr>
              <a:t>.”  </a:t>
            </a:r>
            <a:r>
              <a:rPr lang="en-GB" b="1" dirty="0" smtClean="0">
                <a:solidFill>
                  <a:srgbClr val="000000"/>
                </a:solidFill>
                <a:latin typeface="Garamond" pitchFamily="18" charset="0"/>
              </a:rPr>
              <a:t>Martin Wolf Financial Times 1 September, 2011 </a:t>
            </a:r>
            <a:endParaRPr lang="en-GB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4" name="Picture 3" descr="P_for_header_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36712"/>
            <a:ext cx="792088" cy="92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960440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3"/>
              </a:rPr>
              <a:t>www.primeeconomics.org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solidFill>
                <a:srgbClr val="404041"/>
              </a:solidFill>
              <a:latin typeface="Garamond" pitchFamily="18" charset="0"/>
            </a:endParaRPr>
          </a:p>
          <a:p>
            <a:endParaRPr lang="en-GB" sz="3600" b="1" dirty="0">
              <a:solidFill>
                <a:srgbClr val="404041"/>
              </a:solidFill>
              <a:latin typeface="Garamond" pitchFamily="18" charset="0"/>
            </a:endParaRPr>
          </a:p>
          <a:p>
            <a:endParaRPr lang="en-GB" sz="3600" b="1" dirty="0" smtClean="0">
              <a:solidFill>
                <a:srgbClr val="404041"/>
              </a:solidFill>
              <a:latin typeface="Garamond" pitchFamily="18" charset="0"/>
            </a:endParaRPr>
          </a:p>
          <a:p>
            <a:r>
              <a:rPr lang="en-GB" sz="4400" b="1" dirty="0" smtClean="0">
                <a:latin typeface="Garamond" pitchFamily="18" charset="0"/>
              </a:rPr>
              <a:t>The </a:t>
            </a:r>
            <a:r>
              <a:rPr lang="en-GB" sz="4400" b="1" dirty="0">
                <a:latin typeface="Garamond" pitchFamily="18" charset="0"/>
              </a:rPr>
              <a:t>MPC voted to begin further purchases of </a:t>
            </a:r>
            <a:r>
              <a:rPr lang="en-GB" sz="6600" b="1" dirty="0">
                <a:latin typeface="Garamond" pitchFamily="18" charset="0"/>
              </a:rPr>
              <a:t>£75 </a:t>
            </a:r>
            <a:r>
              <a:rPr lang="en-GB" sz="4400" b="1" dirty="0">
                <a:latin typeface="Garamond" pitchFamily="18" charset="0"/>
              </a:rPr>
              <a:t>billion in October </a:t>
            </a:r>
            <a:r>
              <a:rPr lang="en-GB" sz="4400" b="1" dirty="0" smtClean="0">
                <a:latin typeface="Garamond" pitchFamily="18" charset="0"/>
              </a:rPr>
              <a:t>2011….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960440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3"/>
              </a:rPr>
              <a:t>www.primeeconomics.org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solidFill>
                <a:srgbClr val="404041"/>
              </a:solidFill>
              <a:latin typeface="Garamond" pitchFamily="18" charset="0"/>
            </a:endParaRPr>
          </a:p>
          <a:p>
            <a:r>
              <a:rPr lang="en-GB" sz="4400" b="1" dirty="0" smtClean="0">
                <a:latin typeface="Garamond" pitchFamily="18" charset="0"/>
              </a:rPr>
              <a:t>and</a:t>
            </a:r>
            <a:r>
              <a:rPr lang="en-GB" sz="4400" b="1" dirty="0">
                <a:latin typeface="Garamond" pitchFamily="18" charset="0"/>
              </a:rPr>
              <a:t>, subsequently, at its meeting in February 2012 the Committee decided to purchase </a:t>
            </a:r>
            <a:r>
              <a:rPr lang="en-GB" sz="6600" b="1" dirty="0">
                <a:latin typeface="Garamond" pitchFamily="18" charset="0"/>
              </a:rPr>
              <a:t>£50 </a:t>
            </a:r>
            <a:r>
              <a:rPr lang="en-GB" sz="6600" b="1" dirty="0" err="1">
                <a:latin typeface="Garamond" pitchFamily="18" charset="0"/>
              </a:rPr>
              <a:t>bn</a:t>
            </a:r>
            <a:r>
              <a:rPr lang="en-GB" sz="6600" b="1" dirty="0">
                <a:latin typeface="Garamond" pitchFamily="18" charset="0"/>
              </a:rPr>
              <a:t> </a:t>
            </a:r>
            <a:endParaRPr lang="en-GB" sz="6600" b="1" dirty="0" smtClean="0">
              <a:latin typeface="Garamond" pitchFamily="18" charset="0"/>
            </a:endParaRPr>
          </a:p>
          <a:p>
            <a:endParaRPr lang="en-GB" sz="4400" b="1" dirty="0">
              <a:latin typeface="Garamond" pitchFamily="18" charset="0"/>
            </a:endParaRPr>
          </a:p>
          <a:p>
            <a:pPr marL="571500" indent="-571500">
              <a:buFontTx/>
              <a:buChar char="-"/>
            </a:pPr>
            <a:r>
              <a:rPr lang="en-GB" sz="4400" b="1" dirty="0" smtClean="0">
                <a:latin typeface="Garamond" pitchFamily="18" charset="0"/>
              </a:rPr>
              <a:t>to </a:t>
            </a:r>
            <a:r>
              <a:rPr lang="en-GB" sz="4400" b="1" dirty="0">
                <a:latin typeface="Garamond" pitchFamily="18" charset="0"/>
              </a:rPr>
              <a:t>bring total asset purchases to </a:t>
            </a:r>
            <a:endParaRPr lang="en-GB" sz="4400" b="1" dirty="0" smtClean="0">
              <a:latin typeface="Garamond" pitchFamily="18" charset="0"/>
            </a:endParaRPr>
          </a:p>
          <a:p>
            <a:r>
              <a:rPr lang="en-GB" sz="6600" b="1" dirty="0" smtClean="0">
                <a:latin typeface="Garamond" pitchFamily="18" charset="0"/>
              </a:rPr>
              <a:t>£</a:t>
            </a:r>
            <a:r>
              <a:rPr lang="en-GB" sz="6600" b="1" dirty="0">
                <a:latin typeface="Garamond" pitchFamily="18" charset="0"/>
              </a:rPr>
              <a:t>325 bn.</a:t>
            </a:r>
            <a:endParaRPr lang="en-GB" sz="6600" b="1" dirty="0" smtClean="0"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82809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Garamond" pitchFamily="18" charset="0"/>
              </a:rPr>
              <a:t>"The creation of new gilts by the government has actually - net - more than matched the pace of purchases by the Bank of England since we started buying in the early part of 2009</a:t>
            </a:r>
            <a:r>
              <a:rPr lang="en-GB" sz="4400" b="1" dirty="0" smtClean="0">
                <a:latin typeface="Garamond" pitchFamily="18" charset="0"/>
              </a:rPr>
              <a:t>". </a:t>
            </a:r>
          </a:p>
          <a:p>
            <a:endParaRPr lang="en-GB" sz="4000" b="1" dirty="0">
              <a:solidFill>
                <a:srgbClr val="333333"/>
              </a:solidFill>
              <a:latin typeface="Garamond" pitchFamily="18" charset="0"/>
            </a:endParaRPr>
          </a:p>
          <a:p>
            <a:r>
              <a:rPr lang="en-GB" sz="2800" b="1" dirty="0" smtClean="0">
                <a:solidFill>
                  <a:srgbClr val="333333"/>
                </a:solidFill>
                <a:latin typeface="Garamond" pitchFamily="18" charset="0"/>
              </a:rPr>
              <a:t>David Miles MPC Member, </a:t>
            </a:r>
            <a:r>
              <a:rPr lang="en-GB" sz="2800" b="1" dirty="0" smtClean="0">
                <a:solidFill>
                  <a:srgbClr val="333333"/>
                </a:solidFill>
                <a:latin typeface="Garamond" pitchFamily="18" charset="0"/>
                <a:hlinkClick r:id="rId2"/>
              </a:rPr>
              <a:t>23 February, 2012</a:t>
            </a:r>
            <a:r>
              <a:rPr lang="en-GB" sz="2800" b="1" dirty="0" smtClean="0">
                <a:solidFill>
                  <a:srgbClr val="333333"/>
                </a:solidFill>
                <a:latin typeface="Garamond" pitchFamily="18" charset="0"/>
              </a:rPr>
              <a:t>. </a:t>
            </a:r>
          </a:p>
          <a:p>
            <a:endParaRPr lang="en-GB" sz="2800" b="1" dirty="0">
              <a:solidFill>
                <a:srgbClr val="333333"/>
              </a:solidFill>
              <a:latin typeface="Garamond" pitchFamily="18" charset="0"/>
            </a:endParaRPr>
          </a:p>
          <a:p>
            <a:endParaRPr lang="en-GB" sz="2800" b="1" dirty="0" smtClean="0">
              <a:solidFill>
                <a:srgbClr val="333333"/>
              </a:solidFill>
              <a:latin typeface="Garamond" pitchFamily="18" charset="0"/>
            </a:endParaRPr>
          </a:p>
          <a:p>
            <a:endParaRPr lang="en-GB" sz="2800" b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570820"/>
            <a:ext cx="2736303" cy="95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33401"/>
            <a:ext cx="89602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800" b="1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Government deficit, therefore financed by </a:t>
            </a:r>
            <a:r>
              <a:rPr lang="en-GB" sz="4400" b="1" i="1" dirty="0" smtClean="0">
                <a:solidFill>
                  <a:prstClr val="black"/>
                </a:solidFill>
                <a:latin typeface="Garamond" pitchFamily="18" charset="0"/>
              </a:rPr>
              <a:t>domestic 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finance. Giving lie to: ‘International/markets/bond </a:t>
            </a:r>
            <a:r>
              <a:rPr lang="en-GB" sz="4400" b="1" dirty="0">
                <a:solidFill>
                  <a:prstClr val="black"/>
                </a:solidFill>
                <a:latin typeface="Garamond" pitchFamily="18" charset="0"/>
              </a:rPr>
              <a:t>h</a:t>
            </a:r>
            <a:r>
              <a:rPr lang="en-GB" sz="4400" b="1" dirty="0" smtClean="0">
                <a:solidFill>
                  <a:prstClr val="black"/>
                </a:solidFill>
                <a:latin typeface="Garamond" pitchFamily="18" charset="0"/>
              </a:rPr>
              <a:t>older vigilantes threatening to raise interest rates’ </a:t>
            </a:r>
          </a:p>
          <a:p>
            <a:pPr lvl="0"/>
            <a:endParaRPr lang="en-GB" sz="4000" b="1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GB" sz="40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GB" sz="2800" b="1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GB" sz="28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6" name="Picture 5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8072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Research by PRIME economists : Fiscal consolidation (spending cuts)  </a:t>
            </a:r>
            <a:r>
              <a:rPr lang="en-GB" sz="3200" b="1" u="sng" dirty="0" smtClean="0">
                <a:latin typeface="Garamond" pitchFamily="18" charset="0"/>
              </a:rPr>
              <a:t>increases </a:t>
            </a:r>
            <a:r>
              <a:rPr lang="en-GB" sz="3200" b="1" dirty="0" smtClean="0">
                <a:latin typeface="Garamond" pitchFamily="18" charset="0"/>
              </a:rPr>
              <a:t>rather than cuts the level of public debt as a share of GDP….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Screen shot 2011-02-14 at 12.17.39.png"/>
          <p:cNvPicPr>
            <a:picLocks noChangeAspect="1"/>
          </p:cNvPicPr>
          <p:nvPr/>
        </p:nvPicPr>
        <p:blipFill>
          <a:blip r:embed="rId2"/>
          <a:srcRect l="3025" t="1667" r="3025"/>
          <a:stretch>
            <a:fillRect/>
          </a:stretch>
        </p:blipFill>
        <p:spPr>
          <a:xfrm>
            <a:off x="3293390" y="2971800"/>
            <a:ext cx="2557220" cy="3429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bevel/>
          </a:ln>
        </p:spPr>
      </p:pic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524000"/>
            <a:ext cx="7992888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800" b="1" dirty="0">
                <a:latin typeface="Garamond" pitchFamily="18" charset="0"/>
                <a:ea typeface="Calibri"/>
                <a:cs typeface="Times New Roman"/>
              </a:rPr>
              <a:t>Public expenditure is measured as the final consumption and fixed capital formation of central and local government; transfer payments are deliberately excluded;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800" b="1" dirty="0">
                <a:latin typeface="Garamond" pitchFamily="18" charset="0"/>
                <a:ea typeface="Calibri"/>
                <a:cs typeface="Times New Roman"/>
              </a:rPr>
              <a:t>public debt is measured as a share of GDP;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800" b="1" dirty="0">
                <a:latin typeface="Garamond" pitchFamily="18" charset="0"/>
                <a:ea typeface="Calibri"/>
                <a:cs typeface="Times New Roman"/>
              </a:rPr>
              <a:t>interest rate figures are for the yield on long-term government bonds</a:t>
            </a:r>
            <a:r>
              <a:rPr lang="en-GB" sz="2800" b="1" dirty="0" smtClean="0">
                <a:latin typeface="Garamond" pitchFamily="18" charset="0"/>
                <a:ea typeface="Calibri"/>
                <a:cs typeface="Times New Roman"/>
              </a:rPr>
              <a:t>; and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800" b="1" dirty="0" smtClean="0">
                <a:latin typeface="Garamond" pitchFamily="18" charset="0"/>
                <a:ea typeface="Calibri"/>
                <a:cs typeface="Times New Roman"/>
              </a:rPr>
              <a:t>the </a:t>
            </a:r>
            <a:r>
              <a:rPr lang="en-GB" sz="2800" b="1" dirty="0">
                <a:latin typeface="Garamond" pitchFamily="18" charset="0"/>
                <a:ea typeface="Calibri"/>
                <a:cs typeface="Times New Roman"/>
              </a:rPr>
              <a:t>unemployment rate is used as the measure of labour market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latin typeface="Garamond" pitchFamily="18" charset="0"/>
              </a:rPr>
              <a:t>Note: </a:t>
            </a:r>
            <a:endParaRPr lang="en-GB" sz="3600" b="1" u="sng" dirty="0"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63819"/>
              </p:ext>
            </p:extLst>
          </p:nvPr>
        </p:nvGraphicFramePr>
        <p:xfrm>
          <a:off x="1475656" y="1340768"/>
          <a:ext cx="6096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576512"/>
                <a:gridCol w="14874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Period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Expenditure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Debt 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1909</a:t>
                      </a:r>
                      <a:r>
                        <a:rPr lang="en-GB" sz="2400" baseline="0" dirty="0" smtClean="0"/>
                        <a:t> -13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4.3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-1.5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WW1</a:t>
                      </a:r>
                      <a:r>
                        <a:rPr lang="en-GB" sz="2400" baseline="0" dirty="0" smtClean="0"/>
                        <a:t> 1913-18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62.7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17.4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1918-23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-20.9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13.2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1923- 31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2.2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-0.9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1931-3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-5.4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5.0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1933-39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18.3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-7.0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WWII 1939-44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38.1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10.6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1947-76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10.1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-6.8%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1976-2009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7.6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0.4 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6926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Annual Average % Change in Govt. Finances 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24758"/>
              </p:ext>
            </p:extLst>
          </p:nvPr>
        </p:nvGraphicFramePr>
        <p:xfrm>
          <a:off x="539552" y="980728"/>
          <a:ext cx="7272810" cy="476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708"/>
                <a:gridCol w="969708"/>
                <a:gridCol w="969708"/>
                <a:gridCol w="969708"/>
                <a:gridCol w="1020747"/>
                <a:gridCol w="918669"/>
                <a:gridCol w="1454562"/>
              </a:tblGrid>
              <a:tr h="71510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Year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 </a:t>
                      </a:r>
                      <a:r>
                        <a:rPr lang="en-GB" dirty="0" err="1" smtClean="0"/>
                        <a:t>Expen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£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Exp</a:t>
                      </a:r>
                      <a:r>
                        <a:rPr lang="en-GB" dirty="0" smtClean="0"/>
                        <a:t> as % of GDP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 Debt as % of GDP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Interest</a:t>
                      </a:r>
                      <a:r>
                        <a:rPr lang="en-GB" baseline="0" dirty="0" smtClean="0"/>
                        <a:t> Rate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Real GDP growth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Unemploy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ment</a:t>
                      </a:r>
                      <a:r>
                        <a:rPr lang="en-GB" dirty="0" smtClean="0"/>
                        <a:t> rate </a:t>
                      </a:r>
                      <a:endParaRPr lang="en-GB" dirty="0"/>
                    </a:p>
                  </a:txBody>
                  <a:tcPr/>
                </a:tc>
              </a:tr>
              <a:tr h="715104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1909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197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9.2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33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3.0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7.7</a:t>
                      </a:r>
                      <a:endParaRPr lang="en-GB" sz="2400" baseline="0" dirty="0"/>
                    </a:p>
                  </a:txBody>
                  <a:tcPr/>
                </a:tc>
              </a:tr>
              <a:tr h="715104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1910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206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9.2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3.5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4.7 </a:t>
                      </a:r>
                      <a:endParaRPr lang="en-GB" sz="2400" baseline="0" dirty="0"/>
                    </a:p>
                  </a:txBody>
                  <a:tcPr/>
                </a:tc>
              </a:tr>
              <a:tr h="715104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1911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211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9.1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30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3.2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2.3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</a:t>
                      </a:r>
                      <a:endParaRPr lang="en-GB" sz="2400" baseline="0" dirty="0"/>
                    </a:p>
                  </a:txBody>
                  <a:tcPr/>
                </a:tc>
              </a:tr>
              <a:tr h="715104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1912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221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9.3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29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3.3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-0.3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4 </a:t>
                      </a:r>
                      <a:endParaRPr lang="en-GB" sz="2400" baseline="0" dirty="0"/>
                    </a:p>
                  </a:txBody>
                  <a:tcPr/>
                </a:tc>
              </a:tr>
              <a:tr h="715104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1913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233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9.3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27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3.4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5.2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3.6 </a:t>
                      </a:r>
                      <a:endParaRPr lang="en-GB" sz="2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Garamond" pitchFamily="18" charset="0"/>
              </a:rPr>
              <a:t>Public Spending expands 1909 – 13 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26298"/>
              </p:ext>
            </p:extLst>
          </p:nvPr>
        </p:nvGraphicFramePr>
        <p:xfrm>
          <a:off x="692656" y="1353315"/>
          <a:ext cx="7047696" cy="480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20"/>
                <a:gridCol w="899472"/>
                <a:gridCol w="792088"/>
                <a:gridCol w="1224136"/>
                <a:gridCol w="936104"/>
                <a:gridCol w="999024"/>
                <a:gridCol w="1368152"/>
              </a:tblGrid>
              <a:tr h="1768493"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Year 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Public </a:t>
                      </a:r>
                    </a:p>
                    <a:p>
                      <a:r>
                        <a:rPr lang="en-GB" sz="2000" b="0" i="0" dirty="0" err="1" smtClean="0"/>
                        <a:t>Expen</a:t>
                      </a:r>
                      <a:r>
                        <a:rPr lang="en-GB" sz="2000" b="0" i="0" dirty="0" smtClean="0"/>
                        <a:t> </a:t>
                      </a:r>
                    </a:p>
                    <a:p>
                      <a:r>
                        <a:rPr lang="en-GB" sz="2000" b="0" i="0" dirty="0" smtClean="0"/>
                        <a:t>£ million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Money</a:t>
                      </a:r>
                      <a:r>
                        <a:rPr lang="en-GB" sz="2000" b="0" i="0" baseline="0" dirty="0" smtClean="0"/>
                        <a:t> </a:t>
                      </a:r>
                    </a:p>
                    <a:p>
                      <a:r>
                        <a:rPr lang="en-GB" sz="2000" b="0" i="0" baseline="0" dirty="0" smtClean="0"/>
                        <a:t>GDP</a:t>
                      </a:r>
                    </a:p>
                    <a:p>
                      <a:r>
                        <a:rPr lang="en-GB" sz="2000" b="0" i="0" baseline="0" dirty="0" smtClean="0"/>
                        <a:t>£ mill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baseline="0" dirty="0" smtClean="0"/>
                        <a:t>Expend</a:t>
                      </a:r>
                    </a:p>
                    <a:p>
                      <a:r>
                        <a:rPr lang="en-GB" sz="2000" b="0" i="0" baseline="0" dirty="0" err="1" smtClean="0"/>
                        <a:t>iture</a:t>
                      </a:r>
                      <a:r>
                        <a:rPr lang="en-GB" sz="2000" b="0" i="0" baseline="0" dirty="0" smtClean="0"/>
                        <a:t> as % of GDP </a:t>
                      </a:r>
                      <a:endParaRPr lang="en-GB" sz="2000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baseline="0" dirty="0" smtClean="0"/>
                        <a:t>Public Debt as % of GDP </a:t>
                      </a:r>
                      <a:endParaRPr lang="en-GB" sz="2000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Interest Rate 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err="1" smtClean="0"/>
                        <a:t>Unemploy</a:t>
                      </a:r>
                      <a:endParaRPr lang="en-GB" sz="2000" b="0" i="0" dirty="0" smtClean="0"/>
                    </a:p>
                    <a:p>
                      <a:r>
                        <a:rPr lang="en-GB" sz="2000" b="0" i="0" dirty="0" err="1" smtClean="0"/>
                        <a:t>ment</a:t>
                      </a:r>
                      <a:r>
                        <a:rPr lang="en-GB" sz="2000" b="0" i="0" dirty="0" smtClean="0"/>
                        <a:t> rate </a:t>
                      </a:r>
                      <a:endParaRPr lang="en-GB" sz="2000" b="0" i="0" dirty="0"/>
                    </a:p>
                  </a:txBody>
                  <a:tcPr/>
                </a:tc>
              </a:tr>
              <a:tr h="757926"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1918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1850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5243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35.3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114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4.4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0.8</a:t>
                      </a:r>
                      <a:endParaRPr lang="en-GB" sz="2000" b="0" i="0" dirty="0"/>
                    </a:p>
                  </a:txBody>
                  <a:tcPr/>
                </a:tc>
              </a:tr>
              <a:tr h="757926"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1919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968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6230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15.5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136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4.6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6</a:t>
                      </a:r>
                      <a:endParaRPr lang="en-GB" sz="2000" b="0" i="0" dirty="0"/>
                    </a:p>
                  </a:txBody>
                  <a:tcPr/>
                </a:tc>
              </a:tr>
              <a:tr h="757926"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1921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648 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5134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12.6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150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5.2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16.9</a:t>
                      </a:r>
                      <a:endParaRPr lang="en-GB" sz="2000" b="0" i="0" dirty="0"/>
                    </a:p>
                  </a:txBody>
                  <a:tcPr/>
                </a:tc>
              </a:tr>
              <a:tr h="757926"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1923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483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4385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11.0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180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4.3</a:t>
                      </a:r>
                      <a:endParaRPr lang="en-GB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smtClean="0"/>
                        <a:t>11.7</a:t>
                      </a:r>
                      <a:endParaRPr lang="en-GB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4868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aramond" pitchFamily="18" charset="0"/>
              </a:rPr>
              <a:t>Contraction: post-WW1 and the ‘Geddes Axe’, 1918-23</a:t>
            </a:r>
            <a:endParaRPr lang="en-GB" sz="2800" b="1" dirty="0">
              <a:latin typeface="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6123"/>
              </p:ext>
            </p:extLst>
          </p:nvPr>
        </p:nvGraphicFramePr>
        <p:xfrm>
          <a:off x="395536" y="1219200"/>
          <a:ext cx="8496944" cy="47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134"/>
                <a:gridCol w="1263432"/>
                <a:gridCol w="1069513"/>
                <a:gridCol w="1151783"/>
                <a:gridCol w="1480864"/>
                <a:gridCol w="954647"/>
                <a:gridCol w="1536571"/>
              </a:tblGrid>
              <a:tr h="1974749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Year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Pub</a:t>
                      </a:r>
                    </a:p>
                    <a:p>
                      <a:r>
                        <a:rPr lang="en-GB" sz="2400" baseline="0" dirty="0" err="1" smtClean="0"/>
                        <a:t>Expen</a:t>
                      </a:r>
                      <a:endParaRPr lang="en-GB" sz="2400" baseline="0" dirty="0" smtClean="0"/>
                    </a:p>
                    <a:p>
                      <a:r>
                        <a:rPr lang="en-GB" sz="2400" baseline="0" dirty="0" smtClean="0"/>
                        <a:t>£ Mill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Nom</a:t>
                      </a:r>
                    </a:p>
                    <a:p>
                      <a:r>
                        <a:rPr lang="en-GB" sz="2400" baseline="0" dirty="0" smtClean="0"/>
                        <a:t>GDP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err="1" smtClean="0"/>
                        <a:t>Expen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r>
                        <a:rPr lang="en-GB" sz="2400" baseline="0" dirty="0" smtClean="0"/>
                        <a:t>as % of </a:t>
                      </a:r>
                    </a:p>
                    <a:p>
                      <a:r>
                        <a:rPr lang="en-GB" sz="2400" baseline="0" dirty="0" smtClean="0"/>
                        <a:t>GDP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Public </a:t>
                      </a:r>
                    </a:p>
                    <a:p>
                      <a:r>
                        <a:rPr lang="en-GB" sz="2400" baseline="0" dirty="0" smtClean="0"/>
                        <a:t>Debt as </a:t>
                      </a:r>
                    </a:p>
                    <a:p>
                      <a:r>
                        <a:rPr lang="en-GB" sz="2400" baseline="0" dirty="0" smtClean="0"/>
                        <a:t>% of GDP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Interest Rate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Unemployment Rate</a:t>
                      </a:r>
                      <a:endParaRPr lang="en-GB" sz="2400" baseline="0" dirty="0"/>
                    </a:p>
                  </a:txBody>
                  <a:tcPr/>
                </a:tc>
              </a:tr>
              <a:tr h="651585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1933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514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4259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12.1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183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3.4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19.9</a:t>
                      </a:r>
                      <a:endParaRPr lang="en-GB" sz="2400" baseline="0" dirty="0"/>
                    </a:p>
                  </a:txBody>
                  <a:tcPr/>
                </a:tc>
              </a:tr>
              <a:tr h="651585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1935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591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4721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12.5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168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2.9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15.5 </a:t>
                      </a:r>
                      <a:endParaRPr lang="en-GB" sz="2400" baseline="0" dirty="0"/>
                    </a:p>
                  </a:txBody>
                  <a:tcPr/>
                </a:tc>
              </a:tr>
              <a:tr h="651585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1937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782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5289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14.8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150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3.3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10.8</a:t>
                      </a:r>
                      <a:endParaRPr lang="en-GB" sz="2400" baseline="0" dirty="0"/>
                    </a:p>
                  </a:txBody>
                  <a:tcPr/>
                </a:tc>
              </a:tr>
              <a:tr h="823022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1939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1359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5958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22.8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141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3.7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9.3</a:t>
                      </a:r>
                      <a:endParaRPr lang="en-GB" sz="2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Public Spending expands: 1933-39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2493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8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13427"/>
              </p:ext>
            </p:extLst>
          </p:nvPr>
        </p:nvGraphicFramePr>
        <p:xfrm>
          <a:off x="2362200" y="476672"/>
          <a:ext cx="6588732" cy="571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</a:tblGrid>
              <a:tr h="94054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Average over years 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1947-1976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1976-2009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908367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Garamond" pitchFamily="18" charset="0"/>
                        </a:rPr>
                        <a:t>Govt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 expend </a:t>
                      </a:r>
                    </a:p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(%of</a:t>
                      </a:r>
                      <a:r>
                        <a:rPr lang="en-GB" sz="2400" baseline="0" dirty="0" smtClean="0">
                          <a:latin typeface="Garamond" pitchFamily="18" charset="0"/>
                        </a:rPr>
                        <a:t> GDP)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22.7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22.5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94054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Change in public debt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-6.8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+0.6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94054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GDP (real growth)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2.7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2.2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52252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Unemployment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2.3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7.7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94054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Real interest rate 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0.9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2.5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522525">
                <a:tc>
                  <a:txBody>
                    <a:bodyPr/>
                    <a:lstStyle/>
                    <a:p>
                      <a:endParaRPr lang="en-GB" sz="240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92696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The </a:t>
            </a:r>
          </a:p>
          <a:p>
            <a:r>
              <a:rPr lang="en-GB" sz="3200" b="1" dirty="0" smtClean="0">
                <a:latin typeface="Garamond" pitchFamily="18" charset="0"/>
              </a:rPr>
              <a:t>Long </a:t>
            </a:r>
          </a:p>
          <a:p>
            <a:r>
              <a:rPr lang="en-GB" sz="3200" b="1" dirty="0" smtClean="0">
                <a:latin typeface="Garamond" pitchFamily="18" charset="0"/>
              </a:rPr>
              <a:t>Expansion 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628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4817" name="Ch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" t="-3659" r="-401" b="-6857"/>
          <a:stretch>
            <a:fillRect/>
          </a:stretch>
        </p:blipFill>
        <p:spPr bwMode="auto">
          <a:xfrm>
            <a:off x="150964" y="1141857"/>
            <a:ext cx="8465492" cy="50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964" y="764704"/>
            <a:ext cx="874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Public </a:t>
            </a:r>
            <a:r>
              <a:rPr lang="en-GB" sz="4000" b="1" dirty="0" smtClean="0">
                <a:latin typeface="Garamond" pitchFamily="18" charset="0"/>
              </a:rPr>
              <a:t>Expenditure </a:t>
            </a:r>
            <a:r>
              <a:rPr lang="en-GB" sz="3200" b="1" dirty="0" smtClean="0">
                <a:latin typeface="Garamond" pitchFamily="18" charset="0"/>
              </a:rPr>
              <a:t>as a percentage of GDP 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h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" t="-3659" r="-401" b="-6857"/>
          <a:stretch>
            <a:fillRect/>
          </a:stretch>
        </p:blipFill>
        <p:spPr bwMode="auto">
          <a:xfrm>
            <a:off x="395536" y="836712"/>
            <a:ext cx="828092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UK Public </a:t>
            </a:r>
            <a:r>
              <a:rPr lang="en-GB" sz="4400" b="1" dirty="0" smtClean="0">
                <a:latin typeface="Garamond" pitchFamily="18" charset="0"/>
              </a:rPr>
              <a:t>Debt </a:t>
            </a:r>
            <a:r>
              <a:rPr lang="en-GB" sz="3200" b="1" dirty="0" smtClean="0">
                <a:latin typeface="Garamond" pitchFamily="18" charset="0"/>
              </a:rPr>
              <a:t>as % of GDP 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313" y="609600"/>
            <a:ext cx="8643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1946: Labour Govt Spending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362200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 flipH="1">
            <a:off x="3286125" y="15240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008000"/>
                </a:solidFill>
              </a:rPr>
              <a:t>NHS 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24000"/>
            <a:ext cx="184943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67200"/>
            <a:ext cx="264318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357938" y="3124200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008000"/>
                </a:solidFill>
              </a:rPr>
              <a:t>Public Housing</a:t>
            </a: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267200"/>
            <a:ext cx="3000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14313" y="4572000"/>
            <a:ext cx="178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008000"/>
                </a:solidFill>
              </a:rPr>
              <a:t>Butler Education Act 1944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3455"/>
            <a:ext cx="7488832" cy="444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41067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US Public </a:t>
            </a:r>
            <a:r>
              <a:rPr lang="en-GB" sz="4400" b="1" dirty="0" smtClean="0">
                <a:latin typeface="Garamond" pitchFamily="18" charset="0"/>
              </a:rPr>
              <a:t>Debt</a:t>
            </a:r>
            <a:r>
              <a:rPr lang="en-GB" sz="3200" b="1" dirty="0" smtClean="0">
                <a:latin typeface="Garamond" pitchFamily="18" charset="0"/>
              </a:rPr>
              <a:t> as % of GDP </a:t>
            </a:r>
            <a:r>
              <a:rPr lang="en-GB" sz="1600" b="1" dirty="0" smtClean="0">
                <a:latin typeface="Garamond" pitchFamily="18" charset="0"/>
              </a:rPr>
              <a:t>(Source Fed Reserve)  </a:t>
            </a:r>
            <a:endParaRPr lang="en-GB" sz="1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8264" y="1143000"/>
            <a:ext cx="151216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en-GB" sz="2800" b="1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GB" sz="2800" b="1" dirty="0" smtClean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GB" sz="2800" b="1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GB" sz="2800" b="1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pic>
        <p:nvPicPr>
          <p:cNvPr id="3074" name="Picture 2" descr="http://alexrossmusic.typepad.com/photos/uncategorized/2008/08/28/3b48779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7" y="980728"/>
            <a:ext cx="2250836" cy="34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3.makefive.com/images/entertainment/books/which-books-from-the-bbc-meme-have-you-read/of-mice-and-men-john-steinbeck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24193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1.twimg.com/profile_images/109789935/arp_color_badge_imag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12" y="4196049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2.gstatic.com/images?q=tbn:ANd9GcT-bx7dBXq1A5V8rAEh1X3DuEdW2cxJfxG5emYv6pvPxrHRu1gK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85" y="1728191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www.primeeconomics.org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9"/>
            <a:ext cx="6048672" cy="46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IMF World Economic Outlook, Sept 2011. Chap 1: Public debt as % of GDP 1950-2016.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8" y="6029672"/>
            <a:ext cx="2952328" cy="94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7" y="5733256"/>
            <a:ext cx="2505713" cy="76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l" eaLnBrk="1" hangingPunct="1"/>
            <a:r>
              <a:rPr lang="en-GB" b="1" smtClean="0"/>
              <a:t>Outcome? </a:t>
            </a:r>
            <a:br>
              <a:rPr lang="en-GB" b="1" smtClean="0"/>
            </a:br>
            <a:r>
              <a:rPr lang="en-GB" b="1" smtClean="0"/>
              <a:t>unemployment rates</a:t>
            </a:r>
            <a:endParaRPr lang="en-US" b="1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037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095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-556" r="7116"/>
          <a:stretch>
            <a:fillRect/>
          </a:stretch>
        </p:blipFill>
        <p:spPr>
          <a:xfrm>
            <a:off x="2076450" y="2057400"/>
            <a:ext cx="4991100" cy="4080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3340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aramond" pitchFamily="18" charset="0"/>
              </a:rPr>
              <a:t>Since government can’t control the deficit, trying to reduce the deficit is looking at the problem in the wrong way …..</a:t>
            </a:r>
            <a:endParaRPr lang="en-GB" sz="3200" b="1" dirty="0">
              <a:latin typeface="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472520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aramond" pitchFamily="18" charset="0"/>
              </a:rPr>
              <a:t>T</a:t>
            </a:r>
            <a:r>
              <a:rPr lang="en-GB" sz="2800" b="1" dirty="0" smtClean="0">
                <a:latin typeface="Garamond" pitchFamily="18" charset="0"/>
              </a:rPr>
              <a:t>he way to reduce a deficit in a time of unemployment, climate change and peak oil is to spend (preferably wisely on e.g. green technology) to promote energy security, climate security and job security. </a:t>
            </a:r>
          </a:p>
          <a:p>
            <a:endParaRPr lang="en-GB" sz="2400" b="1" dirty="0">
              <a:latin typeface="Garamond" pitchFamily="18" charset="0"/>
            </a:endParaRPr>
          </a:p>
          <a:p>
            <a:r>
              <a:rPr lang="en-GB" sz="2400" b="1" u="sng" dirty="0" smtClean="0">
                <a:latin typeface="Garamond" pitchFamily="18" charset="0"/>
              </a:rPr>
              <a:t>The Green New Deal </a:t>
            </a:r>
            <a:r>
              <a:rPr lang="en-GB" sz="2400" b="1" dirty="0" smtClean="0">
                <a:latin typeface="Garamond" pitchFamily="18" charset="0"/>
              </a:rPr>
              <a:t>(new economics foundation)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68" y="3352800"/>
            <a:ext cx="5852664" cy="255134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238"/>
            <a:ext cx="756084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436906"/>
            <a:ext cx="75608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sz="3200" dirty="0" smtClean="0">
              <a:latin typeface="Garamond" pitchFamily="18" charset="0"/>
            </a:endParaRPr>
          </a:p>
          <a:p>
            <a:r>
              <a:rPr lang="en-GB" sz="3200" dirty="0" smtClean="0">
                <a:latin typeface="Garamond" pitchFamily="18" charset="0"/>
              </a:rPr>
              <a:t>Keynes looked through the telescope the right way round: </a:t>
            </a:r>
            <a:r>
              <a:rPr lang="en-GB" sz="3200" b="1" dirty="0" smtClean="0">
                <a:latin typeface="Garamond" pitchFamily="18" charset="0"/>
              </a:rPr>
              <a:t>‘Look after the unemployment, and the budget will look after itself.’</a:t>
            </a:r>
            <a:endParaRPr lang="en-GB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2" y="510208"/>
            <a:ext cx="3312368" cy="35283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7" name="Picture 6" descr="PRIME_logo_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200"/>
            <a:ext cx="8856984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Garamond" pitchFamily="18" charset="0"/>
              </a:rPr>
              <a:t>Recommended Reading: </a:t>
            </a:r>
          </a:p>
          <a:p>
            <a:endParaRPr lang="en-GB" sz="3600" b="1" dirty="0" smtClean="0">
              <a:latin typeface="Garamond" pitchFamily="18" charset="0"/>
            </a:endParaRPr>
          </a:p>
          <a:p>
            <a:r>
              <a:rPr lang="en-GB" sz="3600" b="1" dirty="0" smtClean="0">
                <a:latin typeface="Garamond" pitchFamily="18" charset="0"/>
              </a:rPr>
              <a:t>“The Economic Consequences of Mr Osborne” </a:t>
            </a:r>
            <a:r>
              <a:rPr lang="en-GB" sz="3600" dirty="0" smtClean="0">
                <a:latin typeface="Garamond" pitchFamily="18" charset="0"/>
              </a:rPr>
              <a:t>– </a:t>
            </a:r>
            <a:r>
              <a:rPr lang="en-GB" sz="3200" dirty="0" smtClean="0">
                <a:latin typeface="Garamond" pitchFamily="18" charset="0"/>
              </a:rPr>
              <a:t>Professor Victoria Chick (University College, London)  and Ann Pettifor (PRIME). (</a:t>
            </a:r>
            <a:r>
              <a:rPr lang="en-GB" sz="3200" dirty="0" smtClean="0">
                <a:latin typeface="Garamond" pitchFamily="18" charset="0"/>
                <a:hlinkClick r:id="rId2"/>
              </a:rPr>
              <a:t>www.primeeconomics.org</a:t>
            </a:r>
            <a:r>
              <a:rPr lang="en-GB" sz="3200" dirty="0" smtClean="0">
                <a:latin typeface="Garamond" pitchFamily="18" charset="0"/>
              </a:rPr>
              <a:t>)</a:t>
            </a:r>
            <a:r>
              <a:rPr lang="en-GB" sz="3600" dirty="0" smtClean="0">
                <a:latin typeface="Garamond" pitchFamily="18" charset="0"/>
              </a:rPr>
              <a:t> </a:t>
            </a:r>
          </a:p>
          <a:p>
            <a:endParaRPr lang="en-GB" sz="3600" dirty="0">
              <a:latin typeface="Garamond" pitchFamily="18" charset="0"/>
            </a:endParaRPr>
          </a:p>
          <a:p>
            <a:r>
              <a:rPr lang="en-GB" sz="3600" dirty="0" smtClean="0">
                <a:latin typeface="Garamond" pitchFamily="18" charset="0"/>
              </a:rPr>
              <a:t>“</a:t>
            </a:r>
            <a:r>
              <a:rPr lang="en-GB" sz="3600" b="1" dirty="0" smtClean="0">
                <a:latin typeface="Garamond" pitchFamily="18" charset="0"/>
              </a:rPr>
              <a:t>The Cuts Won’t Work</a:t>
            </a:r>
            <a:r>
              <a:rPr lang="en-GB" sz="3600" b="1" i="1" dirty="0" smtClean="0">
                <a:latin typeface="Garamond" pitchFamily="18" charset="0"/>
              </a:rPr>
              <a:t>” </a:t>
            </a:r>
            <a:r>
              <a:rPr lang="en-GB" sz="3600" dirty="0" smtClean="0">
                <a:latin typeface="Garamond" pitchFamily="18" charset="0"/>
              </a:rPr>
              <a:t>– </a:t>
            </a:r>
            <a:r>
              <a:rPr lang="en-GB" sz="3200" dirty="0" smtClean="0">
                <a:latin typeface="Garamond" pitchFamily="18" charset="0"/>
              </a:rPr>
              <a:t>Green New Deal Group (including Ann Pettifor) published by the  new economics foundation. (</a:t>
            </a:r>
            <a:r>
              <a:rPr lang="en-GB" sz="3200" dirty="0" smtClean="0">
                <a:latin typeface="Garamond" pitchFamily="18" charset="0"/>
                <a:hlinkClick r:id="rId3"/>
              </a:rPr>
              <a:t>www.neweconomics.org</a:t>
            </a:r>
            <a:r>
              <a:rPr lang="en-GB" sz="3200" dirty="0" smtClean="0">
                <a:latin typeface="Garamond" pitchFamily="18" charset="0"/>
              </a:rPr>
              <a:t>) </a:t>
            </a:r>
          </a:p>
          <a:p>
            <a:endParaRPr lang="en-GB" sz="3600" dirty="0">
              <a:latin typeface="Garamond" pitchFamily="18" charset="0"/>
            </a:endParaRPr>
          </a:p>
          <a:p>
            <a:endParaRPr lang="en-GB" sz="3600" dirty="0" smtClean="0">
              <a:latin typeface="Garamond" pitchFamily="18" charset="0"/>
            </a:endParaRPr>
          </a:p>
          <a:p>
            <a:endParaRPr lang="en-GB" sz="3600" dirty="0"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6" name="Picture 5" descr="PRIME_logo_200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1520" y="234888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 smtClean="0">
                <a:solidFill>
                  <a:prstClr val="black"/>
                </a:solidFill>
                <a:latin typeface="Garamond" pitchFamily="18" charset="0"/>
              </a:rPr>
              <a:t>Keynes Betrayed </a:t>
            </a:r>
            <a:r>
              <a:rPr lang="en-GB" sz="3600" dirty="0" smtClean="0">
                <a:solidFill>
                  <a:prstClr val="black"/>
                </a:solidFill>
                <a:latin typeface="Garamond" pitchFamily="18" charset="0"/>
              </a:rPr>
              <a:t>– Geoff Tily. Palgrave Macmillan, 2010. </a:t>
            </a:r>
          </a:p>
          <a:p>
            <a:pPr lvl="0"/>
            <a:endParaRPr lang="en-GB" sz="36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en-GB" sz="3600" b="1" dirty="0" smtClean="0">
                <a:solidFill>
                  <a:prstClr val="black"/>
                </a:solidFill>
                <a:latin typeface="Garamond" pitchFamily="18" charset="0"/>
              </a:rPr>
              <a:t>The Coming First World Debt Crisis </a:t>
            </a:r>
            <a:r>
              <a:rPr lang="en-GB" sz="3600" dirty="0" smtClean="0">
                <a:solidFill>
                  <a:prstClr val="black"/>
                </a:solidFill>
                <a:latin typeface="Garamond" pitchFamily="18" charset="0"/>
              </a:rPr>
              <a:t>– Ann Pettifor, Palgrave Macmillan, 2006. </a:t>
            </a:r>
          </a:p>
          <a:p>
            <a:pPr lvl="0"/>
            <a:endParaRPr lang="en-GB" sz="36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GB" sz="3600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633524"/>
            <a:ext cx="2160240" cy="68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3" cy="50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24744"/>
            <a:ext cx="77048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 smtClean="0">
              <a:latin typeface="Garamond"/>
              <a:cs typeface="Garamond"/>
            </a:endParaRPr>
          </a:p>
          <a:p>
            <a:pPr algn="ctr"/>
            <a:r>
              <a:rPr lang="en-GB" sz="4400" b="1" dirty="0" smtClean="0">
                <a:latin typeface="Garamond"/>
                <a:cs typeface="Garamond"/>
              </a:rPr>
              <a:t>Consensus: There </a:t>
            </a:r>
            <a:r>
              <a:rPr lang="en-GB" sz="4400" b="1" u="sng" dirty="0" smtClean="0">
                <a:latin typeface="Garamond"/>
                <a:cs typeface="Garamond"/>
              </a:rPr>
              <a:t>must</a:t>
            </a:r>
            <a:r>
              <a:rPr lang="en-GB" sz="4400" b="1" dirty="0" smtClean="0">
                <a:latin typeface="Garamond"/>
                <a:cs typeface="Garamond"/>
              </a:rPr>
              <a:t> be </a:t>
            </a:r>
            <a:r>
              <a:rPr lang="en-GB" sz="4400" b="1" dirty="0">
                <a:latin typeface="Garamond"/>
                <a:cs typeface="Garamond"/>
              </a:rPr>
              <a:t>a ‘plan to cut the deficit</a:t>
            </a:r>
            <a:r>
              <a:rPr lang="en-GB" sz="4400" b="1" dirty="0" smtClean="0">
                <a:latin typeface="Garamond"/>
                <a:cs typeface="Garamond"/>
              </a:rPr>
              <a:t>’.  </a:t>
            </a:r>
          </a:p>
          <a:p>
            <a:pPr algn="ctr"/>
            <a:endParaRPr lang="en-GB" sz="4400" b="1" dirty="0">
              <a:latin typeface="Garamond"/>
              <a:cs typeface="Garamond"/>
            </a:endParaRPr>
          </a:p>
          <a:p>
            <a:endParaRPr lang="en-GB" sz="3600" b="1" dirty="0" smtClean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www.primeeconomics.org</a:t>
            </a:r>
            <a:endParaRPr lang="en-GB"/>
          </a:p>
        </p:txBody>
      </p:sp>
      <p:pic>
        <p:nvPicPr>
          <p:cNvPr id="6" name="Picture 5" descr="PRIME_logo_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75655"/>
            <a:ext cx="28194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1628</Words>
  <Application>Microsoft Office PowerPoint</Application>
  <PresentationFormat>On-screen Show (4:3)</PresentationFormat>
  <Paragraphs>499</Paragraphs>
  <Slides>62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Office Theme</vt:lpstr>
      <vt:lpstr>Default Design</vt:lpstr>
      <vt:lpstr>2_Default Design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Outcome?  unemployment rates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A.Pettifor</dc:creator>
  <cp:lastModifiedBy>A.Pettifor</cp:lastModifiedBy>
  <cp:revision>58</cp:revision>
  <dcterms:created xsi:type="dcterms:W3CDTF">2011-02-14T11:02:56Z</dcterms:created>
  <dcterms:modified xsi:type="dcterms:W3CDTF">2012-02-24T10:23:23Z</dcterms:modified>
</cp:coreProperties>
</file>