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4" r:id="rId3"/>
    <p:sldId id="316" r:id="rId4"/>
    <p:sldId id="338" r:id="rId5"/>
    <p:sldId id="346" r:id="rId6"/>
    <p:sldId id="347" r:id="rId7"/>
    <p:sldId id="348" r:id="rId8"/>
    <p:sldId id="349" r:id="rId9"/>
    <p:sldId id="350" r:id="rId10"/>
    <p:sldId id="359" r:id="rId11"/>
    <p:sldId id="360" r:id="rId12"/>
    <p:sldId id="269" r:id="rId13"/>
    <p:sldId id="326" r:id="rId14"/>
    <p:sldId id="358" r:id="rId15"/>
    <p:sldId id="328" r:id="rId16"/>
    <p:sldId id="284" r:id="rId17"/>
    <p:sldId id="285" r:id="rId18"/>
    <p:sldId id="366" r:id="rId19"/>
    <p:sldId id="368" r:id="rId20"/>
    <p:sldId id="291" r:id="rId21"/>
    <p:sldId id="292" r:id="rId22"/>
    <p:sldId id="361" r:id="rId23"/>
    <p:sldId id="373" r:id="rId24"/>
    <p:sldId id="374" r:id="rId25"/>
    <p:sldId id="312" r:id="rId26"/>
    <p:sldId id="372" r:id="rId27"/>
    <p:sldId id="309" r:id="rId28"/>
    <p:sldId id="371" r:id="rId29"/>
    <p:sldId id="367" r:id="rId30"/>
    <p:sldId id="363" r:id="rId31"/>
    <p:sldId id="364" r:id="rId32"/>
    <p:sldId id="36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D91914-8001-4918-B557-2045BC0DEEB4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2740B6-9C82-45B6-9673-B11489A29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C4A926-0658-45A2-A277-E780938AFA77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p-value function tells us more.  Here you get an idea of the direction, magnitude and precision of the effect estimate for drug A.  Small increased risk, RR&lt;2, very precise.  The null p-value is .04.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6EA99E-1AEE-4332-8E83-B955E2D7B9B2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Now you see the p-value function for drug b.  What can we see.  Also an increased risk (direction is shifter to the right).  But the shift is much larger than for drug A (RR=8-9).   Less precision, wide CI means data compatiblel with a broader range if effects, from small to large.  But these data are most compatible with large effects.  P=.09, not sig.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CEC3F6-CEAA-424C-97D7-1D632AC3CCA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 these Lilly trials, fluox caused more suicides than it prevented.  Function is shifted to the right=bad.  Imprecise, data compatible with no difference.  Equally compatible with 4-5-fold increase.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Random error:  substantial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Systematic error:  the pbo case is misclassified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B51C03-B971-42DA-BD7A-78F59892230E}" type="slidenum">
              <a:rPr lang="en-US" sz="1200">
                <a:latin typeface="Calibri" pitchFamily="34" charset="0"/>
              </a:rPr>
              <a:pPr algn="r"/>
              <a:t>30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Medical authorities deny the allegation.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9BF1E0-C571-4846-A046-45F3AE1BB8B2}" type="slidenum">
              <a:rPr lang="en-US" sz="1200">
                <a:latin typeface="Calibri" pitchFamily="34" charset="0"/>
              </a:rPr>
              <a:pPr algn="r"/>
              <a:t>31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Medical authorities deny the allegation.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E112-8455-4684-B2FE-35831A474CA4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8BAF-9A93-4886-8150-F99599A96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4F08-43F5-4186-9366-0CF4D213C379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7423-4725-4ABA-AED5-877A4070E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CEB7-09BA-47F4-B951-1443807017E3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FBEB2-7525-4374-B200-AE73EC484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66E35-693D-411C-A1F2-46E15C43E7BB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0B41-B841-4934-A2F7-B909BAD2D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F365-A41E-43EE-B16F-BF6748190EDC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BD499-7111-477B-B56B-9BAFFFAB9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CA4A-433A-478E-95AA-95C97E3DB279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4B52-351E-40D4-AF52-64E072165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A670-BF72-41A0-9044-DD40E4AF871B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53DA-294B-418B-B27F-C4C1EA85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BA33-46B9-4DF0-BAF8-9D3C2B556B07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B9FDE-D4F1-4707-ADB3-F5CC78CD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FA6-0EAB-4EA2-BA1D-2169ACE13462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2097-6F7B-4ECB-9B30-EFC95E8FC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4979-5383-4F0F-A62A-A61ECCBABE56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DEDC-87A5-409D-9F64-12D3AFAD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8203-8AB8-430A-B8E5-4ED9D9C61A0F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5F4A-45F1-4C99-A449-F879DB5D7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146A66-29CF-4A6F-895B-25565067B9C0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9F581C-9322-4ECD-A9FA-052F782B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hron.com/content/interactive/special/challenger/pictures/txmag/explosion.gi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838200"/>
            <a:ext cx="91297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514600" y="304800"/>
            <a:ext cx="4716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HIDING THE 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valfu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14550"/>
            <a:ext cx="9144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438400" y="4752975"/>
            <a:ext cx="74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Rounded MT Bold" pitchFamily="34" charset="0"/>
              </a:rPr>
              <a:t>P=.04</a:t>
            </a:r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3124200" y="4905375"/>
            <a:ext cx="1828800" cy="1588"/>
          </a:xfrm>
          <a:custGeom>
            <a:avLst/>
            <a:gdLst>
              <a:gd name="T0" fmla="*/ 0 w 1152"/>
              <a:gd name="T1" fmla="*/ 0 h 1"/>
              <a:gd name="T2" fmla="*/ 2147483647 w 1152"/>
              <a:gd name="T3" fmla="*/ 0 h 1"/>
              <a:gd name="T4" fmla="*/ 0 60000 65536"/>
              <a:gd name="T5" fmla="*/ 0 60000 65536"/>
              <a:gd name="T6" fmla="*/ 0 w 1152"/>
              <a:gd name="T7" fmla="*/ 0 h 1"/>
              <a:gd name="T8" fmla="*/ 1152 w 115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2" h="1">
                <a:moveTo>
                  <a:pt x="0" y="0"/>
                </a:moveTo>
                <a:cubicBezTo>
                  <a:pt x="480" y="0"/>
                  <a:pt x="960" y="0"/>
                  <a:pt x="1152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19600" y="130810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 Rounded MT Bold" pitchFamily="34" charset="0"/>
              </a:rPr>
              <a:t>Drug A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Calibri" pitchFamily="34" charset="0"/>
              </a:rPr>
              <a:t>DOUBT IS OUR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valfu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16138"/>
            <a:ext cx="91440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451100" y="4503738"/>
            <a:ext cx="74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Rounded MT Bold" pitchFamily="34" charset="0"/>
              </a:rPr>
              <a:t>P=.09</a:t>
            </a: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3162300" y="4303713"/>
            <a:ext cx="1828800" cy="393700"/>
          </a:xfrm>
          <a:custGeom>
            <a:avLst/>
            <a:gdLst>
              <a:gd name="T0" fmla="*/ 0 w 1152"/>
              <a:gd name="T1" fmla="*/ 2147483647 h 248"/>
              <a:gd name="T2" fmla="*/ 2147483647 w 1152"/>
              <a:gd name="T3" fmla="*/ 2147483647 h 248"/>
              <a:gd name="T4" fmla="*/ 2147483647 w 1152"/>
              <a:gd name="T5" fmla="*/ 2147483647 h 248"/>
              <a:gd name="T6" fmla="*/ 0 60000 65536"/>
              <a:gd name="T7" fmla="*/ 0 60000 65536"/>
              <a:gd name="T8" fmla="*/ 0 60000 65536"/>
              <a:gd name="T9" fmla="*/ 0 w 1152"/>
              <a:gd name="T10" fmla="*/ 0 h 248"/>
              <a:gd name="T11" fmla="*/ 1152 w 1152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48">
                <a:moveTo>
                  <a:pt x="0" y="248"/>
                </a:moveTo>
                <a:cubicBezTo>
                  <a:pt x="216" y="132"/>
                  <a:pt x="432" y="16"/>
                  <a:pt x="624" y="8"/>
                </a:cubicBezTo>
                <a:cubicBezTo>
                  <a:pt x="816" y="0"/>
                  <a:pt x="984" y="100"/>
                  <a:pt x="1152" y="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438400" y="4732338"/>
            <a:ext cx="74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Rounded MT Bold" pitchFamily="34" charset="0"/>
              </a:rPr>
              <a:t>P=.04</a:t>
            </a:r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3124200" y="4884738"/>
            <a:ext cx="1828800" cy="1587"/>
          </a:xfrm>
          <a:custGeom>
            <a:avLst/>
            <a:gdLst>
              <a:gd name="T0" fmla="*/ 0 w 1152"/>
              <a:gd name="T1" fmla="*/ 0 h 1"/>
              <a:gd name="T2" fmla="*/ 2147483647 w 1152"/>
              <a:gd name="T3" fmla="*/ 0 h 1"/>
              <a:gd name="T4" fmla="*/ 0 60000 65536"/>
              <a:gd name="T5" fmla="*/ 0 60000 65536"/>
              <a:gd name="T6" fmla="*/ 0 w 1152"/>
              <a:gd name="T7" fmla="*/ 0 h 1"/>
              <a:gd name="T8" fmla="*/ 1152 w 115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2" h="1">
                <a:moveTo>
                  <a:pt x="0" y="0"/>
                </a:moveTo>
                <a:cubicBezTo>
                  <a:pt x="480" y="0"/>
                  <a:pt x="960" y="0"/>
                  <a:pt x="1152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419600" y="1303338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 Rounded MT Bold" pitchFamily="34" charset="0"/>
              </a:rPr>
              <a:t>Drug A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797550" y="1303338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 Rounded MT Bold" pitchFamily="34" charset="0"/>
              </a:rPr>
              <a:t>Drug B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Calibri" pitchFamily="34" charset="0"/>
              </a:rPr>
              <a:t>DOUBT IS OUR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-117475"/>
            <a:ext cx="75438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524000" y="1295400"/>
            <a:ext cx="4548188" cy="5638800"/>
            <a:chOff x="1440" y="-240"/>
            <a:chExt cx="2865" cy="3552"/>
          </a:xfrm>
        </p:grpSpPr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0" y="-240"/>
              <a:ext cx="2865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Rectangle 5"/>
            <p:cNvSpPr>
              <a:spLocks noChangeArrowheads="1"/>
            </p:cNvSpPr>
            <p:nvPr/>
          </p:nvSpPr>
          <p:spPr bwMode="auto">
            <a:xfrm>
              <a:off x="1968" y="2772"/>
              <a:ext cx="912" cy="9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7325" y="1252538"/>
            <a:ext cx="45926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43000" y="790575"/>
            <a:ext cx="7534275" cy="3752850"/>
            <a:chOff x="720" y="498"/>
            <a:chExt cx="4746" cy="2364"/>
          </a:xfrm>
        </p:grpSpPr>
        <p:pic>
          <p:nvPicPr>
            <p:cNvPr id="13325" name="Picture 8" descr="pvalfun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0" y="498"/>
              <a:ext cx="4560" cy="2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6" name="Text Box 9"/>
            <p:cNvSpPr txBox="1">
              <a:spLocks noChangeArrowheads="1"/>
            </p:cNvSpPr>
            <p:nvPr/>
          </p:nvSpPr>
          <p:spPr bwMode="auto">
            <a:xfrm>
              <a:off x="3925" y="1427"/>
              <a:ext cx="15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Arial Rounded MT Bold" pitchFamily="34" charset="0"/>
                </a:rPr>
                <a:t>RR=1.9 (0.2, 16)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14400" y="4495800"/>
            <a:ext cx="7772400" cy="2136775"/>
            <a:chOff x="336" y="1008"/>
            <a:chExt cx="4896" cy="1346"/>
          </a:xfrm>
        </p:grpSpPr>
        <p:grpSp>
          <p:nvGrpSpPr>
            <p:cNvPr id="13320" name="Group 11"/>
            <p:cNvGrpSpPr>
              <a:grpSpLocks/>
            </p:cNvGrpSpPr>
            <p:nvPr/>
          </p:nvGrpSpPr>
          <p:grpSpPr bwMode="auto">
            <a:xfrm>
              <a:off x="336" y="1008"/>
              <a:ext cx="4896" cy="1346"/>
              <a:chOff x="384" y="960"/>
              <a:chExt cx="4848" cy="1346"/>
            </a:xfrm>
          </p:grpSpPr>
          <p:pic>
            <p:nvPicPr>
              <p:cNvPr id="13322" name="Picture 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4" y="960"/>
                <a:ext cx="4800" cy="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3" name="Picture 1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2" y="1833"/>
                <a:ext cx="4800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4" name="Rectangle 14"/>
              <p:cNvSpPr>
                <a:spLocks noChangeArrowheads="1"/>
              </p:cNvSpPr>
              <p:nvPr/>
            </p:nvSpPr>
            <p:spPr bwMode="auto">
              <a:xfrm>
                <a:off x="4896" y="2064"/>
                <a:ext cx="33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3321" name="Rectangle 15"/>
            <p:cNvSpPr>
              <a:spLocks noChangeArrowheads="1"/>
            </p:cNvSpPr>
            <p:nvPr/>
          </p:nvSpPr>
          <p:spPr bwMode="auto">
            <a:xfrm>
              <a:off x="378" y="1029"/>
              <a:ext cx="4848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557713"/>
            <a:ext cx="8761413" cy="2109787"/>
          </a:xfrm>
          <a:prstGeom prst="rect">
            <a:avLst/>
          </a:prstGeom>
          <a:noFill/>
          <a:ln w="28575">
            <a:solidFill>
              <a:srgbClr val="08080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074" descr="http://www.chron.com/content/interactive/special/challenger/pictures/txmag/explosio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334000" y="2286000"/>
            <a:ext cx="39941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SAFE TRAVEL:</a:t>
            </a:r>
          </a:p>
          <a:p>
            <a:pPr algn="ctr"/>
            <a:r>
              <a:rPr lang="en-US" sz="3600" b="1"/>
              <a:t>SPACE SHUTTLE</a:t>
            </a:r>
          </a:p>
          <a:p>
            <a:pPr algn="ctr"/>
            <a:endParaRPr lang="en-US" sz="3600" b="1"/>
          </a:p>
          <a:p>
            <a:pPr algn="ctr"/>
            <a:endParaRPr lang="en-US" sz="3600" b="1"/>
          </a:p>
          <a:p>
            <a:pPr algn="ctr"/>
            <a:r>
              <a:rPr lang="en-US" sz="3600" b="1"/>
              <a:t>Mixed Messages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838200"/>
            <a:ext cx="91297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990600" y="76200"/>
            <a:ext cx="749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/>
              <a:t>THE SPIN NO DATA CAN OVERCOME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2138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b="1" i="1">
                <a:latin typeface="Calibri" pitchFamily="34" charset="0"/>
              </a:rPr>
              <a:t>April 15, 1991</a:t>
            </a:r>
            <a:r>
              <a:rPr lang="en-GB" sz="2800">
                <a:latin typeface="Calibri" pitchFamily="34" charset="0"/>
              </a:rPr>
              <a:t> 	 </a:t>
            </a:r>
            <a:r>
              <a:rPr lang="en-GB" sz="2800"/>
              <a:t>Memo to Leigh Thompson</a:t>
            </a:r>
          </a:p>
          <a:p>
            <a:pPr eaLnBrk="0" hangingPunct="0"/>
            <a:r>
              <a:rPr lang="en-GB" sz="2800"/>
              <a:t>			“Upcoming TV appearance”</a:t>
            </a:r>
            <a:r>
              <a:rPr lang="en-GB" sz="3200"/>
              <a:t> </a:t>
            </a:r>
          </a:p>
          <a:p>
            <a:pPr eaLnBrk="0" hangingPunct="0"/>
            <a:endParaRPr lang="en-GB" sz="3200">
              <a:latin typeface="Calibri" pitchFamily="34" charset="0"/>
            </a:endParaRPr>
          </a:p>
          <a:p>
            <a:pPr eaLnBrk="0" hangingPunct="0"/>
            <a:r>
              <a:rPr lang="en-GB" sz="3200">
                <a:latin typeface="Calibri" pitchFamily="34" charset="0"/>
              </a:rPr>
              <a:t>Section I. “MESSAGE GOALS, the three points .. are: </a:t>
            </a:r>
          </a:p>
          <a:p>
            <a:pPr eaLnBrk="0" hangingPunct="0"/>
            <a:r>
              <a:rPr lang="en-GB" sz="3200">
                <a:latin typeface="Calibri" pitchFamily="34" charset="0"/>
              </a:rPr>
              <a:t>		</a:t>
            </a:r>
          </a:p>
          <a:p>
            <a:pPr eaLnBrk="0" hangingPunct="0"/>
            <a:r>
              <a:rPr lang="en-GB" sz="3200">
                <a:latin typeface="Calibri" pitchFamily="34" charset="0"/>
              </a:rPr>
              <a:t>	2. </a:t>
            </a:r>
            <a:r>
              <a:rPr lang="en-GB" sz="3200" b="1">
                <a:latin typeface="Calibri" pitchFamily="34" charset="0"/>
              </a:rPr>
              <a:t>“It’s in the disease, not the drug.” </a:t>
            </a:r>
          </a:p>
          <a:p>
            <a:pPr eaLnBrk="0" hangingPunct="0"/>
            <a:endParaRPr lang="en-GB" sz="3200">
              <a:latin typeface="Calibri" pitchFamily="34" charset="0"/>
            </a:endParaRPr>
          </a:p>
          <a:p>
            <a:pPr eaLnBrk="0" hangingPunct="0"/>
            <a:r>
              <a:rPr lang="en-GB" sz="3200">
                <a:latin typeface="Calibri" pitchFamily="34" charset="0"/>
              </a:rPr>
              <a:t>Section III “If pressed, or as a postscript to the above,</a:t>
            </a:r>
          </a:p>
          <a:p>
            <a:pPr eaLnBrk="0" hangingPunct="0"/>
            <a:r>
              <a:rPr lang="en-GB" sz="3200">
                <a:latin typeface="Calibri" pitchFamily="34" charset="0"/>
              </a:rPr>
              <a:t>then make the point that absolutely no evidence</a:t>
            </a:r>
          </a:p>
          <a:p>
            <a:pPr eaLnBrk="0" hangingPunct="0"/>
            <a:r>
              <a:rPr lang="en-GB" sz="3200">
                <a:latin typeface="Calibri" pitchFamily="34" charset="0"/>
              </a:rPr>
              <a:t>indicates PROZAC as a cause of such behavior</a:t>
            </a:r>
          </a:p>
          <a:p>
            <a:pPr eaLnBrk="0" hangingPunct="0"/>
            <a:r>
              <a:rPr lang="en-GB" sz="3200">
                <a:latin typeface="Calibri" pitchFamily="34" charset="0"/>
              </a:rPr>
              <a:t>(violence and suicide).”, and “Prozac defense… </a:t>
            </a:r>
          </a:p>
          <a:p>
            <a:pPr eaLnBrk="0" hangingPunct="0"/>
            <a:r>
              <a:rPr lang="en-GB" sz="3200">
                <a:latin typeface="Calibri" pitchFamily="34" charset="0"/>
              </a:rPr>
              <a:t>There is simply no medical or scientific merit to</a:t>
            </a:r>
          </a:p>
          <a:p>
            <a:pPr eaLnBrk="0" hangingPunct="0"/>
            <a:r>
              <a:rPr lang="en-GB" sz="3200">
                <a:latin typeface="Calibri" pitchFamily="34" charset="0"/>
              </a:rPr>
              <a:t>the argument.”  </a:t>
            </a:r>
          </a:p>
          <a:p>
            <a:pPr eaLnBrk="0" hangingPunct="0"/>
            <a:r>
              <a:rPr lang="en-GB" sz="3200">
                <a:latin typeface="Calibri" pitchFamily="34" charset="0"/>
              </a:rPr>
              <a:t>							</a:t>
            </a:r>
            <a:r>
              <a:rPr lang="en-GB" sz="2800" b="1" i="1">
                <a:latin typeface="Calibri" pitchFamily="34" charset="0"/>
              </a:rPr>
              <a:t>Exhibit 123</a:t>
            </a:r>
            <a:endParaRPr lang="en-GB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098925" y="14224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screening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776663" y="3062288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randomization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19400" y="3352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drug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699125" y="3352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pbo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086600" y="21478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Run-in/wash out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267200" y="434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140075" y="3733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572000" y="17668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6019800" y="3886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362200" y="5410200"/>
            <a:ext cx="5257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620000" y="514191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Stop </a:t>
            </a:r>
          </a:p>
          <a:p>
            <a:r>
              <a:rPr lang="en-US">
                <a:latin typeface="Calibri" pitchFamily="34" charset="0"/>
              </a:rPr>
              <a:t>treatment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362200" y="3708400"/>
            <a:ext cx="5257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620000" y="346551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Start </a:t>
            </a:r>
          </a:p>
          <a:p>
            <a:r>
              <a:rPr lang="en-US">
                <a:latin typeface="Calibri" pitchFamily="34" charset="0"/>
              </a:rPr>
              <a:t>treatment</a:t>
            </a:r>
          </a:p>
        </p:txBody>
      </p:sp>
      <p:sp>
        <p:nvSpPr>
          <p:cNvPr id="17423" name="Oval 16"/>
          <p:cNvSpPr>
            <a:spLocks noChangeArrowheads="1"/>
          </p:cNvSpPr>
          <p:nvPr/>
        </p:nvSpPr>
        <p:spPr bwMode="auto">
          <a:xfrm>
            <a:off x="3063875" y="4343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Oval 17"/>
          <p:cNvSpPr>
            <a:spLocks noChangeArrowheads="1"/>
          </p:cNvSpPr>
          <p:nvPr/>
        </p:nvSpPr>
        <p:spPr bwMode="auto">
          <a:xfrm>
            <a:off x="3063875" y="4114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Oval 18"/>
          <p:cNvSpPr>
            <a:spLocks noChangeArrowheads="1"/>
          </p:cNvSpPr>
          <p:nvPr/>
        </p:nvSpPr>
        <p:spPr bwMode="auto">
          <a:xfrm>
            <a:off x="3063875" y="3886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Oval 21"/>
          <p:cNvSpPr>
            <a:spLocks noChangeArrowheads="1"/>
          </p:cNvSpPr>
          <p:nvPr/>
        </p:nvSpPr>
        <p:spPr bwMode="auto">
          <a:xfrm>
            <a:off x="5943600" y="3810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7" name="Oval 22"/>
          <p:cNvSpPr>
            <a:spLocks noChangeArrowheads="1"/>
          </p:cNvSpPr>
          <p:nvPr/>
        </p:nvSpPr>
        <p:spPr bwMode="auto">
          <a:xfrm>
            <a:off x="5943600" y="4953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7428" name="AutoShape 23"/>
          <p:cNvCxnSpPr>
            <a:cxnSpLocks noChangeShapeType="1"/>
            <a:stCxn id="17411" idx="1"/>
            <a:endCxn id="17412" idx="3"/>
          </p:cNvCxnSpPr>
          <p:nvPr/>
        </p:nvCxnSpPr>
        <p:spPr bwMode="auto">
          <a:xfrm rot="10800000" flipV="1">
            <a:off x="3460750" y="3246438"/>
            <a:ext cx="315913" cy="290512"/>
          </a:xfrm>
          <a:prstGeom prst="bentConnector3">
            <a:avLst>
              <a:gd name="adj1" fmla="val 4975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29" name="AutoShape 24"/>
          <p:cNvCxnSpPr>
            <a:cxnSpLocks noChangeShapeType="1"/>
            <a:stCxn id="17411" idx="3"/>
          </p:cNvCxnSpPr>
          <p:nvPr/>
        </p:nvCxnSpPr>
        <p:spPr bwMode="auto">
          <a:xfrm>
            <a:off x="5395913" y="3246438"/>
            <a:ext cx="333375" cy="288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7430" name="Oval 25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1" name="Text Box 26"/>
          <p:cNvSpPr txBox="1">
            <a:spLocks noChangeArrowheads="1"/>
          </p:cNvSpPr>
          <p:nvPr/>
        </p:nvSpPr>
        <p:spPr bwMode="auto">
          <a:xfrm>
            <a:off x="1820863" y="169863"/>
            <a:ext cx="56007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RANDOMIZED CONTROLLED TRIALS</a:t>
            </a:r>
          </a:p>
          <a:p>
            <a:pPr algn="ctr"/>
            <a:r>
              <a:rPr lang="en-US" sz="3200">
                <a:solidFill>
                  <a:srgbClr val="FF3300"/>
                </a:solidFill>
              </a:rPr>
              <a:t>Bias 1: Suicidal Acts</a:t>
            </a:r>
          </a:p>
        </p:txBody>
      </p:sp>
      <p:sp>
        <p:nvSpPr>
          <p:cNvPr id="17432" name="Oval 27"/>
          <p:cNvSpPr>
            <a:spLocks noChangeArrowheads="1"/>
          </p:cNvSpPr>
          <p:nvPr/>
        </p:nvSpPr>
        <p:spPr bwMode="auto">
          <a:xfrm>
            <a:off x="3063875" y="571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3" name="Oval 28"/>
          <p:cNvSpPr>
            <a:spLocks noChangeArrowheads="1"/>
          </p:cNvSpPr>
          <p:nvPr/>
        </p:nvSpPr>
        <p:spPr bwMode="auto">
          <a:xfrm>
            <a:off x="5943600" y="4495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4" name="Text Box 29"/>
          <p:cNvSpPr txBox="1">
            <a:spLocks noChangeArrowheads="1"/>
          </p:cNvSpPr>
          <p:nvPr/>
        </p:nvSpPr>
        <p:spPr bwMode="auto">
          <a:xfrm>
            <a:off x="3886200" y="58674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latin typeface="Calibri" pitchFamily="34" charset="0"/>
              </a:rPr>
              <a:t>follow-up</a:t>
            </a:r>
          </a:p>
        </p:txBody>
      </p:sp>
      <p:sp>
        <p:nvSpPr>
          <p:cNvPr id="17435" name="Oval 30"/>
          <p:cNvSpPr>
            <a:spLocks noChangeArrowheads="1"/>
          </p:cNvSpPr>
          <p:nvPr/>
        </p:nvSpPr>
        <p:spPr bwMode="auto">
          <a:xfrm>
            <a:off x="5943600" y="571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6" name="Oval 21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7" name="Oval 21"/>
          <p:cNvSpPr>
            <a:spLocks noChangeArrowheads="1"/>
          </p:cNvSpPr>
          <p:nvPr/>
        </p:nvSpPr>
        <p:spPr bwMode="auto">
          <a:xfrm>
            <a:off x="5943600" y="4267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098925" y="14224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screening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76663" y="3062288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randomization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19400" y="3352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drug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699125" y="3352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pbo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086600" y="21478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Run-in/wash out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267200" y="434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140075" y="3733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572000" y="17668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019800" y="3733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362200" y="5410200"/>
            <a:ext cx="5257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620000" y="514191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Stop </a:t>
            </a:r>
          </a:p>
          <a:p>
            <a:r>
              <a:rPr lang="en-US">
                <a:latin typeface="Calibri" pitchFamily="34" charset="0"/>
              </a:rPr>
              <a:t>treatment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2362200" y="3708400"/>
            <a:ext cx="5257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620000" y="346551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Start </a:t>
            </a:r>
          </a:p>
          <a:p>
            <a:r>
              <a:rPr lang="en-US">
                <a:latin typeface="Calibri" pitchFamily="34" charset="0"/>
              </a:rPr>
              <a:t>treatment</a:t>
            </a:r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3063875" y="4343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3063875" y="4114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3063875" y="3886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0" name="Oval 22"/>
          <p:cNvSpPr>
            <a:spLocks noChangeArrowheads="1"/>
          </p:cNvSpPr>
          <p:nvPr/>
        </p:nvSpPr>
        <p:spPr bwMode="auto">
          <a:xfrm>
            <a:off x="3063875" y="4572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8451" name="AutoShape 23"/>
          <p:cNvCxnSpPr>
            <a:cxnSpLocks noChangeShapeType="1"/>
            <a:stCxn id="18435" idx="1"/>
            <a:endCxn id="18436" idx="3"/>
          </p:cNvCxnSpPr>
          <p:nvPr/>
        </p:nvCxnSpPr>
        <p:spPr bwMode="auto">
          <a:xfrm rot="10800000" flipV="1">
            <a:off x="3460750" y="3246438"/>
            <a:ext cx="315913" cy="290512"/>
          </a:xfrm>
          <a:prstGeom prst="bentConnector3">
            <a:avLst>
              <a:gd name="adj1" fmla="val 4975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8452" name="AutoShape 24"/>
          <p:cNvCxnSpPr>
            <a:cxnSpLocks noChangeShapeType="1"/>
            <a:stCxn id="18435" idx="3"/>
          </p:cNvCxnSpPr>
          <p:nvPr/>
        </p:nvCxnSpPr>
        <p:spPr bwMode="auto">
          <a:xfrm>
            <a:off x="5395913" y="3246438"/>
            <a:ext cx="333375" cy="288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8453" name="Oval 25"/>
          <p:cNvSpPr>
            <a:spLocks noChangeArrowheads="1"/>
          </p:cNvSpPr>
          <p:nvPr/>
        </p:nvSpPr>
        <p:spPr bwMode="auto">
          <a:xfrm>
            <a:off x="3063875" y="4876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4" name="Text Box 26"/>
          <p:cNvSpPr txBox="1">
            <a:spLocks noChangeArrowheads="1"/>
          </p:cNvSpPr>
          <p:nvPr/>
        </p:nvSpPr>
        <p:spPr bwMode="auto">
          <a:xfrm>
            <a:off x="1412875" y="228600"/>
            <a:ext cx="65039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RANDOMIZED CONTROLLED TRIALS</a:t>
            </a:r>
          </a:p>
          <a:p>
            <a:pPr algn="ctr"/>
            <a:r>
              <a:rPr lang="en-US" sz="3200" b="1">
                <a:solidFill>
                  <a:srgbClr val="FF3300"/>
                </a:solidFill>
              </a:rPr>
              <a:t>Bias 2: Suicidal Acts </a:t>
            </a:r>
          </a:p>
        </p:txBody>
      </p:sp>
      <p:sp>
        <p:nvSpPr>
          <p:cNvPr id="18455" name="Oval 27"/>
          <p:cNvSpPr>
            <a:spLocks noChangeArrowheads="1"/>
          </p:cNvSpPr>
          <p:nvPr/>
        </p:nvSpPr>
        <p:spPr bwMode="auto">
          <a:xfrm>
            <a:off x="3063875" y="571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6" name="Oval 28"/>
          <p:cNvSpPr>
            <a:spLocks noChangeArrowheads="1"/>
          </p:cNvSpPr>
          <p:nvPr/>
        </p:nvSpPr>
        <p:spPr bwMode="auto">
          <a:xfrm>
            <a:off x="3062288" y="510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7" name="Text Box 29"/>
          <p:cNvSpPr txBox="1">
            <a:spLocks noChangeArrowheads="1"/>
          </p:cNvSpPr>
          <p:nvPr/>
        </p:nvSpPr>
        <p:spPr bwMode="auto">
          <a:xfrm>
            <a:off x="3886200" y="58674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latin typeface="Calibri" pitchFamily="34" charset="0"/>
              </a:rPr>
              <a:t>follow-up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n06003342"/>
          <p:cNvPicPr>
            <a:picLocks noChangeAspect="1" noChangeArrowheads="1"/>
          </p:cNvPicPr>
          <p:nvPr/>
        </p:nvPicPr>
        <p:blipFill>
          <a:blip r:embed="rId2" cstate="print"/>
          <a:srcRect t="17999" b="16196"/>
          <a:stretch>
            <a:fillRect/>
          </a:stretch>
        </p:blipFill>
        <p:spPr bwMode="auto">
          <a:xfrm>
            <a:off x="0" y="868363"/>
            <a:ext cx="914400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19250" y="188913"/>
            <a:ext cx="5900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/>
              <a:t>EVIDENCE BASED MEDICINE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hAPEBASEBAPFBARDxAODRAQDw8PDQwQFBAVFBYQFBIYHCYeFxkkGRQUHzAgIycpLDgsFR4xNTAqNSYrLCkBCQoKDgwOFw8PFywcHRwsLCkpKTUpKSwpKSksKSwsKSkqKS01KikpKTAwKSkpKSkpKSkpKSkpKSkpLCkpKSkpKf/AABEIAOEA4QMBIgACEQEDEQH/xAAcAAEAAQUBAQAAAAAAAAAAAAAABAIDBQYHAQj/xABLEAACAQMABgQJBQ0GBwAAAAAAAQIDBBEFBhIhMUEHE1FxIjJhgZGhscHRUmKCkrIUFSMzQlRzdJOis8LSF3KDo+HwCBYkNENTY//EABoBAQEAAwEBAAAAAAAAAAAAAAABAgMEBQb/xAApEQEAAgIAAwUJAAAAAAAAAAAAAQIDERQxUQQSEyFBIiMyM0JSkaGx/9oADAMBAAIRAxEAPwDuIAAAAAAAAAAAAAAAAAAAAAAAAAAAAAAAAAAAAAAAAAAAAAAAAAYAGOpSlJt7UsNvCzhJZ3bi/tS7X7yCUCInLtYc5dpRLBClWaWW9yWWYehVk1mVSpl79836FHGEibGyg1qvfOOMSm9/Pn5CRoq/lVpRnvTe0mtpvDUmn7BsZ0GNdefa/SUu5n2v0jYygMHWuKvKpNd2x70zHXF1cJrFepx37of0jY20GK1avp1reMqrzUjKpTqPCWZQqOPDuwZUoAAAAAAAAAAAAAAAAAAAU1HhPufsKiiqtzAsUaWEi5slUYlWCC3slLgXcHjQELSO6nLtax6dxDpW2EZG9hlJfOXqKVSIMXc22UNA09mFSPya08eRSSl72ZCrS3FnRsMTqrt2Jepr3ICQ4FLpklxPHEohypEO6tzKuBYrUtxBH1a8GVzD/wCsaq+nBZ9cWZwwui1s3EvnUYvvcZv+ozRYAAFAAAAAAAAAAAAAAAAApm/aVHMunutKGjqLjJxf3ZDfFuL/ABdTmgOlnp8hUdYruPC6uV5FcVkvRklQ1pvfzu6/b1PiYTeIdFez2tyfWWAfKcNbb788uv28/iVrW2//AD26/bSMfFhtjsWSfWH1JWjlrvPdk+U7vX7SVPEY3tzjxsOo+Pfx5I8p9ImkedzUf+JWXskZRbcbc9sU1tNZ5w+q5wI9vTxUflh2dkv9T5g/58v5ca9X9vcr2TJ+r3SJe2VWdSEozlOChLrp1quEpZ3bUngnfhnw955Q+nHEpwcHj05aS+RafUmX49Nekms7Fr9SY8SvVeEzT9LuDiWpwOJ/20aTf5Fn9Sp8RLpj0phvZsu38VUb+0TxadWfA5/t/jsNvHFeHlhUj9l+4y5xPo06Tb7SWk6VGv1KpunWlinT2XtKn8rLZ2w2Q4wAFAAAAAAAAAAAAAAAAA5r0+UdrRcX8i7pN+eM4+86UaZ0v2XW6Hu+bgqdZfQqRz6mwPmGLLsWWSuLNFoehht5L8WVplmLK0zXMO+lkTSPjLuLVMu363ruLNM3V+F5uWffWSYMvwI0GX4M12h247JEWX4VXjBGiy7BmmXdSUuEi65bn3e4jQZXOfgvufsNWnZF9Qz3QZHOmaXko3D/AMvB9MHzn0AW21pOcuULWo/rSjH3n0Yem+MkABUAAAAAAAAAAAAAAAACHpbR8bihWoy8WtSqUn3Tg4+8mBgfGd9aypVJ05rE4TlCafKUW4v2FqLOj9N2rDtr914R/BXa63ON0aqwqi8+6XnZziJrmG/HbStMuKRaRUjXMO+l1q9W5PykeBPjTUmk+cku7eQZU3GTi9zi2pJ8mng2V5acmf5m+q7Fl+DI0WXIsxmG7HdKiy7GRFjIuxkapq7qZEuEym6rYi+4tKZYu55WCVpuWWbP3ccuvf8ADpo15va7W7FKhF+XfOX8p200roi0C7PRdBSWJ1s3NRc1t+Kn9FI3U7HzwAAAAAAAAAAAAAAAAAAAAA1vX7VOOk7KpRwutX4S2lu8GrFPCz2NZi+/yHy1eWU6NSUKkXGcJOM4tNOMlxXqPshnOOk7owV/m4tkldJYqR3JXKXDfyku0krE6l88pFeybv8A2RaTxtdQmvmzg2u9J5Qp9Fd+93Vb+zJpmXdjjcc4/LSNn/fqJWn7TKoXEfFrwaqY5XFPwaifla2J/TN8p9CmkZLOzTX96okzN6J6FrmVjd0rmcFUlKNW0pxakoVYZW258tqLccd2eCMqteeY1zcTSK4kq/0dOhUnTqRcZwk4Ti1hpp4LKgWWFJEVxPerLkaRrl2VmXiZnNQtWpaS0hRo4fVqXW13yjSg8v07l5zCSpt7lxfBLiz6K6JdR/vba9ZVji6uNmdVPxqNPjGl3835X5DZSPVzdoyb9lvVKmopJLCSSSW5JJYSKwDY5AAAAAAAAAAAAAAAAAAAAAAPMHoA1vWjVL7qjKdvXrW1yk3GpRnKMZvkpxTw+/icrtlrDKk6iubzYUtnxk1na2cZcs8X2HeDG21pFUdjG7rZfx2/cQY7VnVirbJTuruvc1+cqk5dVTfzYZx53k2LAPSjnPSX0ZRv/wDqLdJXKWKkdyVxFLt5SXrNF0R0T062VO62KieHTdJtxfY+GH5j6AMFrHqhbX0X1kXGpjEa1NuFWL5NteMl2Mxmu2dbzXk53Q6CIvjc/uSXuJcuhSzpLNS6aXPaUIr1s1az1O0s6daoq1x1VHrVsq5q7U3TcotKOfms6jqXqPRtKVOrV2qt3KEZzrVW5uEms7ME34OM8ePlMe5Vt4nJ1/UMVq30S2ttcRuJN1FTxK3jJbtr/wBkotcVyXnOhJBHpnEaabWm07kABWIAAAAAAAAAAAAAAAAAAAAAAAARoeL/AIsv4jJJGhwX6SX22BJB4j0AeM9AGGsLddRcx+VXu1u4+FVn8TMIx9kvBqfrNT11UZAkD0AFAAAAAAAAAAAAAAAAAAAAAAAAAAACPT4L9JP2yJBHp8v0k/5gJAAAAADH2fCp+sy/iJmQINot1Ty3Evtr4E4kAACgAAAAAAAAAAAAAAAAAAAAAAAAAABHp8v0k/5yQRqLTUXn8uXtkgJIAAAACFacJfrE/tP4E0hWfiv9Yq/xJImkAAFAAAAAAAAAAAAAAAAAAAAAAAKZVEsZaWXhZfF9gFQPMka6v4003xfYmlnzsCTk17RN+3CDcobDuZKGHmTU6kmljvkQb7WmvJyjGFOnFrCk6kZz9GUUWmk2qKxUtoyTSjU2aji2uyO1xeGuJjsbkj01WhrJXTjnqKkcLLU9ieeb5rHnM7baUhNLk+zKePOi7E08bKVUT4MplWik5ZWI5cnnckt7KMXoq921NbvBvK8F3dbPHvMyc71dvmqNOu60dmd5GrOCjLa/CVmt77Ep58x0NMkLL0AFQAAAAAAAAAAAAAAAAAAAAACLf6NpXEdirCM45ys8YvtT4pkoAYSOrMYfi691Bcoqs6kV5ppnv3iqvjdVGvnU4e4zQJoa/V1Yk+FSPHftU08+gvU9WqUafV7K2FLbSy/Gy3n1maA0Nc+9drSlGFSpTjUknKMdvYlNLnGLe8lKhbQ4zfc5k+/0ZRuI7NalTqR5KpBSSfas8H3GGqaiWv8A45XFJdlK5qqHmjJtDQo0lf0VFqMW/wC9OpGL+rvNXvdLVuqlQpfc1Gi85jTnJSafHLfJ895sEujyP5N3cY7JKlL1qKZZn0c5f/cPHNOnLf51MmpVE0deL7jl4VHbeI7fg7Db47lyeOBeoa1XEElt0KuFvzmLl9JfAyNHUalCl1Sb2M7SW3Uwn24yUQ1CpLs+tU+I8xOstaac4+HiMuxS216cGRhpSk+E152kYRakxXCcUvLGpL2zL0NTYc61XHZTUKf7yW16x5jO0q8ZZ2ZJ4xlJptZ4ZLhB0VoajaxlGlHG09qcnKUp1JfKlJ72ycZI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12936" r="12830" b="4301"/>
          <a:stretch>
            <a:fillRect/>
          </a:stretch>
        </p:blipFill>
        <p:spPr bwMode="auto">
          <a:xfrm>
            <a:off x="-6350" y="2827338"/>
            <a:ext cx="31464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619250" y="188913"/>
            <a:ext cx="591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i="1">
                <a:solidFill>
                  <a:srgbClr val="000000"/>
                </a:solidFill>
              </a:rPr>
              <a:t>EVIDENCE BASED MEDICINE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275013"/>
            <a:ext cx="3148012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 cstate="print"/>
          <a:srcRect l="6004"/>
          <a:stretch>
            <a:fillRect/>
          </a:stretch>
        </p:blipFill>
        <p:spPr bwMode="auto">
          <a:xfrm>
            <a:off x="2843213" y="3308350"/>
            <a:ext cx="30241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 cstate="print"/>
          <a:srcRect r="4167"/>
          <a:stretch>
            <a:fillRect/>
          </a:stretch>
        </p:blipFill>
        <p:spPr bwMode="auto">
          <a:xfrm>
            <a:off x="2252663" y="773113"/>
            <a:ext cx="46958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556895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Wheezes</a:t>
            </a:r>
          </a:p>
          <a:p>
            <a:r>
              <a:rPr lang="en-US" sz="2800"/>
              <a:t>Switching Endpoints</a:t>
            </a:r>
          </a:p>
          <a:p>
            <a:r>
              <a:rPr lang="en-US" sz="2800"/>
              <a:t>Surrogate Outcomes 	90%?</a:t>
            </a:r>
          </a:p>
          <a:p>
            <a:r>
              <a:rPr lang="en-US" sz="2800"/>
              <a:t>NNT 			inappropriate</a:t>
            </a:r>
          </a:p>
          <a:p>
            <a:r>
              <a:rPr lang="en-US" sz="2800"/>
              <a:t>LOCF</a:t>
            </a:r>
          </a:p>
          <a:p>
            <a:r>
              <a:rPr lang="en-US" sz="2800"/>
              <a:t>Relative Risks</a:t>
            </a:r>
          </a:p>
          <a:p>
            <a:r>
              <a:rPr lang="en-US" sz="2800"/>
              <a:t>Short term trials</a:t>
            </a:r>
          </a:p>
          <a:p>
            <a:r>
              <a:rPr lang="en-US" sz="2800"/>
              <a:t>Miscoding</a:t>
            </a:r>
          </a:p>
          <a:p>
            <a:r>
              <a:rPr lang="en-US" sz="2800"/>
              <a:t>Splitting Hazards</a:t>
            </a:r>
          </a:p>
          <a:p>
            <a:r>
              <a:rPr lang="en-US" sz="2800"/>
              <a:t>Co-administration</a:t>
            </a:r>
          </a:p>
          <a:p>
            <a:r>
              <a:rPr lang="en-US" sz="2800"/>
              <a:t>Choice of Comparator &amp; Dose</a:t>
            </a:r>
          </a:p>
          <a:p>
            <a:r>
              <a:rPr lang="en-US" sz="2800"/>
              <a:t>Ecological fallacy</a:t>
            </a:r>
          </a:p>
          <a:p>
            <a:endParaRPr lang="en-US" sz="2800"/>
          </a:p>
          <a:p>
            <a:r>
              <a:rPr lang="en-US" sz="2800"/>
              <a:t>Publication Strategies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924050" y="6186488"/>
            <a:ext cx="5086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b="1"/>
              <a:t>www.davidhealy.org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alidomide"/>
          <p:cNvPicPr>
            <a:picLocks noChangeAspect="1" noChangeArrowheads="1"/>
          </p:cNvPicPr>
          <p:nvPr/>
        </p:nvPicPr>
        <p:blipFill>
          <a:blip r:embed="rId2" cstate="print"/>
          <a:srcRect l="5000" t="3334" r="5000" b="11111"/>
          <a:stretch>
            <a:fillRect/>
          </a:stretch>
        </p:blipFill>
        <p:spPr bwMode="auto">
          <a:xfrm>
            <a:off x="-36513" y="0"/>
            <a:ext cx="5715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208713" y="2627313"/>
            <a:ext cx="25971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latin typeface="Calibri" pitchFamily="34" charset="0"/>
              </a:rPr>
              <a:t>Thalidomide</a:t>
            </a:r>
          </a:p>
          <a:p>
            <a:pPr algn="ctr"/>
            <a:endParaRPr lang="en-GB" sz="3200" b="1">
              <a:latin typeface="Calibri" pitchFamily="34" charset="0"/>
            </a:endParaRPr>
          </a:p>
          <a:p>
            <a:pPr algn="ctr"/>
            <a:r>
              <a:rPr lang="en-GB" sz="3200" b="1">
                <a:latin typeface="Calibri" pitchFamily="34" charset="0"/>
              </a:rPr>
              <a:t>Randomized</a:t>
            </a:r>
          </a:p>
          <a:p>
            <a:pPr algn="ctr"/>
            <a:r>
              <a:rPr lang="en-GB" sz="3200" b="1">
                <a:latin typeface="Calibri" pitchFamily="34" charset="0"/>
              </a:rPr>
              <a:t>Controlled</a:t>
            </a:r>
          </a:p>
          <a:p>
            <a:pPr algn="ctr"/>
            <a:r>
              <a:rPr lang="en-GB" sz="3200" b="1">
                <a:latin typeface="Calibri" pitchFamily="34" charset="0"/>
              </a:rPr>
              <a:t>Trials</a:t>
            </a:r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9457" r="22031" b="21919"/>
          <a:stretch>
            <a:fillRect/>
          </a:stretch>
        </p:blipFill>
        <p:spPr bwMode="auto">
          <a:xfrm>
            <a:off x="215900" y="0"/>
            <a:ext cx="86042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4800" r="7201"/>
          <a:stretch>
            <a:fillRect/>
          </a:stretch>
        </p:blipFill>
        <p:spPr bwMode="auto">
          <a:xfrm>
            <a:off x="0" y="1524000"/>
            <a:ext cx="4579938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0"/>
            <a:ext cx="3881438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 cstate="print"/>
          <a:srcRect l="31432" t="27979" r="30685" b="34435"/>
          <a:stretch>
            <a:fillRect/>
          </a:stretch>
        </p:blipFill>
        <p:spPr bwMode="auto">
          <a:xfrm>
            <a:off x="5410200" y="34290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6200" y="76200"/>
            <a:ext cx="617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i="1"/>
              <a:t>Alle Ding' sind Gift, und nichts ohn' Gift; </a:t>
            </a:r>
          </a:p>
          <a:p>
            <a:r>
              <a:rPr lang="de-DE" sz="2000" b="1" i="1"/>
              <a:t>allein die Dosis macht, daß ein Ding kein Gift ist.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 l="7927" t="10634" r="7927" b="16536"/>
          <a:stretch>
            <a:fillRect/>
          </a:stretch>
        </p:blipFill>
        <p:spPr bwMode="auto">
          <a:xfrm>
            <a:off x="0" y="246063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0468" t="15979" r="7474" b="9375"/>
          <a:stretch>
            <a:fillRect/>
          </a:stretch>
        </p:blipFill>
        <p:spPr bwMode="auto">
          <a:xfrm>
            <a:off x="0" y="333375"/>
            <a:ext cx="9109075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065213" y="1600200"/>
            <a:ext cx="68357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/>
              <a:t>     </a:t>
            </a:r>
            <a:r>
              <a:rPr lang="en-US" sz="3600" b="1"/>
              <a:t>Objective  </a:t>
            </a:r>
            <a:r>
              <a:rPr lang="en-US" sz="3600"/>
              <a:t>v</a:t>
            </a:r>
            <a:r>
              <a:rPr lang="en-US" sz="3600" b="1"/>
              <a:t>  Subjective</a:t>
            </a:r>
          </a:p>
          <a:p>
            <a:pPr algn="ctr"/>
            <a:r>
              <a:rPr lang="en-US" sz="3600" b="1"/>
              <a:t>       Certainty  </a:t>
            </a:r>
            <a:r>
              <a:rPr lang="en-US" sz="3600"/>
              <a:t>v  </a:t>
            </a:r>
            <a:r>
              <a:rPr lang="en-US" sz="3600" b="1"/>
              <a:t>Uncertainty</a:t>
            </a:r>
          </a:p>
          <a:p>
            <a:pPr algn="ctr"/>
            <a:endParaRPr lang="en-US" sz="3600" b="1"/>
          </a:p>
          <a:p>
            <a:pPr algn="ctr"/>
            <a:r>
              <a:rPr lang="en-US" sz="3600" b="1"/>
              <a:t>    Mechanical  </a:t>
            </a:r>
            <a:r>
              <a:rPr lang="en-US" sz="3600"/>
              <a:t>v</a:t>
            </a:r>
            <a:r>
              <a:rPr lang="en-US" sz="3600" b="1"/>
              <a:t>  Thoughtful </a:t>
            </a:r>
          </a:p>
          <a:p>
            <a:pPr algn="ctr"/>
            <a:r>
              <a:rPr lang="en-US" sz="3600" b="1"/>
              <a:t>         Autopilot  </a:t>
            </a:r>
            <a:r>
              <a:rPr lang="en-US" sz="3600"/>
              <a:t>v</a:t>
            </a:r>
            <a:r>
              <a:rPr lang="en-US" sz="3600" b="1"/>
              <a:t>  Professiona</a:t>
            </a:r>
            <a:r>
              <a:rPr lang="en-US" sz="3600"/>
              <a:t>l</a:t>
            </a:r>
          </a:p>
          <a:p>
            <a:pPr algn="ctr"/>
            <a:endParaRPr lang="en-US" sz="3600" b="1"/>
          </a:p>
          <a:p>
            <a:pPr algn="ctr"/>
            <a:r>
              <a:rPr lang="en-US" sz="3600" b="1"/>
              <a:t>Risky Doctor</a:t>
            </a:r>
            <a:r>
              <a:rPr lang="en-US" sz="3600"/>
              <a:t>  v  </a:t>
            </a:r>
            <a:r>
              <a:rPr lang="en-US" sz="3600" b="1"/>
              <a:t>Risky Drug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13" y="1066800"/>
            <a:ext cx="9056687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/>
              <a:t>RCTS</a:t>
            </a:r>
          </a:p>
          <a:p>
            <a:pPr>
              <a:defRPr/>
            </a:pPr>
            <a:endParaRPr lang="en-GB" sz="3200" b="1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200" b="1" dirty="0"/>
              <a:t>Are not a gold standard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3200" b="1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200" b="1" dirty="0"/>
              <a:t>Do not demonstrate Cause and Effect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3200" b="1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200" b="1" dirty="0"/>
              <a:t>Should never replace good evidence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3200" b="1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200" b="1" dirty="0"/>
              <a:t>Significance testing should be about credibility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0749" t="12122" r="21132" b="10985"/>
          <a:stretch>
            <a:fillRect/>
          </a:stretch>
        </p:blipFill>
        <p:spPr bwMode="auto">
          <a:xfrm>
            <a:off x="-49213" y="0"/>
            <a:ext cx="919321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0"/>
            <a:ext cx="4494213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 cstate="print"/>
          <a:srcRect b="4256"/>
          <a:stretch>
            <a:fillRect/>
          </a:stretch>
        </p:blipFill>
        <p:spPr bwMode="auto">
          <a:xfrm>
            <a:off x="0" y="3581400"/>
            <a:ext cx="25669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871788" y="4191000"/>
            <a:ext cx="14716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 i="1"/>
              <a:t>LORD</a:t>
            </a:r>
          </a:p>
          <a:p>
            <a:r>
              <a:rPr lang="en-GB" sz="3200" b="1" i="1"/>
              <a:t>OF</a:t>
            </a:r>
          </a:p>
          <a:p>
            <a:r>
              <a:rPr lang="en-GB" sz="3200" b="1" i="1"/>
              <a:t>THE </a:t>
            </a:r>
          </a:p>
          <a:p>
            <a:r>
              <a:rPr lang="en-GB" sz="3200" b="1" i="1"/>
              <a:t>RINGS</a:t>
            </a:r>
            <a:endParaRPr lang="en-US" sz="3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098925" y="14224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screening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76663" y="3062288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randomization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19400" y="3352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drug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699125" y="3352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pbo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086600" y="21478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Run-in/wash out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267200" y="434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140075" y="3733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572000" y="17668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019800" y="3733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362200" y="5410200"/>
            <a:ext cx="5257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620000" y="514191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Stop </a:t>
            </a:r>
          </a:p>
          <a:p>
            <a:r>
              <a:rPr lang="en-US">
                <a:latin typeface="Calibri" pitchFamily="34" charset="0"/>
              </a:rPr>
              <a:t>treatment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2362200" y="3708400"/>
            <a:ext cx="5257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620000" y="346551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Start </a:t>
            </a:r>
          </a:p>
          <a:p>
            <a:r>
              <a:rPr lang="en-US">
                <a:latin typeface="Calibri" pitchFamily="34" charset="0"/>
              </a:rPr>
              <a:t>treatment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4495800" y="2209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3063875" y="4343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3063875" y="4114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3063875" y="3886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4495800" y="190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4495800" y="2438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5943600" y="3810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3063875" y="4572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4119" name="AutoShape 23"/>
          <p:cNvCxnSpPr>
            <a:cxnSpLocks noChangeShapeType="1"/>
            <a:stCxn id="4099" idx="1"/>
            <a:endCxn id="4100" idx="3"/>
          </p:cNvCxnSpPr>
          <p:nvPr/>
        </p:nvCxnSpPr>
        <p:spPr bwMode="auto">
          <a:xfrm rot="10800000" flipV="1">
            <a:off x="3460750" y="3246438"/>
            <a:ext cx="315913" cy="290512"/>
          </a:xfrm>
          <a:prstGeom prst="bentConnector3">
            <a:avLst>
              <a:gd name="adj1" fmla="val 4975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20" name="AutoShape 24"/>
          <p:cNvCxnSpPr>
            <a:cxnSpLocks noChangeShapeType="1"/>
            <a:stCxn id="4099" idx="3"/>
          </p:cNvCxnSpPr>
          <p:nvPr/>
        </p:nvCxnSpPr>
        <p:spPr bwMode="auto">
          <a:xfrm>
            <a:off x="5395913" y="3246438"/>
            <a:ext cx="333375" cy="288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3063875" y="4876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69863" y="169863"/>
            <a:ext cx="890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FLUOXETINE – PAROXETINE - SERTRALINE  ADULT TRIALS</a:t>
            </a:r>
          </a:p>
          <a:p>
            <a:pPr algn="ctr"/>
            <a:r>
              <a:rPr lang="en-US" sz="2400">
                <a:solidFill>
                  <a:srgbClr val="FF3300"/>
                </a:solidFill>
                <a:latin typeface="Calibri" pitchFamily="34" charset="0"/>
              </a:rPr>
              <a:t>Occurrence of suicidal acts</a:t>
            </a:r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3063875" y="571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3062288" y="510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886200" y="58674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latin typeface="Calibri" pitchFamily="34" charset="0"/>
              </a:rPr>
              <a:t>follow-up</a:t>
            </a:r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5943600" y="571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136525" y="2249488"/>
            <a:ext cx="9985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Calibri" pitchFamily="34" charset="0"/>
              </a:rPr>
              <a:t>Healy</a:t>
            </a:r>
          </a:p>
          <a:p>
            <a:r>
              <a:rPr lang="en-GB" sz="2400" b="1">
                <a:latin typeface="Calibri" pitchFamily="34" charset="0"/>
              </a:rPr>
              <a:t>BMJ</a:t>
            </a:r>
          </a:p>
          <a:p>
            <a:r>
              <a:rPr lang="en-GB" sz="2400" b="1">
                <a:latin typeface="Calibri" pitchFamily="34" charset="0"/>
              </a:rPr>
              <a:t>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674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81200" y="3581400"/>
            <a:ext cx="52578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2343150"/>
            <a:ext cx="8382000" cy="17494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“The American Psychiatric Association believes that antidepressants save lives.”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674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981200" y="3581400"/>
            <a:ext cx="52578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2343150"/>
            <a:ext cx="8382000" cy="18700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“The American Psychiatric Association believes that </a:t>
            </a:r>
            <a:r>
              <a:rPr lang="en-US" sz="4400" b="1">
                <a:solidFill>
                  <a:schemeClr val="bg1"/>
                </a:solidFill>
                <a:latin typeface="Calibri" pitchFamily="34" charset="0"/>
              </a:rPr>
              <a:t>psychiatrists</a:t>
            </a:r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 save lives.”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ho Needs Do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088" y="0"/>
            <a:ext cx="4948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098925" y="14224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screening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776663" y="3062288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randomization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19400" y="3352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drug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699125" y="3352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pbo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086600" y="21478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Run-in/wash out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810000" y="5867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follow - up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140075" y="3733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6019800" y="3733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2362200" y="5410200"/>
            <a:ext cx="5257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7620000" y="514191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Stop </a:t>
            </a:r>
          </a:p>
          <a:p>
            <a:r>
              <a:rPr lang="en-US">
                <a:latin typeface="Calibri" pitchFamily="34" charset="0"/>
              </a:rPr>
              <a:t>treatment</a:t>
            </a: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2362200" y="3708400"/>
            <a:ext cx="5257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7620000" y="346551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Start </a:t>
            </a:r>
          </a:p>
          <a:p>
            <a:r>
              <a:rPr lang="en-US">
                <a:latin typeface="Calibri" pitchFamily="34" charset="0"/>
              </a:rPr>
              <a:t>treatment</a:t>
            </a:r>
          </a:p>
        </p:txBody>
      </p:sp>
      <p:sp>
        <p:nvSpPr>
          <p:cNvPr id="5134" name="Oval 15"/>
          <p:cNvSpPr>
            <a:spLocks noChangeArrowheads="1"/>
          </p:cNvSpPr>
          <p:nvPr/>
        </p:nvSpPr>
        <p:spPr bwMode="auto">
          <a:xfrm>
            <a:off x="4495800" y="2209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5" name="Oval 16"/>
          <p:cNvSpPr>
            <a:spLocks noChangeArrowheads="1"/>
          </p:cNvSpPr>
          <p:nvPr/>
        </p:nvSpPr>
        <p:spPr bwMode="auto">
          <a:xfrm>
            <a:off x="3063875" y="4343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6" name="Oval 17"/>
          <p:cNvSpPr>
            <a:spLocks noChangeArrowheads="1"/>
          </p:cNvSpPr>
          <p:nvPr/>
        </p:nvSpPr>
        <p:spPr bwMode="auto">
          <a:xfrm>
            <a:off x="3063875" y="4114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7" name="Oval 18"/>
          <p:cNvSpPr>
            <a:spLocks noChangeArrowheads="1"/>
          </p:cNvSpPr>
          <p:nvPr/>
        </p:nvSpPr>
        <p:spPr bwMode="auto">
          <a:xfrm>
            <a:off x="3063875" y="3886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8" name="Oval 19"/>
          <p:cNvSpPr>
            <a:spLocks noChangeArrowheads="1"/>
          </p:cNvSpPr>
          <p:nvPr/>
        </p:nvSpPr>
        <p:spPr bwMode="auto">
          <a:xfrm>
            <a:off x="4495800" y="190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9" name="Oval 20"/>
          <p:cNvSpPr>
            <a:spLocks noChangeArrowheads="1"/>
          </p:cNvSpPr>
          <p:nvPr/>
        </p:nvSpPr>
        <p:spPr bwMode="auto">
          <a:xfrm>
            <a:off x="4495800" y="2438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0" name="Oval 22"/>
          <p:cNvSpPr>
            <a:spLocks noChangeArrowheads="1"/>
          </p:cNvSpPr>
          <p:nvPr/>
        </p:nvSpPr>
        <p:spPr bwMode="auto">
          <a:xfrm>
            <a:off x="3063875" y="4572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5141" name="AutoShape 23"/>
          <p:cNvCxnSpPr>
            <a:cxnSpLocks noChangeShapeType="1"/>
            <a:stCxn id="5123" idx="1"/>
            <a:endCxn id="5124" idx="3"/>
          </p:cNvCxnSpPr>
          <p:nvPr/>
        </p:nvCxnSpPr>
        <p:spPr bwMode="auto">
          <a:xfrm rot="10800000" flipV="1">
            <a:off x="3460750" y="3246438"/>
            <a:ext cx="315913" cy="290512"/>
          </a:xfrm>
          <a:prstGeom prst="bentConnector3">
            <a:avLst>
              <a:gd name="adj1" fmla="val 4975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42" name="AutoShape 24"/>
          <p:cNvCxnSpPr>
            <a:cxnSpLocks noChangeShapeType="1"/>
            <a:stCxn id="5123" idx="3"/>
          </p:cNvCxnSpPr>
          <p:nvPr/>
        </p:nvCxnSpPr>
        <p:spPr bwMode="auto">
          <a:xfrm>
            <a:off x="5395913" y="3246438"/>
            <a:ext cx="333375" cy="288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143" name="Freeform 28"/>
          <p:cNvSpPr>
            <a:spLocks/>
          </p:cNvSpPr>
          <p:nvPr/>
        </p:nvSpPr>
        <p:spPr bwMode="auto">
          <a:xfrm>
            <a:off x="5105400" y="1905000"/>
            <a:ext cx="2268538" cy="2438400"/>
          </a:xfrm>
          <a:custGeom>
            <a:avLst/>
            <a:gdLst>
              <a:gd name="T0" fmla="*/ 0 w 997"/>
              <a:gd name="T1" fmla="*/ 2147483647 h 1441"/>
              <a:gd name="T2" fmla="*/ 2147483647 w 997"/>
              <a:gd name="T3" fmla="*/ 2147483647 h 1441"/>
              <a:gd name="T4" fmla="*/ 2147483647 w 997"/>
              <a:gd name="T5" fmla="*/ 2147483647 h 1441"/>
              <a:gd name="T6" fmla="*/ 2147483647 w 997"/>
              <a:gd name="T7" fmla="*/ 2147483647 h 1441"/>
              <a:gd name="T8" fmla="*/ 2147483647 w 997"/>
              <a:gd name="T9" fmla="*/ 2147483647 h 1441"/>
              <a:gd name="T10" fmla="*/ 2147483647 w 997"/>
              <a:gd name="T11" fmla="*/ 2147483647 h 1441"/>
              <a:gd name="T12" fmla="*/ 2147483647 w 997"/>
              <a:gd name="T13" fmla="*/ 2147483647 h 1441"/>
              <a:gd name="T14" fmla="*/ 2147483647 w 997"/>
              <a:gd name="T15" fmla="*/ 2147483647 h 1441"/>
              <a:gd name="T16" fmla="*/ 2147483647 w 997"/>
              <a:gd name="T17" fmla="*/ 2147483647 h 1441"/>
              <a:gd name="T18" fmla="*/ 2147483647 w 997"/>
              <a:gd name="T19" fmla="*/ 2147483647 h 1441"/>
              <a:gd name="T20" fmla="*/ 2147483647 w 997"/>
              <a:gd name="T21" fmla="*/ 2147483647 h 1441"/>
              <a:gd name="T22" fmla="*/ 2147483647 w 997"/>
              <a:gd name="T23" fmla="*/ 2147483647 h 1441"/>
              <a:gd name="T24" fmla="*/ 2147483647 w 997"/>
              <a:gd name="T25" fmla="*/ 2147483647 h 1441"/>
              <a:gd name="T26" fmla="*/ 2147483647 w 997"/>
              <a:gd name="T27" fmla="*/ 2147483647 h 14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97"/>
              <a:gd name="T43" fmla="*/ 0 h 1441"/>
              <a:gd name="T44" fmla="*/ 997 w 997"/>
              <a:gd name="T45" fmla="*/ 1441 h 14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97" h="1441">
                <a:moveTo>
                  <a:pt x="0" y="85"/>
                </a:moveTo>
                <a:cubicBezTo>
                  <a:pt x="128" y="0"/>
                  <a:pt x="288" y="118"/>
                  <a:pt x="411" y="149"/>
                </a:cubicBezTo>
                <a:cubicBezTo>
                  <a:pt x="485" y="202"/>
                  <a:pt x="449" y="189"/>
                  <a:pt x="512" y="204"/>
                </a:cubicBezTo>
                <a:cubicBezTo>
                  <a:pt x="563" y="241"/>
                  <a:pt x="622" y="271"/>
                  <a:pt x="677" y="304"/>
                </a:cubicBezTo>
                <a:cubicBezTo>
                  <a:pt x="723" y="332"/>
                  <a:pt x="686" y="293"/>
                  <a:pt x="731" y="332"/>
                </a:cubicBezTo>
                <a:cubicBezTo>
                  <a:pt x="758" y="356"/>
                  <a:pt x="809" y="395"/>
                  <a:pt x="832" y="423"/>
                </a:cubicBezTo>
                <a:cubicBezTo>
                  <a:pt x="882" y="484"/>
                  <a:pt x="820" y="423"/>
                  <a:pt x="869" y="469"/>
                </a:cubicBezTo>
                <a:cubicBezTo>
                  <a:pt x="890" y="534"/>
                  <a:pt x="876" y="508"/>
                  <a:pt x="905" y="551"/>
                </a:cubicBezTo>
                <a:cubicBezTo>
                  <a:pt x="919" y="606"/>
                  <a:pt x="927" y="639"/>
                  <a:pt x="951" y="688"/>
                </a:cubicBezTo>
                <a:cubicBezTo>
                  <a:pt x="960" y="743"/>
                  <a:pt x="968" y="799"/>
                  <a:pt x="978" y="853"/>
                </a:cubicBezTo>
                <a:cubicBezTo>
                  <a:pt x="983" y="881"/>
                  <a:pt x="997" y="935"/>
                  <a:pt x="997" y="935"/>
                </a:cubicBezTo>
                <a:cubicBezTo>
                  <a:pt x="993" y="1018"/>
                  <a:pt x="997" y="1114"/>
                  <a:pt x="978" y="1200"/>
                </a:cubicBezTo>
                <a:cubicBezTo>
                  <a:pt x="958" y="1291"/>
                  <a:pt x="794" y="1435"/>
                  <a:pt x="695" y="1438"/>
                </a:cubicBezTo>
                <a:cubicBezTo>
                  <a:pt x="619" y="1441"/>
                  <a:pt x="542" y="1438"/>
                  <a:pt x="466" y="143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5144" name="Oval 29"/>
          <p:cNvSpPr>
            <a:spLocks noChangeArrowheads="1"/>
          </p:cNvSpPr>
          <p:nvPr/>
        </p:nvSpPr>
        <p:spPr bwMode="auto">
          <a:xfrm>
            <a:off x="3063875" y="4876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5" name="Text Box 30"/>
          <p:cNvSpPr txBox="1">
            <a:spLocks noChangeArrowheads="1"/>
          </p:cNvSpPr>
          <p:nvPr/>
        </p:nvSpPr>
        <p:spPr bwMode="auto">
          <a:xfrm>
            <a:off x="207963" y="169863"/>
            <a:ext cx="8818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FLUOXETINE – PAROXETINE - SERTRALINE ADULT TRIALS</a:t>
            </a:r>
          </a:p>
          <a:p>
            <a:pPr algn="ctr"/>
            <a:r>
              <a:rPr lang="en-US" sz="2400">
                <a:solidFill>
                  <a:srgbClr val="FF3300"/>
                </a:solidFill>
                <a:latin typeface="Calibri" pitchFamily="34" charset="0"/>
              </a:rPr>
              <a:t>Reporting of suicidal acts</a:t>
            </a:r>
          </a:p>
        </p:txBody>
      </p:sp>
      <p:sp>
        <p:nvSpPr>
          <p:cNvPr id="5146" name="Oval 31"/>
          <p:cNvSpPr>
            <a:spLocks noChangeArrowheads="1"/>
          </p:cNvSpPr>
          <p:nvPr/>
        </p:nvSpPr>
        <p:spPr bwMode="auto">
          <a:xfrm>
            <a:off x="5943600" y="4876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7" name="Line 32"/>
          <p:cNvSpPr>
            <a:spLocks noChangeShapeType="1"/>
          </p:cNvSpPr>
          <p:nvPr/>
        </p:nvSpPr>
        <p:spPr bwMode="auto">
          <a:xfrm flipV="1">
            <a:off x="3429000" y="5029200"/>
            <a:ext cx="228600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5148" name="Oval 33"/>
          <p:cNvSpPr>
            <a:spLocks noChangeArrowheads="1"/>
          </p:cNvSpPr>
          <p:nvPr/>
        </p:nvSpPr>
        <p:spPr bwMode="auto">
          <a:xfrm>
            <a:off x="3063875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9" name="Oval 34"/>
          <p:cNvSpPr>
            <a:spLocks noChangeArrowheads="1"/>
          </p:cNvSpPr>
          <p:nvPr/>
        </p:nvSpPr>
        <p:spPr bwMode="auto">
          <a:xfrm>
            <a:off x="3062288" y="510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0" name="Oval 35"/>
          <p:cNvSpPr>
            <a:spLocks noChangeArrowheads="1"/>
          </p:cNvSpPr>
          <p:nvPr/>
        </p:nvSpPr>
        <p:spPr bwMode="auto">
          <a:xfrm>
            <a:off x="59436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1" name="Line 36"/>
          <p:cNvSpPr>
            <a:spLocks noChangeShapeType="1"/>
          </p:cNvSpPr>
          <p:nvPr/>
        </p:nvSpPr>
        <p:spPr bwMode="auto">
          <a:xfrm flipH="1" flipV="1">
            <a:off x="5638800" y="5715000"/>
            <a:ext cx="2286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52" name="Oval 37"/>
          <p:cNvSpPr>
            <a:spLocks noChangeArrowheads="1"/>
          </p:cNvSpPr>
          <p:nvPr/>
        </p:nvSpPr>
        <p:spPr bwMode="auto">
          <a:xfrm>
            <a:off x="5943600" y="5257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3" name="Line 38"/>
          <p:cNvSpPr>
            <a:spLocks noChangeShapeType="1"/>
          </p:cNvSpPr>
          <p:nvPr/>
        </p:nvSpPr>
        <p:spPr bwMode="auto">
          <a:xfrm flipV="1">
            <a:off x="5638800" y="54102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5154" name="Oval 31"/>
          <p:cNvSpPr>
            <a:spLocks noChangeArrowheads="1"/>
          </p:cNvSpPr>
          <p:nvPr/>
        </p:nvSpPr>
        <p:spPr bwMode="auto">
          <a:xfrm>
            <a:off x="5943600" y="4572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5943600" y="6553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 flipV="1">
            <a:off x="6324600" y="4800600"/>
            <a:ext cx="38100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57" name="Line 38"/>
          <p:cNvSpPr>
            <a:spLocks noChangeShapeType="1"/>
          </p:cNvSpPr>
          <p:nvPr/>
        </p:nvSpPr>
        <p:spPr bwMode="auto">
          <a:xfrm flipV="1">
            <a:off x="6324600" y="6019800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pic>
        <p:nvPicPr>
          <p:cNvPr id="5158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900" y="38862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9" name="Oval 26"/>
          <p:cNvSpPr>
            <a:spLocks noChangeArrowheads="1"/>
          </p:cNvSpPr>
          <p:nvPr/>
        </p:nvSpPr>
        <p:spPr bwMode="auto">
          <a:xfrm>
            <a:off x="5943600" y="4114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0" name="Oval 27"/>
          <p:cNvSpPr>
            <a:spLocks noChangeArrowheads="1"/>
          </p:cNvSpPr>
          <p:nvPr/>
        </p:nvSpPr>
        <p:spPr bwMode="auto">
          <a:xfrm>
            <a:off x="5943600" y="4343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1" name="Oval 33"/>
          <p:cNvSpPr>
            <a:spLocks noChangeArrowheads="1"/>
          </p:cNvSpPr>
          <p:nvPr/>
        </p:nvSpPr>
        <p:spPr bwMode="auto">
          <a:xfrm>
            <a:off x="44958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2" name="TextBox 1"/>
          <p:cNvSpPr txBox="1">
            <a:spLocks noChangeArrowheads="1"/>
          </p:cNvSpPr>
          <p:nvPr/>
        </p:nvSpPr>
        <p:spPr bwMode="auto">
          <a:xfrm>
            <a:off x="762000" y="1905000"/>
            <a:ext cx="14779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Vioxx</a:t>
            </a:r>
          </a:p>
          <a:p>
            <a:r>
              <a:rPr lang="en-GB" sz="2800"/>
              <a:t>Avandia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994 RBD"/>
          <p:cNvPicPr>
            <a:picLocks noChangeAspect="1" noChangeArrowheads="1"/>
          </p:cNvPicPr>
          <p:nvPr/>
        </p:nvPicPr>
        <p:blipFill>
          <a:blip r:embed="rId2" cstate="print"/>
          <a:srcRect l="4013"/>
          <a:stretch>
            <a:fillRect/>
          </a:stretch>
        </p:blipFill>
        <p:spPr bwMode="auto">
          <a:xfrm>
            <a:off x="1187450" y="7938"/>
            <a:ext cx="705643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Paroxetine in treatment of intermittent brief depression</a:t>
            </a:r>
            <a:br>
              <a:rPr lang="en-GB"/>
            </a:br>
            <a:r>
              <a:rPr lang="en-GB"/>
              <a:t>[</a:t>
            </a:r>
            <a:r>
              <a:rPr lang="en-GB" sz="3200"/>
              <a:t>Montgomery et al 1993]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286000"/>
            <a:ext cx="889317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						PAR		PLC</a:t>
            </a:r>
          </a:p>
          <a:p>
            <a:pPr eaLnBrk="1" hangingPunct="1">
              <a:buFontTx/>
              <a:buNone/>
            </a:pPr>
            <a:r>
              <a:rPr lang="en-GB" smtClean="0"/>
              <a:t>						n = 18	n = 18</a:t>
            </a:r>
          </a:p>
          <a:p>
            <a:pPr eaLnBrk="1" hangingPunct="1">
              <a:buFontTx/>
              <a:buNone/>
            </a:pPr>
            <a:r>
              <a:rPr lang="en-GB" smtClean="0"/>
              <a:t>overall response [%]		38.0		50</a:t>
            </a:r>
          </a:p>
          <a:p>
            <a:pPr eaLnBrk="1" hangingPunct="1">
              <a:buFontTx/>
              <a:buNone/>
            </a:pPr>
            <a:r>
              <a:rPr lang="en-GB" smtClean="0"/>
              <a:t>depressive episodes [n]	16.5		15.4</a:t>
            </a:r>
          </a:p>
          <a:p>
            <a:pPr eaLnBrk="1" hangingPunct="1">
              <a:buFontTx/>
              <a:buNone/>
            </a:pPr>
            <a:r>
              <a:rPr lang="en-GB" smtClean="0"/>
              <a:t>mean MADRS score		29.7		26.8</a:t>
            </a:r>
          </a:p>
          <a:p>
            <a:pPr eaLnBrk="1" hangingPunct="1">
              <a:buFontTx/>
              <a:buNone/>
            </a:pPr>
            <a:r>
              <a:rPr lang="en-GB" smtClean="0"/>
              <a:t>mean duration [days]	 	  4.6		  5.4</a:t>
            </a:r>
          </a:p>
          <a:p>
            <a:pPr eaLnBrk="1" hangingPunct="1">
              <a:buFontTx/>
              <a:buNone/>
            </a:pPr>
            <a:r>
              <a:rPr lang="en-GB" smtClean="0"/>
              <a:t>suicide attempts / year	  7.3		  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440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53" r="3775" b="18005"/>
          <a:stretch>
            <a:fillRect/>
          </a:stretch>
        </p:blipFill>
        <p:spPr bwMode="auto">
          <a:xfrm>
            <a:off x="0" y="1196975"/>
            <a:ext cx="91440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419475" y="444500"/>
            <a:ext cx="206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latin typeface="Calibri" pitchFamily="34" charset="0"/>
              </a:rPr>
              <a:t>GSK - 2006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30238" y="5734050"/>
            <a:ext cx="7891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Calibri" pitchFamily="34" charset="0"/>
              </a:rPr>
              <a:t>Paroxetine Suicidal Acts 11 v 0 Placebo Suicidal 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453" r="3775"/>
          <a:stretch>
            <a:fillRect/>
          </a:stretch>
        </p:blipFill>
        <p:spPr bwMode="auto">
          <a:xfrm>
            <a:off x="0" y="1196975"/>
            <a:ext cx="914400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92500" y="444500"/>
            <a:ext cx="206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latin typeface="Calibri" pitchFamily="34" charset="0"/>
              </a:rPr>
              <a:t>GSK - 2006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430463" y="5876925"/>
            <a:ext cx="4854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Calibri" pitchFamily="34" charset="0"/>
              </a:rPr>
              <a:t>Paroxetine 43 v 35 Placebo </a:t>
            </a:r>
          </a:p>
          <a:p>
            <a:pPr algn="ctr"/>
            <a:r>
              <a:rPr lang="en-GB" sz="2800" b="1">
                <a:latin typeface="Calibri" pitchFamily="34" charset="0"/>
              </a:rPr>
              <a:t>RR – 0.74</a:t>
            </a:r>
            <a:r>
              <a:rPr lang="en-GB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461</Words>
  <Application>Microsoft Office PowerPoint</Application>
  <PresentationFormat>On-screen Show (4:3)</PresentationFormat>
  <Paragraphs>154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Arial Rounded MT Bold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Paroxetine in treatment of intermittent brief depression [Montgomery et al 1993]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Healy-LT</dc:creator>
  <cp:lastModifiedBy>avaud</cp:lastModifiedBy>
  <cp:revision>46</cp:revision>
  <dcterms:created xsi:type="dcterms:W3CDTF">2012-01-08T11:26:56Z</dcterms:created>
  <dcterms:modified xsi:type="dcterms:W3CDTF">2012-02-24T08:56:43Z</dcterms:modified>
</cp:coreProperties>
</file>