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6" r:id="rId2"/>
    <p:sldId id="267" r:id="rId3"/>
    <p:sldId id="277" r:id="rId4"/>
    <p:sldId id="268" r:id="rId5"/>
    <p:sldId id="269" r:id="rId6"/>
    <p:sldId id="279" r:id="rId7"/>
    <p:sldId id="280" r:id="rId8"/>
    <p:sldId id="273" r:id="rId9"/>
    <p:sldId id="281" r:id="rId10"/>
    <p:sldId id="282" r:id="rId11"/>
    <p:sldId id="283" r:id="rId12"/>
    <p:sldId id="294" r:id="rId13"/>
    <p:sldId id="284" r:id="rId14"/>
    <p:sldId id="285" r:id="rId15"/>
    <p:sldId id="286" r:id="rId16"/>
    <p:sldId id="287" r:id="rId17"/>
    <p:sldId id="289" r:id="rId18"/>
    <p:sldId id="288" r:id="rId19"/>
    <p:sldId id="290" r:id="rId20"/>
    <p:sldId id="291" r:id="rId21"/>
    <p:sldId id="292" r:id="rId22"/>
    <p:sldId id="293" r:id="rId23"/>
  </p:sldIdLst>
  <p:sldSz cx="9144000" cy="6858000" type="screen4x3"/>
  <p:notesSz cx="6788150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2658" y="-1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vents\Radical%20Statistics%20conference%202012\20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vents\Radical%20Statistics%20conference%202012\20_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vents\Radical%20Statistics%20conference%202012\20_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vents\Radical%20Statistics%20conference%202012\taxspending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47918039925375"/>
          <c:y val="0.15459272286095774"/>
          <c:w val="0.76079850749249955"/>
          <c:h val="0.5576572485062613"/>
        </c:manualLayout>
      </c:layout>
      <c:lineChart>
        <c:grouping val="standard"/>
        <c:varyColors val="0"/>
        <c:ser>
          <c:idx val="0"/>
          <c:order val="0"/>
          <c:tx>
            <c:v>Receipts</c:v>
          </c:tx>
          <c:spPr>
            <a:ln w="57150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Sheet1!$B$4:$B$24</c:f>
              <c:strCache>
                <c:ptCount val="21"/>
                <c:pt idx="0">
                  <c:v>1996-97</c:v>
                </c:pt>
                <c:pt idx="1">
                  <c:v>1997-98</c:v>
                </c:pt>
                <c:pt idx="2">
                  <c:v>1998-99</c:v>
                </c:pt>
                <c:pt idx="3">
                  <c:v>1999-00</c:v>
                </c:pt>
                <c:pt idx="4">
                  <c:v>2000-01</c:v>
                </c:pt>
                <c:pt idx="5">
                  <c:v>2001-02</c:v>
                </c:pt>
                <c:pt idx="6">
                  <c:v>2002-03</c:v>
                </c:pt>
                <c:pt idx="7">
                  <c:v>2003-04</c:v>
                </c:pt>
                <c:pt idx="8">
                  <c:v>2004-05</c:v>
                </c:pt>
                <c:pt idx="9">
                  <c:v>2005-06</c:v>
                </c:pt>
                <c:pt idx="10">
                  <c:v>2006-07</c:v>
                </c:pt>
                <c:pt idx="11">
                  <c:v>2007-08</c:v>
                </c:pt>
                <c:pt idx="12">
                  <c:v>2008-09</c:v>
                </c:pt>
                <c:pt idx="13">
                  <c:v>2009-10</c:v>
                </c:pt>
                <c:pt idx="14">
                  <c:v>2010-111</c:v>
                </c:pt>
                <c:pt idx="15">
                  <c:v>2011-12</c:v>
                </c:pt>
                <c:pt idx="16">
                  <c:v>2012-13</c:v>
                </c:pt>
                <c:pt idx="17">
                  <c:v>2013-14</c:v>
                </c:pt>
                <c:pt idx="18">
                  <c:v>2014-15</c:v>
                </c:pt>
                <c:pt idx="19">
                  <c:v>2015-16</c:v>
                </c:pt>
                <c:pt idx="20">
                  <c:v>2016-17</c:v>
                </c:pt>
              </c:strCache>
            </c:strRef>
          </c:cat>
          <c:val>
            <c:numRef>
              <c:f>Sheet1!$D$4:$D$24</c:f>
              <c:numCache>
                <c:formatCode>0.0</c:formatCode>
                <c:ptCount val="21"/>
                <c:pt idx="0">
                  <c:v>36.4</c:v>
                </c:pt>
                <c:pt idx="1">
                  <c:v>37.5</c:v>
                </c:pt>
                <c:pt idx="2">
                  <c:v>37.700000000000003</c:v>
                </c:pt>
                <c:pt idx="3">
                  <c:v>37.9</c:v>
                </c:pt>
                <c:pt idx="4">
                  <c:v>38.6</c:v>
                </c:pt>
                <c:pt idx="5">
                  <c:v>37.799999999999997</c:v>
                </c:pt>
                <c:pt idx="6">
                  <c:v>36.299999999999997</c:v>
                </c:pt>
                <c:pt idx="7">
                  <c:v>36.5</c:v>
                </c:pt>
                <c:pt idx="8">
                  <c:v>37.299999999999997</c:v>
                </c:pt>
                <c:pt idx="9">
                  <c:v>38.299999999999997</c:v>
                </c:pt>
                <c:pt idx="10">
                  <c:v>38.6</c:v>
                </c:pt>
                <c:pt idx="11">
                  <c:v>38.6</c:v>
                </c:pt>
                <c:pt idx="12">
                  <c:v>37.200000000000003</c:v>
                </c:pt>
                <c:pt idx="13">
                  <c:v>36.5</c:v>
                </c:pt>
                <c:pt idx="14">
                  <c:v>37.5</c:v>
                </c:pt>
                <c:pt idx="15">
                  <c:v>37.799999999999997</c:v>
                </c:pt>
                <c:pt idx="16">
                  <c:v>37.700000000000003</c:v>
                </c:pt>
                <c:pt idx="17">
                  <c:v>37.700000000000003</c:v>
                </c:pt>
                <c:pt idx="18">
                  <c:v>37.700000000000003</c:v>
                </c:pt>
                <c:pt idx="19">
                  <c:v>37.700000000000003</c:v>
                </c:pt>
                <c:pt idx="20">
                  <c:v>37.799999999999997</c:v>
                </c:pt>
              </c:numCache>
            </c:numRef>
          </c:val>
          <c:smooth val="0"/>
        </c:ser>
        <c:ser>
          <c:idx val="1"/>
          <c:order val="1"/>
          <c:tx>
            <c:v>Spending (incl investment)</c:v>
          </c:tx>
          <c:spPr>
            <a:ln w="5715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Sheet1!$B$4:$B$24</c:f>
              <c:strCache>
                <c:ptCount val="21"/>
                <c:pt idx="0">
                  <c:v>1996-97</c:v>
                </c:pt>
                <c:pt idx="1">
                  <c:v>1997-98</c:v>
                </c:pt>
                <c:pt idx="2">
                  <c:v>1998-99</c:v>
                </c:pt>
                <c:pt idx="3">
                  <c:v>1999-00</c:v>
                </c:pt>
                <c:pt idx="4">
                  <c:v>2000-01</c:v>
                </c:pt>
                <c:pt idx="5">
                  <c:v>2001-02</c:v>
                </c:pt>
                <c:pt idx="6">
                  <c:v>2002-03</c:v>
                </c:pt>
                <c:pt idx="7">
                  <c:v>2003-04</c:v>
                </c:pt>
                <c:pt idx="8">
                  <c:v>2004-05</c:v>
                </c:pt>
                <c:pt idx="9">
                  <c:v>2005-06</c:v>
                </c:pt>
                <c:pt idx="10">
                  <c:v>2006-07</c:v>
                </c:pt>
                <c:pt idx="11">
                  <c:v>2007-08</c:v>
                </c:pt>
                <c:pt idx="12">
                  <c:v>2008-09</c:v>
                </c:pt>
                <c:pt idx="13">
                  <c:v>2009-10</c:v>
                </c:pt>
                <c:pt idx="14">
                  <c:v>2010-111</c:v>
                </c:pt>
                <c:pt idx="15">
                  <c:v>2011-12</c:v>
                </c:pt>
                <c:pt idx="16">
                  <c:v>2012-13</c:v>
                </c:pt>
                <c:pt idx="17">
                  <c:v>2013-14</c:v>
                </c:pt>
                <c:pt idx="18">
                  <c:v>2014-15</c:v>
                </c:pt>
                <c:pt idx="19">
                  <c:v>2015-16</c:v>
                </c:pt>
                <c:pt idx="20">
                  <c:v>2016-17</c:v>
                </c:pt>
              </c:strCache>
            </c:strRef>
          </c:cat>
          <c:val>
            <c:numRef>
              <c:f>Sheet1!$G$4:$G$24</c:f>
              <c:numCache>
                <c:formatCode>0.0</c:formatCode>
                <c:ptCount val="21"/>
                <c:pt idx="0">
                  <c:v>39.799999999999997</c:v>
                </c:pt>
                <c:pt idx="1">
                  <c:v>38.200000000000003</c:v>
                </c:pt>
                <c:pt idx="2">
                  <c:v>37.200000000000003</c:v>
                </c:pt>
                <c:pt idx="3">
                  <c:v>36.299999999999997</c:v>
                </c:pt>
                <c:pt idx="4">
                  <c:v>36.799999999999997</c:v>
                </c:pt>
                <c:pt idx="5">
                  <c:v>37.700000000000003</c:v>
                </c:pt>
                <c:pt idx="6">
                  <c:v>38.6</c:v>
                </c:pt>
                <c:pt idx="7">
                  <c:v>39.4</c:v>
                </c:pt>
                <c:pt idx="8">
                  <c:v>40.5</c:v>
                </c:pt>
                <c:pt idx="9">
                  <c:v>41.2</c:v>
                </c:pt>
                <c:pt idx="10">
                  <c:v>40.9</c:v>
                </c:pt>
                <c:pt idx="11">
                  <c:v>40.9</c:v>
                </c:pt>
                <c:pt idx="12">
                  <c:v>43.9</c:v>
                </c:pt>
                <c:pt idx="13">
                  <c:v>47.6</c:v>
                </c:pt>
                <c:pt idx="14">
                  <c:v>46.7</c:v>
                </c:pt>
                <c:pt idx="15">
                  <c:v>46.2</c:v>
                </c:pt>
                <c:pt idx="16">
                  <c:v>45.3</c:v>
                </c:pt>
                <c:pt idx="17">
                  <c:v>43.7</c:v>
                </c:pt>
                <c:pt idx="18">
                  <c:v>42.2</c:v>
                </c:pt>
                <c:pt idx="19">
                  <c:v>40.5</c:v>
                </c:pt>
                <c:pt idx="20">
                  <c:v>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66592"/>
        <c:axId val="21568512"/>
      </c:lineChart>
      <c:catAx>
        <c:axId val="21566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fiscal 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156851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1568512"/>
        <c:scaling>
          <c:orientation val="minMax"/>
          <c:min val="2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of GDP</a:t>
                </a:r>
              </a:p>
            </c:rich>
          </c:tx>
          <c:layout>
            <c:manualLayout>
              <c:xMode val="edge"/>
              <c:yMode val="edge"/>
              <c:x val="8.1835432671372686E-3"/>
              <c:y val="0.32739217588807484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21566592"/>
        <c:crosses val="autoZero"/>
        <c:crossBetween val="between"/>
      </c:valAx>
      <c:spPr>
        <a:ln w="12700"/>
      </c:spPr>
    </c:plotArea>
    <c:legend>
      <c:legendPos val="r"/>
      <c:layout>
        <c:manualLayout>
          <c:xMode val="edge"/>
          <c:yMode val="edge"/>
          <c:x val="0.11850701310737984"/>
          <c:y val="2.0360262360560838E-3"/>
          <c:w val="0.87946356020565919"/>
          <c:h val="0.183649417750539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47918039925375"/>
          <c:y val="0.15459272286095774"/>
          <c:w val="0.76079850749249955"/>
          <c:h val="0.5576572485062613"/>
        </c:manualLayout>
      </c:layout>
      <c:lineChart>
        <c:grouping val="standard"/>
        <c:varyColors val="0"/>
        <c:ser>
          <c:idx val="0"/>
          <c:order val="0"/>
          <c:tx>
            <c:v>Receipts</c:v>
          </c:tx>
          <c:spPr>
            <a:ln w="57150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Sheet1!$B$4:$B$24</c:f>
              <c:strCache>
                <c:ptCount val="21"/>
                <c:pt idx="0">
                  <c:v>1996-97</c:v>
                </c:pt>
                <c:pt idx="1">
                  <c:v>1997-98</c:v>
                </c:pt>
                <c:pt idx="2">
                  <c:v>1998-99</c:v>
                </c:pt>
                <c:pt idx="3">
                  <c:v>1999-00</c:v>
                </c:pt>
                <c:pt idx="4">
                  <c:v>2000-01</c:v>
                </c:pt>
                <c:pt idx="5">
                  <c:v>2001-02</c:v>
                </c:pt>
                <c:pt idx="6">
                  <c:v>2002-03</c:v>
                </c:pt>
                <c:pt idx="7">
                  <c:v>2003-04</c:v>
                </c:pt>
                <c:pt idx="8">
                  <c:v>2004-05</c:v>
                </c:pt>
                <c:pt idx="9">
                  <c:v>2005-06</c:v>
                </c:pt>
                <c:pt idx="10">
                  <c:v>2006-07</c:v>
                </c:pt>
                <c:pt idx="11">
                  <c:v>2007-08</c:v>
                </c:pt>
                <c:pt idx="12">
                  <c:v>2008-09</c:v>
                </c:pt>
                <c:pt idx="13">
                  <c:v>2009-10</c:v>
                </c:pt>
                <c:pt idx="14">
                  <c:v>2010-111</c:v>
                </c:pt>
                <c:pt idx="15">
                  <c:v>2011-12</c:v>
                </c:pt>
                <c:pt idx="16">
                  <c:v>2012-13</c:v>
                </c:pt>
                <c:pt idx="17">
                  <c:v>2013-14</c:v>
                </c:pt>
                <c:pt idx="18">
                  <c:v>2014-15</c:v>
                </c:pt>
                <c:pt idx="19">
                  <c:v>2015-16</c:v>
                </c:pt>
                <c:pt idx="20">
                  <c:v>2016-17</c:v>
                </c:pt>
              </c:strCache>
            </c:strRef>
          </c:cat>
          <c:val>
            <c:numRef>
              <c:f>Sheet1!$C$4:$C$24</c:f>
              <c:numCache>
                <c:formatCode>0.0</c:formatCode>
                <c:ptCount val="21"/>
                <c:pt idx="0">
                  <c:v>288.7</c:v>
                </c:pt>
                <c:pt idx="1">
                  <c:v>316.2</c:v>
                </c:pt>
                <c:pt idx="2">
                  <c:v>335.3</c:v>
                </c:pt>
                <c:pt idx="3">
                  <c:v>358.5</c:v>
                </c:pt>
                <c:pt idx="4">
                  <c:v>382.3</c:v>
                </c:pt>
                <c:pt idx="5">
                  <c:v>389.4</c:v>
                </c:pt>
                <c:pt idx="6">
                  <c:v>396</c:v>
                </c:pt>
                <c:pt idx="7">
                  <c:v>422.4</c:v>
                </c:pt>
                <c:pt idx="8">
                  <c:v>452.6</c:v>
                </c:pt>
                <c:pt idx="9">
                  <c:v>486.6</c:v>
                </c:pt>
                <c:pt idx="10">
                  <c:v>519.20000000000005</c:v>
                </c:pt>
                <c:pt idx="11">
                  <c:v>548.9</c:v>
                </c:pt>
                <c:pt idx="12">
                  <c:v>533.29999999999995</c:v>
                </c:pt>
                <c:pt idx="13">
                  <c:v>513.29999999999995</c:v>
                </c:pt>
                <c:pt idx="14">
                  <c:v>551.70000000000005</c:v>
                </c:pt>
                <c:pt idx="15">
                  <c:v>575.5</c:v>
                </c:pt>
                <c:pt idx="16" formatCode="0">
                  <c:v>594</c:v>
                </c:pt>
                <c:pt idx="17" formatCode="0">
                  <c:v>624</c:v>
                </c:pt>
                <c:pt idx="18" formatCode="0">
                  <c:v>657</c:v>
                </c:pt>
                <c:pt idx="19" formatCode="0">
                  <c:v>694</c:v>
                </c:pt>
                <c:pt idx="20" formatCode="0">
                  <c:v>735</c:v>
                </c:pt>
              </c:numCache>
            </c:numRef>
          </c:val>
          <c:smooth val="0"/>
        </c:ser>
        <c:ser>
          <c:idx val="1"/>
          <c:order val="1"/>
          <c:tx>
            <c:v>Spending (incl investment)</c:v>
          </c:tx>
          <c:spPr>
            <a:ln w="5715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Sheet1!$B$4:$B$24</c:f>
              <c:strCache>
                <c:ptCount val="21"/>
                <c:pt idx="0">
                  <c:v>1996-97</c:v>
                </c:pt>
                <c:pt idx="1">
                  <c:v>1997-98</c:v>
                </c:pt>
                <c:pt idx="2">
                  <c:v>1998-99</c:v>
                </c:pt>
                <c:pt idx="3">
                  <c:v>1999-00</c:v>
                </c:pt>
                <c:pt idx="4">
                  <c:v>2000-01</c:v>
                </c:pt>
                <c:pt idx="5">
                  <c:v>2001-02</c:v>
                </c:pt>
                <c:pt idx="6">
                  <c:v>2002-03</c:v>
                </c:pt>
                <c:pt idx="7">
                  <c:v>2003-04</c:v>
                </c:pt>
                <c:pt idx="8">
                  <c:v>2004-05</c:v>
                </c:pt>
                <c:pt idx="9">
                  <c:v>2005-06</c:v>
                </c:pt>
                <c:pt idx="10">
                  <c:v>2006-07</c:v>
                </c:pt>
                <c:pt idx="11">
                  <c:v>2007-08</c:v>
                </c:pt>
                <c:pt idx="12">
                  <c:v>2008-09</c:v>
                </c:pt>
                <c:pt idx="13">
                  <c:v>2009-10</c:v>
                </c:pt>
                <c:pt idx="14">
                  <c:v>2010-111</c:v>
                </c:pt>
                <c:pt idx="15">
                  <c:v>2011-12</c:v>
                </c:pt>
                <c:pt idx="16">
                  <c:v>2012-13</c:v>
                </c:pt>
                <c:pt idx="17">
                  <c:v>2013-14</c:v>
                </c:pt>
                <c:pt idx="18">
                  <c:v>2014-15</c:v>
                </c:pt>
                <c:pt idx="19">
                  <c:v>2015-16</c:v>
                </c:pt>
                <c:pt idx="20">
                  <c:v>2016-17</c:v>
                </c:pt>
              </c:strCache>
            </c:strRef>
          </c:cat>
          <c:val>
            <c:numRef>
              <c:f>Sheet1!$L$4:$L$24</c:f>
              <c:numCache>
                <c:formatCode>0.0</c:formatCode>
                <c:ptCount val="21"/>
                <c:pt idx="0">
                  <c:v>315.3</c:v>
                </c:pt>
                <c:pt idx="1">
                  <c:v>321.89999999999998</c:v>
                </c:pt>
                <c:pt idx="2">
                  <c:v>330.9</c:v>
                </c:pt>
                <c:pt idx="3">
                  <c:v>343.1</c:v>
                </c:pt>
                <c:pt idx="4">
                  <c:v>364.3</c:v>
                </c:pt>
                <c:pt idx="5">
                  <c:v>389.3</c:v>
                </c:pt>
                <c:pt idx="6">
                  <c:v>421.1</c:v>
                </c:pt>
                <c:pt idx="7">
                  <c:v>455.5</c:v>
                </c:pt>
                <c:pt idx="8">
                  <c:v>492.4</c:v>
                </c:pt>
                <c:pt idx="9">
                  <c:v>524</c:v>
                </c:pt>
                <c:pt idx="10">
                  <c:v>550</c:v>
                </c:pt>
                <c:pt idx="11">
                  <c:v>582.9</c:v>
                </c:pt>
                <c:pt idx="12">
                  <c:v>629.20000000000005</c:v>
                </c:pt>
                <c:pt idx="13">
                  <c:v>669.7</c:v>
                </c:pt>
                <c:pt idx="14">
                  <c:v>687.8</c:v>
                </c:pt>
                <c:pt idx="15">
                  <c:v>702.6</c:v>
                </c:pt>
                <c:pt idx="16">
                  <c:v>714.5</c:v>
                </c:pt>
                <c:pt idx="17">
                  <c:v>723.1</c:v>
                </c:pt>
                <c:pt idx="18">
                  <c:v>736.4</c:v>
                </c:pt>
                <c:pt idx="19">
                  <c:v>746.6</c:v>
                </c:pt>
                <c:pt idx="20">
                  <c:v>758.7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02528"/>
        <c:axId val="75108352"/>
      </c:lineChart>
      <c:catAx>
        <c:axId val="21702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fiscal 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510835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75108352"/>
        <c:scaling>
          <c:orientation val="minMax"/>
          <c:max val="900"/>
          <c:min val="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£bn (nominal)</a:t>
                </a:r>
              </a:p>
            </c:rich>
          </c:tx>
          <c:layout>
            <c:manualLayout>
              <c:xMode val="edge"/>
              <c:yMode val="edge"/>
              <c:x val="8.1835432671372686E-3"/>
              <c:y val="0.3273921758880748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702528"/>
        <c:crosses val="autoZero"/>
        <c:crossBetween val="between"/>
      </c:valAx>
      <c:spPr>
        <a:ln w="12700"/>
      </c:spPr>
    </c:plotArea>
    <c:legend>
      <c:legendPos val="r"/>
      <c:layout>
        <c:manualLayout>
          <c:xMode val="edge"/>
          <c:yMode val="edge"/>
          <c:x val="0.11850701310737984"/>
          <c:y val="2.0360262360560838E-3"/>
          <c:w val="0.87946356020565919"/>
          <c:h val="0.183649417750539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47918039925375"/>
          <c:y val="0.15459272286095774"/>
          <c:w val="0.76079850749249955"/>
          <c:h val="0.5576572485062613"/>
        </c:manualLayout>
      </c:layout>
      <c:lineChart>
        <c:grouping val="standard"/>
        <c:varyColors val="0"/>
        <c:ser>
          <c:idx val="0"/>
          <c:order val="0"/>
          <c:tx>
            <c:v>Receipts</c:v>
          </c:tx>
          <c:spPr>
            <a:ln w="57150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Sheet1!$B$4:$B$24</c:f>
              <c:strCache>
                <c:ptCount val="21"/>
                <c:pt idx="0">
                  <c:v>1996-97</c:v>
                </c:pt>
                <c:pt idx="1">
                  <c:v>1997-98</c:v>
                </c:pt>
                <c:pt idx="2">
                  <c:v>1998-99</c:v>
                </c:pt>
                <c:pt idx="3">
                  <c:v>1999-00</c:v>
                </c:pt>
                <c:pt idx="4">
                  <c:v>2000-01</c:v>
                </c:pt>
                <c:pt idx="5">
                  <c:v>2001-02</c:v>
                </c:pt>
                <c:pt idx="6">
                  <c:v>2002-03</c:v>
                </c:pt>
                <c:pt idx="7">
                  <c:v>2003-04</c:v>
                </c:pt>
                <c:pt idx="8">
                  <c:v>2004-05</c:v>
                </c:pt>
                <c:pt idx="9">
                  <c:v>2005-06</c:v>
                </c:pt>
                <c:pt idx="10">
                  <c:v>2006-07</c:v>
                </c:pt>
                <c:pt idx="11">
                  <c:v>2007-08</c:v>
                </c:pt>
                <c:pt idx="12">
                  <c:v>2008-09</c:v>
                </c:pt>
                <c:pt idx="13">
                  <c:v>2009-10</c:v>
                </c:pt>
                <c:pt idx="14">
                  <c:v>2010-111</c:v>
                </c:pt>
                <c:pt idx="15">
                  <c:v>2011-12</c:v>
                </c:pt>
                <c:pt idx="16">
                  <c:v>2012-13</c:v>
                </c:pt>
                <c:pt idx="17">
                  <c:v>2013-14</c:v>
                </c:pt>
                <c:pt idx="18">
                  <c:v>2014-15</c:v>
                </c:pt>
                <c:pt idx="19">
                  <c:v>2015-16</c:v>
                </c:pt>
                <c:pt idx="20">
                  <c:v>2016-17</c:v>
                </c:pt>
              </c:strCache>
            </c:strRef>
          </c:cat>
          <c:val>
            <c:numRef>
              <c:f>Sheet1!$C$4:$C$24</c:f>
              <c:numCache>
                <c:formatCode>0.0</c:formatCode>
                <c:ptCount val="21"/>
                <c:pt idx="0">
                  <c:v>288.7</c:v>
                </c:pt>
                <c:pt idx="1">
                  <c:v>316.2</c:v>
                </c:pt>
                <c:pt idx="2">
                  <c:v>335.3</c:v>
                </c:pt>
                <c:pt idx="3">
                  <c:v>358.5</c:v>
                </c:pt>
                <c:pt idx="4">
                  <c:v>382.3</c:v>
                </c:pt>
                <c:pt idx="5">
                  <c:v>389.4</c:v>
                </c:pt>
                <c:pt idx="6">
                  <c:v>396</c:v>
                </c:pt>
                <c:pt idx="7">
                  <c:v>422.4</c:v>
                </c:pt>
                <c:pt idx="8">
                  <c:v>452.6</c:v>
                </c:pt>
                <c:pt idx="9">
                  <c:v>486.6</c:v>
                </c:pt>
                <c:pt idx="10">
                  <c:v>519.20000000000005</c:v>
                </c:pt>
                <c:pt idx="11">
                  <c:v>548.9</c:v>
                </c:pt>
                <c:pt idx="12">
                  <c:v>533.29999999999995</c:v>
                </c:pt>
                <c:pt idx="13">
                  <c:v>513.29999999999995</c:v>
                </c:pt>
                <c:pt idx="14">
                  <c:v>551.70000000000005</c:v>
                </c:pt>
                <c:pt idx="15">
                  <c:v>575.5</c:v>
                </c:pt>
                <c:pt idx="16" formatCode="0">
                  <c:v>594</c:v>
                </c:pt>
                <c:pt idx="17" formatCode="0">
                  <c:v>624</c:v>
                </c:pt>
                <c:pt idx="18" formatCode="0">
                  <c:v>657</c:v>
                </c:pt>
                <c:pt idx="19" formatCode="0">
                  <c:v>694</c:v>
                </c:pt>
                <c:pt idx="20" formatCode="0">
                  <c:v>735</c:v>
                </c:pt>
              </c:numCache>
            </c:numRef>
          </c:val>
          <c:smooth val="0"/>
        </c:ser>
        <c:ser>
          <c:idx val="1"/>
          <c:order val="1"/>
          <c:tx>
            <c:v>Spending (current only)</c:v>
          </c:tx>
          <c:spPr>
            <a:ln w="5715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Sheet1!$B$4:$B$24</c:f>
              <c:strCache>
                <c:ptCount val="21"/>
                <c:pt idx="0">
                  <c:v>1996-97</c:v>
                </c:pt>
                <c:pt idx="1">
                  <c:v>1997-98</c:v>
                </c:pt>
                <c:pt idx="2">
                  <c:v>1998-99</c:v>
                </c:pt>
                <c:pt idx="3">
                  <c:v>1999-00</c:v>
                </c:pt>
                <c:pt idx="4">
                  <c:v>2000-01</c:v>
                </c:pt>
                <c:pt idx="5">
                  <c:v>2001-02</c:v>
                </c:pt>
                <c:pt idx="6">
                  <c:v>2002-03</c:v>
                </c:pt>
                <c:pt idx="7">
                  <c:v>2003-04</c:v>
                </c:pt>
                <c:pt idx="8">
                  <c:v>2004-05</c:v>
                </c:pt>
                <c:pt idx="9">
                  <c:v>2005-06</c:v>
                </c:pt>
                <c:pt idx="10">
                  <c:v>2006-07</c:v>
                </c:pt>
                <c:pt idx="11">
                  <c:v>2007-08</c:v>
                </c:pt>
                <c:pt idx="12">
                  <c:v>2008-09</c:v>
                </c:pt>
                <c:pt idx="13">
                  <c:v>2009-10</c:v>
                </c:pt>
                <c:pt idx="14">
                  <c:v>2010-111</c:v>
                </c:pt>
                <c:pt idx="15">
                  <c:v>2011-12</c:v>
                </c:pt>
                <c:pt idx="16">
                  <c:v>2012-13</c:v>
                </c:pt>
                <c:pt idx="17">
                  <c:v>2013-14</c:v>
                </c:pt>
                <c:pt idx="18">
                  <c:v>2014-15</c:v>
                </c:pt>
                <c:pt idx="19">
                  <c:v>2015-16</c:v>
                </c:pt>
                <c:pt idx="20">
                  <c:v>2016-17</c:v>
                </c:pt>
              </c:strCache>
            </c:strRef>
          </c:cat>
          <c:val>
            <c:numRef>
              <c:f>Sheet1!$I$4:$I$24</c:f>
              <c:numCache>
                <c:formatCode>0.0</c:formatCode>
                <c:ptCount val="21"/>
                <c:pt idx="0">
                  <c:v>297.5</c:v>
                </c:pt>
                <c:pt idx="1">
                  <c:v>305</c:v>
                </c:pt>
                <c:pt idx="2">
                  <c:v>312.89999999999998</c:v>
                </c:pt>
                <c:pt idx="3">
                  <c:v>325.3</c:v>
                </c:pt>
                <c:pt idx="4">
                  <c:v>346.5</c:v>
                </c:pt>
                <c:pt idx="5">
                  <c:v>364.3</c:v>
                </c:pt>
                <c:pt idx="6">
                  <c:v>393.3</c:v>
                </c:pt>
                <c:pt idx="7">
                  <c:v>425.3</c:v>
                </c:pt>
                <c:pt idx="8">
                  <c:v>456.6</c:v>
                </c:pt>
                <c:pt idx="9">
                  <c:v>484.5</c:v>
                </c:pt>
                <c:pt idx="10">
                  <c:v>507.2</c:v>
                </c:pt>
                <c:pt idx="11">
                  <c:v>536.20000000000005</c:v>
                </c:pt>
                <c:pt idx="12">
                  <c:v>564.6</c:v>
                </c:pt>
                <c:pt idx="13">
                  <c:v>601.79999999999995</c:v>
                </c:pt>
                <c:pt idx="14">
                  <c:v>629.20000000000005</c:v>
                </c:pt>
                <c:pt idx="15">
                  <c:v>652.4</c:v>
                </c:pt>
                <c:pt idx="16">
                  <c:v>666.7</c:v>
                </c:pt>
                <c:pt idx="17">
                  <c:v>677.7</c:v>
                </c:pt>
                <c:pt idx="18">
                  <c:v>690.2</c:v>
                </c:pt>
                <c:pt idx="19">
                  <c:v>701</c:v>
                </c:pt>
                <c:pt idx="20">
                  <c:v>711.9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957760"/>
        <c:axId val="77964032"/>
      </c:lineChart>
      <c:catAx>
        <c:axId val="77957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fiscal 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796403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77964032"/>
        <c:scaling>
          <c:orientation val="minMax"/>
          <c:max val="900"/>
          <c:min val="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£bn (nominal)</a:t>
                </a:r>
              </a:p>
            </c:rich>
          </c:tx>
          <c:layout>
            <c:manualLayout>
              <c:xMode val="edge"/>
              <c:yMode val="edge"/>
              <c:x val="8.1835432671372686E-3"/>
              <c:y val="0.3273921758880748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77957760"/>
        <c:crosses val="autoZero"/>
        <c:crossBetween val="between"/>
      </c:valAx>
      <c:spPr>
        <a:ln w="12700"/>
      </c:spPr>
    </c:plotArea>
    <c:legend>
      <c:legendPos val="r"/>
      <c:layout>
        <c:manualLayout>
          <c:xMode val="edge"/>
          <c:yMode val="edge"/>
          <c:x val="0.11850701310737984"/>
          <c:y val="2.0360262360560838E-3"/>
          <c:w val="0.87946356020565919"/>
          <c:h val="0.183649417750539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UK!$C$15</c:f>
              <c:strCache>
                <c:ptCount val="1"/>
                <c:pt idx="0">
                  <c:v>net central government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UK!$A$322:$A$341</c:f>
              <c:numCache>
                <c:formatCode>General</c:formatCode>
                <c:ptCount val="2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</c:numCache>
            </c:numRef>
          </c:cat>
          <c:val>
            <c:numRef>
              <c:f>UK!$C$322:$C$341</c:f>
              <c:numCache>
                <c:formatCode>0.0</c:formatCode>
                <c:ptCount val="20"/>
                <c:pt idx="0">
                  <c:v>43.76</c:v>
                </c:pt>
                <c:pt idx="1">
                  <c:v>40.869999999999997</c:v>
                </c:pt>
                <c:pt idx="2">
                  <c:v>38.840000000000003</c:v>
                </c:pt>
                <c:pt idx="3">
                  <c:v>33.32</c:v>
                </c:pt>
                <c:pt idx="4">
                  <c:v>32.06</c:v>
                </c:pt>
                <c:pt idx="5">
                  <c:v>33.06</c:v>
                </c:pt>
                <c:pt idx="6" formatCode="General">
                  <c:v>32.4</c:v>
                </c:pt>
                <c:pt idx="7" formatCode="General">
                  <c:v>34.5</c:v>
                </c:pt>
                <c:pt idx="8" formatCode="General">
                  <c:v>36.1</c:v>
                </c:pt>
                <c:pt idx="9" formatCode="General">
                  <c:v>36.700000000000003</c:v>
                </c:pt>
                <c:pt idx="10" formatCode="General">
                  <c:v>37.200000000000003</c:v>
                </c:pt>
                <c:pt idx="11" formatCode="General">
                  <c:v>42.3</c:v>
                </c:pt>
                <c:pt idx="12" formatCode="General">
                  <c:v>51.2</c:v>
                </c:pt>
                <c:pt idx="13" formatCode="General">
                  <c:v>59.4</c:v>
                </c:pt>
                <c:pt idx="14" formatCode="General">
                  <c:v>64.2</c:v>
                </c:pt>
                <c:pt idx="15" formatCode="General">
                  <c:v>73.3</c:v>
                </c:pt>
                <c:pt idx="16" formatCode="General">
                  <c:v>76.599999999999994</c:v>
                </c:pt>
                <c:pt idx="17" formatCode="General">
                  <c:v>78</c:v>
                </c:pt>
                <c:pt idx="18" formatCode="General">
                  <c:v>77.7</c:v>
                </c:pt>
                <c:pt idx="19" formatCode="General">
                  <c:v>75.8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726528"/>
        <c:axId val="86749184"/>
      </c:lineChart>
      <c:catAx>
        <c:axId val="86726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6749184"/>
        <c:crosses val="autoZero"/>
        <c:auto val="1"/>
        <c:lblAlgn val="ctr"/>
        <c:lblOffset val="100"/>
        <c:tickLblSkip val="5"/>
        <c:tickMarkSkip val="25"/>
        <c:noMultiLvlLbl val="0"/>
      </c:catAx>
      <c:valAx>
        <c:axId val="86749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Net debt-GDP ratio (%)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86726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UK!$C$15</c:f>
              <c:strCache>
                <c:ptCount val="1"/>
                <c:pt idx="0">
                  <c:v>net central government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UK!$A$270:$A$341</c:f>
              <c:numCache>
                <c:formatCode>General</c:formatCode>
                <c:ptCount val="72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  <c:pt idx="65">
                  <c:v>2010</c:v>
                </c:pt>
                <c:pt idx="66">
                  <c:v>2011</c:v>
                </c:pt>
                <c:pt idx="67">
                  <c:v>2012</c:v>
                </c:pt>
                <c:pt idx="68">
                  <c:v>2013</c:v>
                </c:pt>
                <c:pt idx="69">
                  <c:v>2014</c:v>
                </c:pt>
                <c:pt idx="70">
                  <c:v>2015</c:v>
                </c:pt>
                <c:pt idx="71">
                  <c:v>2016</c:v>
                </c:pt>
              </c:numCache>
            </c:numRef>
          </c:cat>
          <c:val>
            <c:numRef>
              <c:f>UK!$C$270:$C$341</c:f>
              <c:numCache>
                <c:formatCode>0.0</c:formatCode>
                <c:ptCount val="72"/>
                <c:pt idx="0">
                  <c:v>215.64</c:v>
                </c:pt>
                <c:pt idx="1">
                  <c:v>237.12</c:v>
                </c:pt>
                <c:pt idx="2">
                  <c:v>237.94</c:v>
                </c:pt>
                <c:pt idx="3">
                  <c:v>213.72</c:v>
                </c:pt>
                <c:pt idx="4">
                  <c:v>197.67</c:v>
                </c:pt>
                <c:pt idx="5">
                  <c:v>194.22</c:v>
                </c:pt>
                <c:pt idx="6">
                  <c:v>175.23</c:v>
                </c:pt>
                <c:pt idx="7">
                  <c:v>161.58000000000001</c:v>
                </c:pt>
                <c:pt idx="8">
                  <c:v>151.93</c:v>
                </c:pt>
                <c:pt idx="9">
                  <c:v>146.47999999999999</c:v>
                </c:pt>
                <c:pt idx="10">
                  <c:v>138.09</c:v>
                </c:pt>
                <c:pt idx="11">
                  <c:v>128.97</c:v>
                </c:pt>
                <c:pt idx="12">
                  <c:v>122.15</c:v>
                </c:pt>
                <c:pt idx="13">
                  <c:v>118.14</c:v>
                </c:pt>
                <c:pt idx="14">
                  <c:v>112.44</c:v>
                </c:pt>
                <c:pt idx="15">
                  <c:v>106.77</c:v>
                </c:pt>
                <c:pt idx="16">
                  <c:v>103.09</c:v>
                </c:pt>
                <c:pt idx="17">
                  <c:v>99.94</c:v>
                </c:pt>
                <c:pt idx="18">
                  <c:v>98.29</c:v>
                </c:pt>
                <c:pt idx="19">
                  <c:v>91.15</c:v>
                </c:pt>
                <c:pt idx="20">
                  <c:v>85.02</c:v>
                </c:pt>
                <c:pt idx="21">
                  <c:v>82.26</c:v>
                </c:pt>
                <c:pt idx="22">
                  <c:v>79.58</c:v>
                </c:pt>
                <c:pt idx="23">
                  <c:v>78.55</c:v>
                </c:pt>
                <c:pt idx="24">
                  <c:v>72.489999999999995</c:v>
                </c:pt>
                <c:pt idx="25">
                  <c:v>64.2</c:v>
                </c:pt>
                <c:pt idx="26">
                  <c:v>58.19</c:v>
                </c:pt>
                <c:pt idx="27">
                  <c:v>55.7</c:v>
                </c:pt>
                <c:pt idx="28">
                  <c:v>49.83</c:v>
                </c:pt>
                <c:pt idx="29">
                  <c:v>48.28</c:v>
                </c:pt>
                <c:pt idx="30">
                  <c:v>43.83</c:v>
                </c:pt>
                <c:pt idx="31">
                  <c:v>45.19</c:v>
                </c:pt>
                <c:pt idx="32">
                  <c:v>46.11</c:v>
                </c:pt>
                <c:pt idx="33">
                  <c:v>47.16</c:v>
                </c:pt>
                <c:pt idx="34">
                  <c:v>44.01</c:v>
                </c:pt>
                <c:pt idx="35">
                  <c:v>41.3</c:v>
                </c:pt>
                <c:pt idx="36">
                  <c:v>38.79</c:v>
                </c:pt>
                <c:pt idx="37">
                  <c:v>41.05</c:v>
                </c:pt>
                <c:pt idx="38">
                  <c:v>41.32</c:v>
                </c:pt>
                <c:pt idx="39">
                  <c:v>40.82</c:v>
                </c:pt>
                <c:pt idx="40">
                  <c:v>40.42</c:v>
                </c:pt>
                <c:pt idx="41">
                  <c:v>41.12</c:v>
                </c:pt>
                <c:pt idx="42">
                  <c:v>38.549999999999997</c:v>
                </c:pt>
                <c:pt idx="43">
                  <c:v>35.65</c:v>
                </c:pt>
                <c:pt idx="44">
                  <c:v>32.369999999999997</c:v>
                </c:pt>
                <c:pt idx="45">
                  <c:v>27.4</c:v>
                </c:pt>
                <c:pt idx="46">
                  <c:v>25.76</c:v>
                </c:pt>
                <c:pt idx="47">
                  <c:v>24.56</c:v>
                </c:pt>
                <c:pt idx="48">
                  <c:v>25.69</c:v>
                </c:pt>
                <c:pt idx="49">
                  <c:v>40.68</c:v>
                </c:pt>
                <c:pt idx="50">
                  <c:v>43.36</c:v>
                </c:pt>
                <c:pt idx="51">
                  <c:v>44.58</c:v>
                </c:pt>
                <c:pt idx="52">
                  <c:v>43.76</c:v>
                </c:pt>
                <c:pt idx="53">
                  <c:v>40.869999999999997</c:v>
                </c:pt>
                <c:pt idx="54">
                  <c:v>38.840000000000003</c:v>
                </c:pt>
                <c:pt idx="55">
                  <c:v>33.32</c:v>
                </c:pt>
                <c:pt idx="56">
                  <c:v>32.06</c:v>
                </c:pt>
                <c:pt idx="57">
                  <c:v>33.06</c:v>
                </c:pt>
                <c:pt idx="58" formatCode="General">
                  <c:v>32.4</c:v>
                </c:pt>
                <c:pt idx="59" formatCode="General">
                  <c:v>34.5</c:v>
                </c:pt>
                <c:pt idx="60" formatCode="General">
                  <c:v>36.1</c:v>
                </c:pt>
                <c:pt idx="61" formatCode="General">
                  <c:v>36.700000000000003</c:v>
                </c:pt>
                <c:pt idx="62" formatCode="General">
                  <c:v>37.200000000000003</c:v>
                </c:pt>
                <c:pt idx="63" formatCode="General">
                  <c:v>42.3</c:v>
                </c:pt>
                <c:pt idx="64" formatCode="General">
                  <c:v>51.2</c:v>
                </c:pt>
                <c:pt idx="65" formatCode="General">
                  <c:v>59.4</c:v>
                </c:pt>
                <c:pt idx="66" formatCode="General">
                  <c:v>64.2</c:v>
                </c:pt>
                <c:pt idx="67" formatCode="General">
                  <c:v>73.3</c:v>
                </c:pt>
                <c:pt idx="68" formatCode="General">
                  <c:v>76.599999999999994</c:v>
                </c:pt>
                <c:pt idx="69" formatCode="General">
                  <c:v>78</c:v>
                </c:pt>
                <c:pt idx="70" formatCode="General">
                  <c:v>77.7</c:v>
                </c:pt>
                <c:pt idx="71" formatCode="General">
                  <c:v>75.8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35008"/>
        <c:axId val="25836928"/>
      </c:lineChart>
      <c:catAx>
        <c:axId val="25835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5836928"/>
        <c:crosses val="autoZero"/>
        <c:auto val="1"/>
        <c:lblAlgn val="ctr"/>
        <c:lblOffset val="100"/>
        <c:tickLblSkip val="10"/>
        <c:tickMarkSkip val="25"/>
        <c:noMultiLvlLbl val="0"/>
      </c:catAx>
      <c:valAx>
        <c:axId val="25836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Net debt-GDP ratio</a:t>
                </a:r>
                <a:r>
                  <a:rPr lang="en-US" baseline="0"/>
                  <a:t> (%)</a:t>
                </a:r>
                <a:endParaRPr lang="en-US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25835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UK!$C$15</c:f>
              <c:strCache>
                <c:ptCount val="1"/>
                <c:pt idx="0">
                  <c:v>net central government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UK!$A$25:$A$341</c:f>
              <c:numCache>
                <c:formatCode>General</c:formatCode>
                <c:ptCount val="317"/>
                <c:pt idx="0">
                  <c:v>1700</c:v>
                </c:pt>
                <c:pt idx="1">
                  <c:v>1701</c:v>
                </c:pt>
                <c:pt idx="2">
                  <c:v>1702</c:v>
                </c:pt>
                <c:pt idx="3">
                  <c:v>1703</c:v>
                </c:pt>
                <c:pt idx="4">
                  <c:v>1704</c:v>
                </c:pt>
                <c:pt idx="5">
                  <c:v>1705</c:v>
                </c:pt>
                <c:pt idx="6">
                  <c:v>1706</c:v>
                </c:pt>
                <c:pt idx="7">
                  <c:v>1707</c:v>
                </c:pt>
                <c:pt idx="8">
                  <c:v>1708</c:v>
                </c:pt>
                <c:pt idx="9">
                  <c:v>1709</c:v>
                </c:pt>
                <c:pt idx="10">
                  <c:v>1710</c:v>
                </c:pt>
                <c:pt idx="11">
                  <c:v>1711</c:v>
                </c:pt>
                <c:pt idx="12">
                  <c:v>1712</c:v>
                </c:pt>
                <c:pt idx="13">
                  <c:v>1713</c:v>
                </c:pt>
                <c:pt idx="14">
                  <c:v>1714</c:v>
                </c:pt>
                <c:pt idx="15">
                  <c:v>1715</c:v>
                </c:pt>
                <c:pt idx="16">
                  <c:v>1716</c:v>
                </c:pt>
                <c:pt idx="17">
                  <c:v>1717</c:v>
                </c:pt>
                <c:pt idx="18">
                  <c:v>1718</c:v>
                </c:pt>
                <c:pt idx="19">
                  <c:v>1719</c:v>
                </c:pt>
                <c:pt idx="20">
                  <c:v>1720</c:v>
                </c:pt>
                <c:pt idx="21">
                  <c:v>1721</c:v>
                </c:pt>
                <c:pt idx="22">
                  <c:v>1722</c:v>
                </c:pt>
                <c:pt idx="23">
                  <c:v>1723</c:v>
                </c:pt>
                <c:pt idx="24">
                  <c:v>1724</c:v>
                </c:pt>
                <c:pt idx="25">
                  <c:v>1725</c:v>
                </c:pt>
                <c:pt idx="26">
                  <c:v>1726</c:v>
                </c:pt>
                <c:pt idx="27">
                  <c:v>1727</c:v>
                </c:pt>
                <c:pt idx="28">
                  <c:v>1728</c:v>
                </c:pt>
                <c:pt idx="29">
                  <c:v>1729</c:v>
                </c:pt>
                <c:pt idx="30">
                  <c:v>1730</c:v>
                </c:pt>
                <c:pt idx="31">
                  <c:v>1731</c:v>
                </c:pt>
                <c:pt idx="32">
                  <c:v>1732</c:v>
                </c:pt>
                <c:pt idx="33">
                  <c:v>1733</c:v>
                </c:pt>
                <c:pt idx="34">
                  <c:v>1734</c:v>
                </c:pt>
                <c:pt idx="35">
                  <c:v>1735</c:v>
                </c:pt>
                <c:pt idx="36">
                  <c:v>1736</c:v>
                </c:pt>
                <c:pt idx="37">
                  <c:v>1737</c:v>
                </c:pt>
                <c:pt idx="38">
                  <c:v>1738</c:v>
                </c:pt>
                <c:pt idx="39">
                  <c:v>1739</c:v>
                </c:pt>
                <c:pt idx="40">
                  <c:v>1740</c:v>
                </c:pt>
                <c:pt idx="41">
                  <c:v>1741</c:v>
                </c:pt>
                <c:pt idx="42">
                  <c:v>1742</c:v>
                </c:pt>
                <c:pt idx="43">
                  <c:v>1743</c:v>
                </c:pt>
                <c:pt idx="44">
                  <c:v>1744</c:v>
                </c:pt>
                <c:pt idx="45">
                  <c:v>1745</c:v>
                </c:pt>
                <c:pt idx="46">
                  <c:v>1746</c:v>
                </c:pt>
                <c:pt idx="47">
                  <c:v>1747</c:v>
                </c:pt>
                <c:pt idx="48">
                  <c:v>1748</c:v>
                </c:pt>
                <c:pt idx="49">
                  <c:v>1749</c:v>
                </c:pt>
                <c:pt idx="50">
                  <c:v>1750</c:v>
                </c:pt>
                <c:pt idx="51">
                  <c:v>1751</c:v>
                </c:pt>
                <c:pt idx="52">
                  <c:v>1752</c:v>
                </c:pt>
                <c:pt idx="53">
                  <c:v>1753</c:v>
                </c:pt>
                <c:pt idx="54">
                  <c:v>1754</c:v>
                </c:pt>
                <c:pt idx="55">
                  <c:v>1755</c:v>
                </c:pt>
                <c:pt idx="56">
                  <c:v>1756</c:v>
                </c:pt>
                <c:pt idx="57">
                  <c:v>1757</c:v>
                </c:pt>
                <c:pt idx="58">
                  <c:v>1758</c:v>
                </c:pt>
                <c:pt idx="59">
                  <c:v>1759</c:v>
                </c:pt>
                <c:pt idx="60">
                  <c:v>1760</c:v>
                </c:pt>
                <c:pt idx="61">
                  <c:v>1761</c:v>
                </c:pt>
                <c:pt idx="62">
                  <c:v>1762</c:v>
                </c:pt>
                <c:pt idx="63">
                  <c:v>1763</c:v>
                </c:pt>
                <c:pt idx="64">
                  <c:v>1764</c:v>
                </c:pt>
                <c:pt idx="65">
                  <c:v>1765</c:v>
                </c:pt>
                <c:pt idx="66">
                  <c:v>1766</c:v>
                </c:pt>
                <c:pt idx="67">
                  <c:v>1767</c:v>
                </c:pt>
                <c:pt idx="68">
                  <c:v>1768</c:v>
                </c:pt>
                <c:pt idx="69">
                  <c:v>1769</c:v>
                </c:pt>
                <c:pt idx="70">
                  <c:v>1770</c:v>
                </c:pt>
                <c:pt idx="71">
                  <c:v>1771</c:v>
                </c:pt>
                <c:pt idx="72">
                  <c:v>1772</c:v>
                </c:pt>
                <c:pt idx="73">
                  <c:v>1773</c:v>
                </c:pt>
                <c:pt idx="74">
                  <c:v>1774</c:v>
                </c:pt>
                <c:pt idx="75">
                  <c:v>1775</c:v>
                </c:pt>
                <c:pt idx="76">
                  <c:v>1776</c:v>
                </c:pt>
                <c:pt idx="77">
                  <c:v>1777</c:v>
                </c:pt>
                <c:pt idx="78">
                  <c:v>1778</c:v>
                </c:pt>
                <c:pt idx="79">
                  <c:v>1779</c:v>
                </c:pt>
                <c:pt idx="80">
                  <c:v>1780</c:v>
                </c:pt>
                <c:pt idx="81">
                  <c:v>1781</c:v>
                </c:pt>
                <c:pt idx="82">
                  <c:v>1782</c:v>
                </c:pt>
                <c:pt idx="83">
                  <c:v>1783</c:v>
                </c:pt>
                <c:pt idx="84">
                  <c:v>1784</c:v>
                </c:pt>
                <c:pt idx="85">
                  <c:v>1785</c:v>
                </c:pt>
                <c:pt idx="86">
                  <c:v>1786</c:v>
                </c:pt>
                <c:pt idx="87">
                  <c:v>1787</c:v>
                </c:pt>
                <c:pt idx="88">
                  <c:v>1788</c:v>
                </c:pt>
                <c:pt idx="89">
                  <c:v>1789</c:v>
                </c:pt>
                <c:pt idx="90">
                  <c:v>1790</c:v>
                </c:pt>
                <c:pt idx="91">
                  <c:v>1791</c:v>
                </c:pt>
                <c:pt idx="92">
                  <c:v>1792</c:v>
                </c:pt>
                <c:pt idx="93">
                  <c:v>1793</c:v>
                </c:pt>
                <c:pt idx="94">
                  <c:v>1794</c:v>
                </c:pt>
                <c:pt idx="95">
                  <c:v>1795</c:v>
                </c:pt>
                <c:pt idx="96">
                  <c:v>1796</c:v>
                </c:pt>
                <c:pt idx="97">
                  <c:v>1797</c:v>
                </c:pt>
                <c:pt idx="98">
                  <c:v>1798</c:v>
                </c:pt>
                <c:pt idx="99">
                  <c:v>1799</c:v>
                </c:pt>
                <c:pt idx="100">
                  <c:v>1800</c:v>
                </c:pt>
                <c:pt idx="101">
                  <c:v>1801</c:v>
                </c:pt>
                <c:pt idx="102">
                  <c:v>1802</c:v>
                </c:pt>
                <c:pt idx="103">
                  <c:v>1803</c:v>
                </c:pt>
                <c:pt idx="104">
                  <c:v>1804</c:v>
                </c:pt>
                <c:pt idx="105">
                  <c:v>1805</c:v>
                </c:pt>
                <c:pt idx="106">
                  <c:v>1806</c:v>
                </c:pt>
                <c:pt idx="107">
                  <c:v>1807</c:v>
                </c:pt>
                <c:pt idx="108">
                  <c:v>1808</c:v>
                </c:pt>
                <c:pt idx="109">
                  <c:v>1809</c:v>
                </c:pt>
                <c:pt idx="110">
                  <c:v>1810</c:v>
                </c:pt>
                <c:pt idx="111">
                  <c:v>1811</c:v>
                </c:pt>
                <c:pt idx="112">
                  <c:v>1812</c:v>
                </c:pt>
                <c:pt idx="113">
                  <c:v>1813</c:v>
                </c:pt>
                <c:pt idx="114">
                  <c:v>1814</c:v>
                </c:pt>
                <c:pt idx="115">
                  <c:v>1815</c:v>
                </c:pt>
                <c:pt idx="116">
                  <c:v>1816</c:v>
                </c:pt>
                <c:pt idx="117">
                  <c:v>1817</c:v>
                </c:pt>
                <c:pt idx="118">
                  <c:v>1818</c:v>
                </c:pt>
                <c:pt idx="119">
                  <c:v>1819</c:v>
                </c:pt>
                <c:pt idx="120">
                  <c:v>1820</c:v>
                </c:pt>
                <c:pt idx="121">
                  <c:v>1821</c:v>
                </c:pt>
                <c:pt idx="122">
                  <c:v>1822</c:v>
                </c:pt>
                <c:pt idx="123">
                  <c:v>1823</c:v>
                </c:pt>
                <c:pt idx="124">
                  <c:v>1824</c:v>
                </c:pt>
                <c:pt idx="125">
                  <c:v>1825</c:v>
                </c:pt>
                <c:pt idx="126">
                  <c:v>1826</c:v>
                </c:pt>
                <c:pt idx="127">
                  <c:v>1827</c:v>
                </c:pt>
                <c:pt idx="128">
                  <c:v>1828</c:v>
                </c:pt>
                <c:pt idx="129">
                  <c:v>1829</c:v>
                </c:pt>
                <c:pt idx="130">
                  <c:v>1830</c:v>
                </c:pt>
                <c:pt idx="131">
                  <c:v>1831</c:v>
                </c:pt>
                <c:pt idx="132">
                  <c:v>1832</c:v>
                </c:pt>
                <c:pt idx="133">
                  <c:v>1833</c:v>
                </c:pt>
                <c:pt idx="134">
                  <c:v>1834</c:v>
                </c:pt>
                <c:pt idx="135">
                  <c:v>1835</c:v>
                </c:pt>
                <c:pt idx="136">
                  <c:v>1836</c:v>
                </c:pt>
                <c:pt idx="137">
                  <c:v>1837</c:v>
                </c:pt>
                <c:pt idx="138">
                  <c:v>1838</c:v>
                </c:pt>
                <c:pt idx="139">
                  <c:v>1839</c:v>
                </c:pt>
                <c:pt idx="140">
                  <c:v>1840</c:v>
                </c:pt>
                <c:pt idx="141">
                  <c:v>1841</c:v>
                </c:pt>
                <c:pt idx="142">
                  <c:v>1842</c:v>
                </c:pt>
                <c:pt idx="143">
                  <c:v>1843</c:v>
                </c:pt>
                <c:pt idx="144">
                  <c:v>1844</c:v>
                </c:pt>
                <c:pt idx="145">
                  <c:v>1845</c:v>
                </c:pt>
                <c:pt idx="146">
                  <c:v>1846</c:v>
                </c:pt>
                <c:pt idx="147">
                  <c:v>1847</c:v>
                </c:pt>
                <c:pt idx="148">
                  <c:v>1848</c:v>
                </c:pt>
                <c:pt idx="149">
                  <c:v>1849</c:v>
                </c:pt>
                <c:pt idx="150">
                  <c:v>1850</c:v>
                </c:pt>
                <c:pt idx="151">
                  <c:v>1851</c:v>
                </c:pt>
                <c:pt idx="152">
                  <c:v>1852</c:v>
                </c:pt>
                <c:pt idx="153">
                  <c:v>1853</c:v>
                </c:pt>
                <c:pt idx="154">
                  <c:v>1854</c:v>
                </c:pt>
                <c:pt idx="155">
                  <c:v>1855</c:v>
                </c:pt>
                <c:pt idx="156">
                  <c:v>1856</c:v>
                </c:pt>
                <c:pt idx="157">
                  <c:v>1857</c:v>
                </c:pt>
                <c:pt idx="158">
                  <c:v>1858</c:v>
                </c:pt>
                <c:pt idx="159">
                  <c:v>1859</c:v>
                </c:pt>
                <c:pt idx="160">
                  <c:v>1860</c:v>
                </c:pt>
                <c:pt idx="161">
                  <c:v>1861</c:v>
                </c:pt>
                <c:pt idx="162">
                  <c:v>1862</c:v>
                </c:pt>
                <c:pt idx="163">
                  <c:v>1863</c:v>
                </c:pt>
                <c:pt idx="164">
                  <c:v>1864</c:v>
                </c:pt>
                <c:pt idx="165">
                  <c:v>1865</c:v>
                </c:pt>
                <c:pt idx="166">
                  <c:v>1866</c:v>
                </c:pt>
                <c:pt idx="167">
                  <c:v>1867</c:v>
                </c:pt>
                <c:pt idx="168">
                  <c:v>1868</c:v>
                </c:pt>
                <c:pt idx="169">
                  <c:v>1869</c:v>
                </c:pt>
                <c:pt idx="170">
                  <c:v>1870</c:v>
                </c:pt>
                <c:pt idx="171">
                  <c:v>1871</c:v>
                </c:pt>
                <c:pt idx="172">
                  <c:v>1872</c:v>
                </c:pt>
                <c:pt idx="173">
                  <c:v>1873</c:v>
                </c:pt>
                <c:pt idx="174">
                  <c:v>1874</c:v>
                </c:pt>
                <c:pt idx="175">
                  <c:v>1875</c:v>
                </c:pt>
                <c:pt idx="176">
                  <c:v>1876</c:v>
                </c:pt>
                <c:pt idx="177">
                  <c:v>1877</c:v>
                </c:pt>
                <c:pt idx="178">
                  <c:v>1878</c:v>
                </c:pt>
                <c:pt idx="179">
                  <c:v>1879</c:v>
                </c:pt>
                <c:pt idx="180">
                  <c:v>1880</c:v>
                </c:pt>
                <c:pt idx="181">
                  <c:v>1881</c:v>
                </c:pt>
                <c:pt idx="182">
                  <c:v>1882</c:v>
                </c:pt>
                <c:pt idx="183">
                  <c:v>1883</c:v>
                </c:pt>
                <c:pt idx="184">
                  <c:v>1884</c:v>
                </c:pt>
                <c:pt idx="185">
                  <c:v>1885</c:v>
                </c:pt>
                <c:pt idx="186">
                  <c:v>1886</c:v>
                </c:pt>
                <c:pt idx="187">
                  <c:v>1887</c:v>
                </c:pt>
                <c:pt idx="188">
                  <c:v>1888</c:v>
                </c:pt>
                <c:pt idx="189">
                  <c:v>1889</c:v>
                </c:pt>
                <c:pt idx="190">
                  <c:v>1890</c:v>
                </c:pt>
                <c:pt idx="191">
                  <c:v>1891</c:v>
                </c:pt>
                <c:pt idx="192">
                  <c:v>1892</c:v>
                </c:pt>
                <c:pt idx="193">
                  <c:v>1893</c:v>
                </c:pt>
                <c:pt idx="194">
                  <c:v>1894</c:v>
                </c:pt>
                <c:pt idx="195">
                  <c:v>1895</c:v>
                </c:pt>
                <c:pt idx="196">
                  <c:v>1896</c:v>
                </c:pt>
                <c:pt idx="197">
                  <c:v>1897</c:v>
                </c:pt>
                <c:pt idx="198">
                  <c:v>1898</c:v>
                </c:pt>
                <c:pt idx="199">
                  <c:v>1899</c:v>
                </c:pt>
                <c:pt idx="200">
                  <c:v>1900</c:v>
                </c:pt>
                <c:pt idx="201">
                  <c:v>1901</c:v>
                </c:pt>
                <c:pt idx="202">
                  <c:v>1902</c:v>
                </c:pt>
                <c:pt idx="203">
                  <c:v>1903</c:v>
                </c:pt>
                <c:pt idx="204">
                  <c:v>1904</c:v>
                </c:pt>
                <c:pt idx="205">
                  <c:v>1905</c:v>
                </c:pt>
                <c:pt idx="206">
                  <c:v>1906</c:v>
                </c:pt>
                <c:pt idx="207">
                  <c:v>1907</c:v>
                </c:pt>
                <c:pt idx="208">
                  <c:v>1908</c:v>
                </c:pt>
                <c:pt idx="209">
                  <c:v>1909</c:v>
                </c:pt>
                <c:pt idx="210">
                  <c:v>1910</c:v>
                </c:pt>
                <c:pt idx="211">
                  <c:v>1911</c:v>
                </c:pt>
                <c:pt idx="212">
                  <c:v>1912</c:v>
                </c:pt>
                <c:pt idx="213">
                  <c:v>1913</c:v>
                </c:pt>
                <c:pt idx="214">
                  <c:v>1914</c:v>
                </c:pt>
                <c:pt idx="215">
                  <c:v>1915</c:v>
                </c:pt>
                <c:pt idx="216">
                  <c:v>1916</c:v>
                </c:pt>
                <c:pt idx="217">
                  <c:v>1917</c:v>
                </c:pt>
                <c:pt idx="218">
                  <c:v>1918</c:v>
                </c:pt>
                <c:pt idx="219">
                  <c:v>1919</c:v>
                </c:pt>
                <c:pt idx="220">
                  <c:v>1920</c:v>
                </c:pt>
                <c:pt idx="221">
                  <c:v>1921</c:v>
                </c:pt>
                <c:pt idx="222">
                  <c:v>1922</c:v>
                </c:pt>
                <c:pt idx="223">
                  <c:v>1923</c:v>
                </c:pt>
                <c:pt idx="224">
                  <c:v>1924</c:v>
                </c:pt>
                <c:pt idx="225">
                  <c:v>1925</c:v>
                </c:pt>
                <c:pt idx="226">
                  <c:v>1926</c:v>
                </c:pt>
                <c:pt idx="227">
                  <c:v>1927</c:v>
                </c:pt>
                <c:pt idx="228">
                  <c:v>1928</c:v>
                </c:pt>
                <c:pt idx="229">
                  <c:v>1929</c:v>
                </c:pt>
                <c:pt idx="230">
                  <c:v>1930</c:v>
                </c:pt>
                <c:pt idx="231">
                  <c:v>1931</c:v>
                </c:pt>
                <c:pt idx="232">
                  <c:v>1932</c:v>
                </c:pt>
                <c:pt idx="233">
                  <c:v>1933</c:v>
                </c:pt>
                <c:pt idx="234">
                  <c:v>1934</c:v>
                </c:pt>
                <c:pt idx="235">
                  <c:v>1935</c:v>
                </c:pt>
                <c:pt idx="236">
                  <c:v>1936</c:v>
                </c:pt>
                <c:pt idx="237">
                  <c:v>1937</c:v>
                </c:pt>
                <c:pt idx="238">
                  <c:v>1938</c:v>
                </c:pt>
                <c:pt idx="239">
                  <c:v>1939</c:v>
                </c:pt>
                <c:pt idx="240">
                  <c:v>1940</c:v>
                </c:pt>
                <c:pt idx="241">
                  <c:v>1941</c:v>
                </c:pt>
                <c:pt idx="242">
                  <c:v>1942</c:v>
                </c:pt>
                <c:pt idx="243">
                  <c:v>1943</c:v>
                </c:pt>
                <c:pt idx="244">
                  <c:v>1944</c:v>
                </c:pt>
                <c:pt idx="245">
                  <c:v>1945</c:v>
                </c:pt>
                <c:pt idx="246">
                  <c:v>1946</c:v>
                </c:pt>
                <c:pt idx="247">
                  <c:v>1947</c:v>
                </c:pt>
                <c:pt idx="248">
                  <c:v>1948</c:v>
                </c:pt>
                <c:pt idx="249">
                  <c:v>1949</c:v>
                </c:pt>
                <c:pt idx="250">
                  <c:v>1950</c:v>
                </c:pt>
                <c:pt idx="251">
                  <c:v>1951</c:v>
                </c:pt>
                <c:pt idx="252">
                  <c:v>1952</c:v>
                </c:pt>
                <c:pt idx="253">
                  <c:v>1953</c:v>
                </c:pt>
                <c:pt idx="254">
                  <c:v>1954</c:v>
                </c:pt>
                <c:pt idx="255">
                  <c:v>1955</c:v>
                </c:pt>
                <c:pt idx="256">
                  <c:v>1956</c:v>
                </c:pt>
                <c:pt idx="257">
                  <c:v>1957</c:v>
                </c:pt>
                <c:pt idx="258">
                  <c:v>1958</c:v>
                </c:pt>
                <c:pt idx="259">
                  <c:v>1959</c:v>
                </c:pt>
                <c:pt idx="260">
                  <c:v>1960</c:v>
                </c:pt>
                <c:pt idx="261">
                  <c:v>1961</c:v>
                </c:pt>
                <c:pt idx="262">
                  <c:v>1962</c:v>
                </c:pt>
                <c:pt idx="263">
                  <c:v>1963</c:v>
                </c:pt>
                <c:pt idx="264">
                  <c:v>1964</c:v>
                </c:pt>
                <c:pt idx="265">
                  <c:v>1965</c:v>
                </c:pt>
                <c:pt idx="266">
                  <c:v>1966</c:v>
                </c:pt>
                <c:pt idx="267">
                  <c:v>1967</c:v>
                </c:pt>
                <c:pt idx="268">
                  <c:v>1968</c:v>
                </c:pt>
                <c:pt idx="269">
                  <c:v>1969</c:v>
                </c:pt>
                <c:pt idx="270">
                  <c:v>1970</c:v>
                </c:pt>
                <c:pt idx="271">
                  <c:v>1971</c:v>
                </c:pt>
                <c:pt idx="272">
                  <c:v>1972</c:v>
                </c:pt>
                <c:pt idx="273">
                  <c:v>1973</c:v>
                </c:pt>
                <c:pt idx="274">
                  <c:v>1974</c:v>
                </c:pt>
                <c:pt idx="275">
                  <c:v>1975</c:v>
                </c:pt>
                <c:pt idx="276">
                  <c:v>1976</c:v>
                </c:pt>
                <c:pt idx="277">
                  <c:v>1977</c:v>
                </c:pt>
                <c:pt idx="278">
                  <c:v>1978</c:v>
                </c:pt>
                <c:pt idx="279">
                  <c:v>1979</c:v>
                </c:pt>
                <c:pt idx="280">
                  <c:v>1980</c:v>
                </c:pt>
                <c:pt idx="281">
                  <c:v>1981</c:v>
                </c:pt>
                <c:pt idx="282">
                  <c:v>1982</c:v>
                </c:pt>
                <c:pt idx="283">
                  <c:v>1983</c:v>
                </c:pt>
                <c:pt idx="284">
                  <c:v>1984</c:v>
                </c:pt>
                <c:pt idx="285">
                  <c:v>1985</c:v>
                </c:pt>
                <c:pt idx="286">
                  <c:v>1986</c:v>
                </c:pt>
                <c:pt idx="287">
                  <c:v>1987</c:v>
                </c:pt>
                <c:pt idx="288">
                  <c:v>1988</c:v>
                </c:pt>
                <c:pt idx="289">
                  <c:v>1989</c:v>
                </c:pt>
                <c:pt idx="290">
                  <c:v>1990</c:v>
                </c:pt>
                <c:pt idx="291">
                  <c:v>1991</c:v>
                </c:pt>
                <c:pt idx="292">
                  <c:v>1992</c:v>
                </c:pt>
                <c:pt idx="293">
                  <c:v>1993</c:v>
                </c:pt>
                <c:pt idx="294">
                  <c:v>1994</c:v>
                </c:pt>
                <c:pt idx="295">
                  <c:v>1995</c:v>
                </c:pt>
                <c:pt idx="296">
                  <c:v>1996</c:v>
                </c:pt>
                <c:pt idx="297">
                  <c:v>1997</c:v>
                </c:pt>
                <c:pt idx="298">
                  <c:v>1998</c:v>
                </c:pt>
                <c:pt idx="299">
                  <c:v>1999</c:v>
                </c:pt>
                <c:pt idx="300">
                  <c:v>2000</c:v>
                </c:pt>
                <c:pt idx="301">
                  <c:v>2001</c:v>
                </c:pt>
                <c:pt idx="302">
                  <c:v>2002</c:v>
                </c:pt>
                <c:pt idx="303">
                  <c:v>2003</c:v>
                </c:pt>
                <c:pt idx="304">
                  <c:v>2004</c:v>
                </c:pt>
                <c:pt idx="305">
                  <c:v>2005</c:v>
                </c:pt>
                <c:pt idx="306">
                  <c:v>2006</c:v>
                </c:pt>
                <c:pt idx="307">
                  <c:v>2007</c:v>
                </c:pt>
                <c:pt idx="308">
                  <c:v>2008</c:v>
                </c:pt>
                <c:pt idx="309">
                  <c:v>2009</c:v>
                </c:pt>
                <c:pt idx="310">
                  <c:v>2010</c:v>
                </c:pt>
                <c:pt idx="311">
                  <c:v>2011</c:v>
                </c:pt>
                <c:pt idx="312">
                  <c:v>2012</c:v>
                </c:pt>
                <c:pt idx="313">
                  <c:v>2013</c:v>
                </c:pt>
                <c:pt idx="314">
                  <c:v>2014</c:v>
                </c:pt>
                <c:pt idx="315">
                  <c:v>2015</c:v>
                </c:pt>
                <c:pt idx="316">
                  <c:v>2016</c:v>
                </c:pt>
              </c:numCache>
            </c:numRef>
          </c:cat>
          <c:val>
            <c:numRef>
              <c:f>UK!$C$25:$C$341</c:f>
              <c:numCache>
                <c:formatCode>0.0</c:formatCode>
                <c:ptCount val="317"/>
                <c:pt idx="0">
                  <c:v>23.28</c:v>
                </c:pt>
                <c:pt idx="1">
                  <c:v>23.11</c:v>
                </c:pt>
                <c:pt idx="2">
                  <c:v>23.11</c:v>
                </c:pt>
                <c:pt idx="3">
                  <c:v>22.3</c:v>
                </c:pt>
                <c:pt idx="4">
                  <c:v>21.97</c:v>
                </c:pt>
                <c:pt idx="5">
                  <c:v>20.97</c:v>
                </c:pt>
                <c:pt idx="6">
                  <c:v>20.97</c:v>
                </c:pt>
                <c:pt idx="7">
                  <c:v>23.39</c:v>
                </c:pt>
                <c:pt idx="8">
                  <c:v>24.52</c:v>
                </c:pt>
                <c:pt idx="9">
                  <c:v>30.32</c:v>
                </c:pt>
                <c:pt idx="10">
                  <c:v>33.97</c:v>
                </c:pt>
                <c:pt idx="11">
                  <c:v>35.56</c:v>
                </c:pt>
                <c:pt idx="12">
                  <c:v>55.4</c:v>
                </c:pt>
                <c:pt idx="13">
                  <c:v>55.08</c:v>
                </c:pt>
                <c:pt idx="14">
                  <c:v>56.56</c:v>
                </c:pt>
                <c:pt idx="15">
                  <c:v>58.44</c:v>
                </c:pt>
                <c:pt idx="16">
                  <c:v>59.22</c:v>
                </c:pt>
                <c:pt idx="17">
                  <c:v>61.41</c:v>
                </c:pt>
                <c:pt idx="18">
                  <c:v>61.08</c:v>
                </c:pt>
                <c:pt idx="19">
                  <c:v>64</c:v>
                </c:pt>
                <c:pt idx="20">
                  <c:v>83.08</c:v>
                </c:pt>
                <c:pt idx="21">
                  <c:v>84.46</c:v>
                </c:pt>
                <c:pt idx="22">
                  <c:v>79.849999999999994</c:v>
                </c:pt>
                <c:pt idx="23">
                  <c:v>81.209999999999994</c:v>
                </c:pt>
                <c:pt idx="24">
                  <c:v>81.52</c:v>
                </c:pt>
                <c:pt idx="25">
                  <c:v>79.849999999999994</c:v>
                </c:pt>
                <c:pt idx="26">
                  <c:v>78.959999999999994</c:v>
                </c:pt>
                <c:pt idx="27">
                  <c:v>79.099999999999994</c:v>
                </c:pt>
                <c:pt idx="28">
                  <c:v>78.66</c:v>
                </c:pt>
                <c:pt idx="29">
                  <c:v>77.760000000000005</c:v>
                </c:pt>
                <c:pt idx="30">
                  <c:v>75.59</c:v>
                </c:pt>
                <c:pt idx="31">
                  <c:v>76.03</c:v>
                </c:pt>
                <c:pt idx="32">
                  <c:v>73.680000000000007</c:v>
                </c:pt>
                <c:pt idx="33">
                  <c:v>73.53</c:v>
                </c:pt>
                <c:pt idx="34">
                  <c:v>71.16</c:v>
                </c:pt>
                <c:pt idx="35">
                  <c:v>71.45</c:v>
                </c:pt>
                <c:pt idx="36">
                  <c:v>72.03</c:v>
                </c:pt>
                <c:pt idx="37">
                  <c:v>70.290000000000006</c:v>
                </c:pt>
                <c:pt idx="38">
                  <c:v>67.86</c:v>
                </c:pt>
                <c:pt idx="39">
                  <c:v>67</c:v>
                </c:pt>
                <c:pt idx="40">
                  <c:v>67.709999999999994</c:v>
                </c:pt>
                <c:pt idx="41">
                  <c:v>69.709999999999994</c:v>
                </c:pt>
                <c:pt idx="42">
                  <c:v>72.25</c:v>
                </c:pt>
                <c:pt idx="43">
                  <c:v>75.349999999999994</c:v>
                </c:pt>
                <c:pt idx="44">
                  <c:v>80.42</c:v>
                </c:pt>
                <c:pt idx="45">
                  <c:v>84.65</c:v>
                </c:pt>
                <c:pt idx="46">
                  <c:v>90.14</c:v>
                </c:pt>
                <c:pt idx="47">
                  <c:v>96.39</c:v>
                </c:pt>
                <c:pt idx="48">
                  <c:v>105.69</c:v>
                </c:pt>
                <c:pt idx="49">
                  <c:v>108.06</c:v>
                </c:pt>
                <c:pt idx="50">
                  <c:v>106.85</c:v>
                </c:pt>
                <c:pt idx="51">
                  <c:v>106.99</c:v>
                </c:pt>
                <c:pt idx="52">
                  <c:v>105.34</c:v>
                </c:pt>
                <c:pt idx="53">
                  <c:v>102.74</c:v>
                </c:pt>
                <c:pt idx="54">
                  <c:v>97.57</c:v>
                </c:pt>
                <c:pt idx="55">
                  <c:v>97.97</c:v>
                </c:pt>
                <c:pt idx="56">
                  <c:v>100.81</c:v>
                </c:pt>
                <c:pt idx="57">
                  <c:v>105.14</c:v>
                </c:pt>
                <c:pt idx="58">
                  <c:v>109.47</c:v>
                </c:pt>
                <c:pt idx="59">
                  <c:v>121.73</c:v>
                </c:pt>
                <c:pt idx="60">
                  <c:v>132.08000000000001</c:v>
                </c:pt>
                <c:pt idx="61">
                  <c:v>142.75</c:v>
                </c:pt>
                <c:pt idx="62">
                  <c:v>154.38999999999999</c:v>
                </c:pt>
                <c:pt idx="63">
                  <c:v>157.86000000000001</c:v>
                </c:pt>
                <c:pt idx="64">
                  <c:v>154.25</c:v>
                </c:pt>
                <c:pt idx="65">
                  <c:v>150.11000000000001</c:v>
                </c:pt>
                <c:pt idx="66">
                  <c:v>144.88999999999999</c:v>
                </c:pt>
                <c:pt idx="67">
                  <c:v>140.94999999999999</c:v>
                </c:pt>
                <c:pt idx="68">
                  <c:v>135.31</c:v>
                </c:pt>
                <c:pt idx="69">
                  <c:v>129.01</c:v>
                </c:pt>
                <c:pt idx="70">
                  <c:v>125.58</c:v>
                </c:pt>
                <c:pt idx="71">
                  <c:v>120.47</c:v>
                </c:pt>
                <c:pt idx="72">
                  <c:v>117</c:v>
                </c:pt>
                <c:pt idx="73">
                  <c:v>114.07</c:v>
                </c:pt>
                <c:pt idx="74">
                  <c:v>110.09</c:v>
                </c:pt>
                <c:pt idx="75">
                  <c:v>106.08</c:v>
                </c:pt>
                <c:pt idx="76">
                  <c:v>106.67</c:v>
                </c:pt>
                <c:pt idx="77">
                  <c:v>107.56</c:v>
                </c:pt>
                <c:pt idx="78">
                  <c:v>109.24</c:v>
                </c:pt>
                <c:pt idx="79">
                  <c:v>113.63</c:v>
                </c:pt>
                <c:pt idx="80">
                  <c:v>120.29</c:v>
                </c:pt>
                <c:pt idx="81">
                  <c:v>133.15</c:v>
                </c:pt>
                <c:pt idx="82">
                  <c:v>145.78</c:v>
                </c:pt>
                <c:pt idx="83">
                  <c:v>152.5</c:v>
                </c:pt>
                <c:pt idx="84">
                  <c:v>155.71</c:v>
                </c:pt>
                <c:pt idx="85">
                  <c:v>152.47999999999999</c:v>
                </c:pt>
                <c:pt idx="86">
                  <c:v>148.31</c:v>
                </c:pt>
                <c:pt idx="87">
                  <c:v>144.59</c:v>
                </c:pt>
                <c:pt idx="88">
                  <c:v>139.26</c:v>
                </c:pt>
                <c:pt idx="89">
                  <c:v>134.97</c:v>
                </c:pt>
                <c:pt idx="90">
                  <c:v>131.18</c:v>
                </c:pt>
                <c:pt idx="91">
                  <c:v>126.67</c:v>
                </c:pt>
                <c:pt idx="92">
                  <c:v>122.64</c:v>
                </c:pt>
                <c:pt idx="93">
                  <c:v>119.66</c:v>
                </c:pt>
                <c:pt idx="94">
                  <c:v>119.43</c:v>
                </c:pt>
                <c:pt idx="95">
                  <c:v>123.8</c:v>
                </c:pt>
                <c:pt idx="96">
                  <c:v>139.82</c:v>
                </c:pt>
                <c:pt idx="97">
                  <c:v>156.86000000000001</c:v>
                </c:pt>
                <c:pt idx="98">
                  <c:v>166.47</c:v>
                </c:pt>
                <c:pt idx="99">
                  <c:v>176.28</c:v>
                </c:pt>
                <c:pt idx="100">
                  <c:v>176.54</c:v>
                </c:pt>
                <c:pt idx="101">
                  <c:v>177.47</c:v>
                </c:pt>
                <c:pt idx="102">
                  <c:v>188.86</c:v>
                </c:pt>
                <c:pt idx="103">
                  <c:v>190.55</c:v>
                </c:pt>
                <c:pt idx="104">
                  <c:v>188.42</c:v>
                </c:pt>
                <c:pt idx="105">
                  <c:v>189.33</c:v>
                </c:pt>
                <c:pt idx="106">
                  <c:v>192.63</c:v>
                </c:pt>
                <c:pt idx="107">
                  <c:v>193.72</c:v>
                </c:pt>
                <c:pt idx="108">
                  <c:v>191.36</c:v>
                </c:pt>
                <c:pt idx="109">
                  <c:v>188.96</c:v>
                </c:pt>
                <c:pt idx="110">
                  <c:v>186.89</c:v>
                </c:pt>
                <c:pt idx="111">
                  <c:v>182.51</c:v>
                </c:pt>
                <c:pt idx="112">
                  <c:v>187.99</c:v>
                </c:pt>
                <c:pt idx="113">
                  <c:v>196.48</c:v>
                </c:pt>
                <c:pt idx="114">
                  <c:v>219.85</c:v>
                </c:pt>
                <c:pt idx="115">
                  <c:v>226.41</c:v>
                </c:pt>
                <c:pt idx="116">
                  <c:v>237.29</c:v>
                </c:pt>
                <c:pt idx="117">
                  <c:v>230.92</c:v>
                </c:pt>
                <c:pt idx="118">
                  <c:v>258.68</c:v>
                </c:pt>
                <c:pt idx="119">
                  <c:v>260.58999999999997</c:v>
                </c:pt>
                <c:pt idx="120">
                  <c:v>260.08999999999997</c:v>
                </c:pt>
                <c:pt idx="121">
                  <c:v>260.33999999999997</c:v>
                </c:pt>
                <c:pt idx="122">
                  <c:v>246.62</c:v>
                </c:pt>
                <c:pt idx="123">
                  <c:v>237.53</c:v>
                </c:pt>
                <c:pt idx="124">
                  <c:v>224.55</c:v>
                </c:pt>
                <c:pt idx="125">
                  <c:v>212.49</c:v>
                </c:pt>
                <c:pt idx="126">
                  <c:v>201.24</c:v>
                </c:pt>
                <c:pt idx="127">
                  <c:v>191.94</c:v>
                </c:pt>
                <c:pt idx="128">
                  <c:v>182.86</c:v>
                </c:pt>
                <c:pt idx="129">
                  <c:v>173.44</c:v>
                </c:pt>
                <c:pt idx="130">
                  <c:v>165.26</c:v>
                </c:pt>
                <c:pt idx="131">
                  <c:v>163.79</c:v>
                </c:pt>
                <c:pt idx="132">
                  <c:v>170.85</c:v>
                </c:pt>
                <c:pt idx="133">
                  <c:v>172.85</c:v>
                </c:pt>
                <c:pt idx="134">
                  <c:v>162.43</c:v>
                </c:pt>
                <c:pt idx="135">
                  <c:v>152.54</c:v>
                </c:pt>
                <c:pt idx="136">
                  <c:v>145.83000000000001</c:v>
                </c:pt>
                <c:pt idx="137">
                  <c:v>151.80000000000001</c:v>
                </c:pt>
                <c:pt idx="138">
                  <c:v>142.66</c:v>
                </c:pt>
                <c:pt idx="139">
                  <c:v>135.55000000000001</c:v>
                </c:pt>
                <c:pt idx="140">
                  <c:v>144.44999999999999</c:v>
                </c:pt>
                <c:pt idx="141">
                  <c:v>151.96</c:v>
                </c:pt>
                <c:pt idx="142">
                  <c:v>158.78</c:v>
                </c:pt>
                <c:pt idx="143">
                  <c:v>159.34</c:v>
                </c:pt>
                <c:pt idx="144">
                  <c:v>146.32</c:v>
                </c:pt>
                <c:pt idx="145">
                  <c:v>137.37</c:v>
                </c:pt>
                <c:pt idx="146">
                  <c:v>128.21</c:v>
                </c:pt>
                <c:pt idx="147">
                  <c:v>123.07</c:v>
                </c:pt>
                <c:pt idx="148">
                  <c:v>129.1</c:v>
                </c:pt>
                <c:pt idx="149">
                  <c:v>127.09</c:v>
                </c:pt>
                <c:pt idx="150">
                  <c:v>138.72</c:v>
                </c:pt>
                <c:pt idx="151">
                  <c:v>131.4</c:v>
                </c:pt>
                <c:pt idx="152">
                  <c:v>129.44</c:v>
                </c:pt>
                <c:pt idx="153">
                  <c:v>115.38</c:v>
                </c:pt>
                <c:pt idx="154">
                  <c:v>107.86</c:v>
                </c:pt>
                <c:pt idx="155">
                  <c:v>105.51</c:v>
                </c:pt>
                <c:pt idx="156">
                  <c:v>104.88</c:v>
                </c:pt>
                <c:pt idx="157">
                  <c:v>104.24</c:v>
                </c:pt>
                <c:pt idx="158">
                  <c:v>107.57</c:v>
                </c:pt>
                <c:pt idx="159">
                  <c:v>101.86</c:v>
                </c:pt>
                <c:pt idx="160">
                  <c:v>99.26</c:v>
                </c:pt>
                <c:pt idx="161">
                  <c:v>95.12</c:v>
                </c:pt>
                <c:pt idx="162">
                  <c:v>93.57</c:v>
                </c:pt>
                <c:pt idx="163">
                  <c:v>89.72</c:v>
                </c:pt>
                <c:pt idx="164">
                  <c:v>84.11</c:v>
                </c:pt>
                <c:pt idx="165">
                  <c:v>81.12</c:v>
                </c:pt>
                <c:pt idx="166">
                  <c:v>76.680000000000007</c:v>
                </c:pt>
                <c:pt idx="167">
                  <c:v>77.650000000000006</c:v>
                </c:pt>
                <c:pt idx="168">
                  <c:v>74.91</c:v>
                </c:pt>
                <c:pt idx="169">
                  <c:v>74.650000000000006</c:v>
                </c:pt>
                <c:pt idx="170">
                  <c:v>70.33</c:v>
                </c:pt>
                <c:pt idx="171">
                  <c:v>64.180000000000007</c:v>
                </c:pt>
                <c:pt idx="172">
                  <c:v>60.4</c:v>
                </c:pt>
                <c:pt idx="173">
                  <c:v>57.2</c:v>
                </c:pt>
                <c:pt idx="174">
                  <c:v>57.23</c:v>
                </c:pt>
                <c:pt idx="175">
                  <c:v>57.83</c:v>
                </c:pt>
                <c:pt idx="176">
                  <c:v>59</c:v>
                </c:pt>
                <c:pt idx="177">
                  <c:v>59.75</c:v>
                </c:pt>
                <c:pt idx="178">
                  <c:v>61.77</c:v>
                </c:pt>
                <c:pt idx="179">
                  <c:v>64.39</c:v>
                </c:pt>
                <c:pt idx="180">
                  <c:v>60.57</c:v>
                </c:pt>
                <c:pt idx="181">
                  <c:v>58.83</c:v>
                </c:pt>
                <c:pt idx="182">
                  <c:v>56.7</c:v>
                </c:pt>
                <c:pt idx="183">
                  <c:v>56.57</c:v>
                </c:pt>
                <c:pt idx="184">
                  <c:v>52.63</c:v>
                </c:pt>
                <c:pt idx="185">
                  <c:v>53.76</c:v>
                </c:pt>
                <c:pt idx="186">
                  <c:v>53.55</c:v>
                </c:pt>
                <c:pt idx="187">
                  <c:v>51.27</c:v>
                </c:pt>
                <c:pt idx="188">
                  <c:v>47.04</c:v>
                </c:pt>
                <c:pt idx="189">
                  <c:v>44.26</c:v>
                </c:pt>
                <c:pt idx="190">
                  <c:v>42.87</c:v>
                </c:pt>
                <c:pt idx="191">
                  <c:v>42.63</c:v>
                </c:pt>
                <c:pt idx="192">
                  <c:v>43.65</c:v>
                </c:pt>
                <c:pt idx="193">
                  <c:v>43.41</c:v>
                </c:pt>
                <c:pt idx="194">
                  <c:v>41.04</c:v>
                </c:pt>
                <c:pt idx="195">
                  <c:v>39.67</c:v>
                </c:pt>
                <c:pt idx="196">
                  <c:v>38.159999999999997</c:v>
                </c:pt>
                <c:pt idx="197">
                  <c:v>36.25</c:v>
                </c:pt>
                <c:pt idx="198">
                  <c:v>34.83</c:v>
                </c:pt>
                <c:pt idx="199">
                  <c:v>32.69</c:v>
                </c:pt>
                <c:pt idx="200">
                  <c:v>30.17</c:v>
                </c:pt>
                <c:pt idx="201">
                  <c:v>33.24</c:v>
                </c:pt>
                <c:pt idx="202">
                  <c:v>35.92</c:v>
                </c:pt>
                <c:pt idx="203">
                  <c:v>38.020000000000003</c:v>
                </c:pt>
                <c:pt idx="204">
                  <c:v>37.81</c:v>
                </c:pt>
                <c:pt idx="205">
                  <c:v>36.29</c:v>
                </c:pt>
                <c:pt idx="206">
                  <c:v>34.42</c:v>
                </c:pt>
                <c:pt idx="207">
                  <c:v>32.35</c:v>
                </c:pt>
                <c:pt idx="208">
                  <c:v>33.299999999999997</c:v>
                </c:pt>
                <c:pt idx="209">
                  <c:v>32.39</c:v>
                </c:pt>
                <c:pt idx="210">
                  <c:v>31.65</c:v>
                </c:pt>
                <c:pt idx="211">
                  <c:v>29.22</c:v>
                </c:pt>
                <c:pt idx="212">
                  <c:v>27.3</c:v>
                </c:pt>
                <c:pt idx="213">
                  <c:v>25.83</c:v>
                </c:pt>
                <c:pt idx="214">
                  <c:v>25.3</c:v>
                </c:pt>
                <c:pt idx="215">
                  <c:v>36.590000000000003</c:v>
                </c:pt>
                <c:pt idx="216">
                  <c:v>61.36</c:v>
                </c:pt>
                <c:pt idx="217">
                  <c:v>93.25</c:v>
                </c:pt>
                <c:pt idx="218">
                  <c:v>114.52</c:v>
                </c:pt>
                <c:pt idx="219">
                  <c:v>135.19999999999999</c:v>
                </c:pt>
                <c:pt idx="220">
                  <c:v>130.69999999999999</c:v>
                </c:pt>
                <c:pt idx="221">
                  <c:v>154</c:v>
                </c:pt>
                <c:pt idx="222">
                  <c:v>171.33</c:v>
                </c:pt>
                <c:pt idx="223">
                  <c:v>181.68</c:v>
                </c:pt>
                <c:pt idx="224">
                  <c:v>174.7</c:v>
                </c:pt>
                <c:pt idx="225">
                  <c:v>168.25</c:v>
                </c:pt>
                <c:pt idx="226">
                  <c:v>173.51</c:v>
                </c:pt>
                <c:pt idx="227">
                  <c:v>164</c:v>
                </c:pt>
                <c:pt idx="228">
                  <c:v>163.41</c:v>
                </c:pt>
                <c:pt idx="229">
                  <c:v>159.59</c:v>
                </c:pt>
                <c:pt idx="230">
                  <c:v>161.58000000000001</c:v>
                </c:pt>
                <c:pt idx="231">
                  <c:v>171.49</c:v>
                </c:pt>
                <c:pt idx="232">
                  <c:v>175.76</c:v>
                </c:pt>
                <c:pt idx="233">
                  <c:v>177.57</c:v>
                </c:pt>
                <c:pt idx="234">
                  <c:v>172.91</c:v>
                </c:pt>
                <c:pt idx="235">
                  <c:v>165.01</c:v>
                </c:pt>
                <c:pt idx="236">
                  <c:v>156.08000000000001</c:v>
                </c:pt>
                <c:pt idx="237">
                  <c:v>145.94999999999999</c:v>
                </c:pt>
                <c:pt idx="238">
                  <c:v>145.65</c:v>
                </c:pt>
                <c:pt idx="239">
                  <c:v>137.71</c:v>
                </c:pt>
                <c:pt idx="240">
                  <c:v>109.97</c:v>
                </c:pt>
                <c:pt idx="241">
                  <c:v>119.79</c:v>
                </c:pt>
                <c:pt idx="242">
                  <c:v>137.54</c:v>
                </c:pt>
                <c:pt idx="243">
                  <c:v>156.77000000000001</c:v>
                </c:pt>
                <c:pt idx="244">
                  <c:v>182.34</c:v>
                </c:pt>
                <c:pt idx="245">
                  <c:v>215.64</c:v>
                </c:pt>
                <c:pt idx="246">
                  <c:v>237.12</c:v>
                </c:pt>
                <c:pt idx="247">
                  <c:v>237.94</c:v>
                </c:pt>
                <c:pt idx="248">
                  <c:v>213.72</c:v>
                </c:pt>
                <c:pt idx="249">
                  <c:v>197.67</c:v>
                </c:pt>
                <c:pt idx="250">
                  <c:v>194.22</c:v>
                </c:pt>
                <c:pt idx="251">
                  <c:v>175.23</c:v>
                </c:pt>
                <c:pt idx="252">
                  <c:v>161.58000000000001</c:v>
                </c:pt>
                <c:pt idx="253">
                  <c:v>151.93</c:v>
                </c:pt>
                <c:pt idx="254">
                  <c:v>146.47999999999999</c:v>
                </c:pt>
                <c:pt idx="255">
                  <c:v>138.09</c:v>
                </c:pt>
                <c:pt idx="256">
                  <c:v>128.97</c:v>
                </c:pt>
                <c:pt idx="257">
                  <c:v>122.15</c:v>
                </c:pt>
                <c:pt idx="258">
                  <c:v>118.14</c:v>
                </c:pt>
                <c:pt idx="259">
                  <c:v>112.44</c:v>
                </c:pt>
                <c:pt idx="260">
                  <c:v>106.77</c:v>
                </c:pt>
                <c:pt idx="261">
                  <c:v>103.09</c:v>
                </c:pt>
                <c:pt idx="262">
                  <c:v>99.94</c:v>
                </c:pt>
                <c:pt idx="263">
                  <c:v>98.29</c:v>
                </c:pt>
                <c:pt idx="264">
                  <c:v>91.15</c:v>
                </c:pt>
                <c:pt idx="265">
                  <c:v>85.02</c:v>
                </c:pt>
                <c:pt idx="266">
                  <c:v>82.26</c:v>
                </c:pt>
                <c:pt idx="267">
                  <c:v>79.58</c:v>
                </c:pt>
                <c:pt idx="268">
                  <c:v>78.55</c:v>
                </c:pt>
                <c:pt idx="269">
                  <c:v>72.489999999999995</c:v>
                </c:pt>
                <c:pt idx="270">
                  <c:v>64.2</c:v>
                </c:pt>
                <c:pt idx="271">
                  <c:v>58.19</c:v>
                </c:pt>
                <c:pt idx="272">
                  <c:v>55.7</c:v>
                </c:pt>
                <c:pt idx="273">
                  <c:v>49.83</c:v>
                </c:pt>
                <c:pt idx="274">
                  <c:v>48.28</c:v>
                </c:pt>
                <c:pt idx="275">
                  <c:v>43.83</c:v>
                </c:pt>
                <c:pt idx="276">
                  <c:v>45.19</c:v>
                </c:pt>
                <c:pt idx="277">
                  <c:v>46.11</c:v>
                </c:pt>
                <c:pt idx="278">
                  <c:v>47.16</c:v>
                </c:pt>
                <c:pt idx="279">
                  <c:v>44.01</c:v>
                </c:pt>
                <c:pt idx="280">
                  <c:v>41.3</c:v>
                </c:pt>
                <c:pt idx="281">
                  <c:v>38.79</c:v>
                </c:pt>
                <c:pt idx="282">
                  <c:v>41.05</c:v>
                </c:pt>
                <c:pt idx="283">
                  <c:v>41.32</c:v>
                </c:pt>
                <c:pt idx="284">
                  <c:v>40.82</c:v>
                </c:pt>
                <c:pt idx="285">
                  <c:v>40.42</c:v>
                </c:pt>
                <c:pt idx="286">
                  <c:v>41.12</c:v>
                </c:pt>
                <c:pt idx="287">
                  <c:v>38.549999999999997</c:v>
                </c:pt>
                <c:pt idx="288">
                  <c:v>35.65</c:v>
                </c:pt>
                <c:pt idx="289">
                  <c:v>32.369999999999997</c:v>
                </c:pt>
                <c:pt idx="290">
                  <c:v>27.4</c:v>
                </c:pt>
                <c:pt idx="291">
                  <c:v>25.76</c:v>
                </c:pt>
                <c:pt idx="292">
                  <c:v>24.56</c:v>
                </c:pt>
                <c:pt idx="293">
                  <c:v>25.69</c:v>
                </c:pt>
                <c:pt idx="294">
                  <c:v>40.68</c:v>
                </c:pt>
                <c:pt idx="295">
                  <c:v>43.36</c:v>
                </c:pt>
                <c:pt idx="296">
                  <c:v>44.58</c:v>
                </c:pt>
                <c:pt idx="297">
                  <c:v>43.76</c:v>
                </c:pt>
                <c:pt idx="298">
                  <c:v>40.869999999999997</c:v>
                </c:pt>
                <c:pt idx="299">
                  <c:v>38.840000000000003</c:v>
                </c:pt>
                <c:pt idx="300">
                  <c:v>33.32</c:v>
                </c:pt>
                <c:pt idx="301">
                  <c:v>32.06</c:v>
                </c:pt>
                <c:pt idx="302">
                  <c:v>33.06</c:v>
                </c:pt>
                <c:pt idx="303" formatCode="General">
                  <c:v>32.4</c:v>
                </c:pt>
                <c:pt idx="304" formatCode="General">
                  <c:v>34.5</c:v>
                </c:pt>
                <c:pt idx="305" formatCode="General">
                  <c:v>36.1</c:v>
                </c:pt>
                <c:pt idx="306" formatCode="General">
                  <c:v>36.700000000000003</c:v>
                </c:pt>
                <c:pt idx="307" formatCode="General">
                  <c:v>37.200000000000003</c:v>
                </c:pt>
                <c:pt idx="308" formatCode="General">
                  <c:v>42.3</c:v>
                </c:pt>
                <c:pt idx="309" formatCode="General">
                  <c:v>51.2</c:v>
                </c:pt>
                <c:pt idx="310" formatCode="General">
                  <c:v>59.4</c:v>
                </c:pt>
                <c:pt idx="311" formatCode="General">
                  <c:v>64.2</c:v>
                </c:pt>
                <c:pt idx="312" formatCode="General">
                  <c:v>73.3</c:v>
                </c:pt>
                <c:pt idx="313" formatCode="General">
                  <c:v>76.599999999999994</c:v>
                </c:pt>
                <c:pt idx="314" formatCode="General">
                  <c:v>78</c:v>
                </c:pt>
                <c:pt idx="315" formatCode="General">
                  <c:v>77.7</c:v>
                </c:pt>
                <c:pt idx="316" formatCode="General">
                  <c:v>75.8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75584"/>
        <c:axId val="25877504"/>
      </c:lineChart>
      <c:catAx>
        <c:axId val="25875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5877504"/>
        <c:crosses val="autoZero"/>
        <c:auto val="1"/>
        <c:lblAlgn val="ctr"/>
        <c:lblOffset val="100"/>
        <c:tickLblSkip val="50"/>
        <c:tickMarkSkip val="25"/>
        <c:noMultiLvlLbl val="0"/>
      </c:catAx>
      <c:valAx>
        <c:axId val="25877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Net debt-GDP ratio (%)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25875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Debt interest payments/GDP</c:v>
          </c:tx>
          <c:spPr>
            <a:ln w="63500"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Sheet2!$B$48:$B$114</c:f>
              <c:numCache>
                <c:formatCode>General</c:formatCode>
                <c:ptCount val="67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  <c:pt idx="65">
                  <c:v>2010</c:v>
                </c:pt>
                <c:pt idx="66">
                  <c:v>2011</c:v>
                </c:pt>
              </c:numCache>
            </c:numRef>
          </c:cat>
          <c:val>
            <c:numRef>
              <c:f>Sheet2!$D$48:$D$114</c:f>
              <c:numCache>
                <c:formatCode>General</c:formatCode>
                <c:ptCount val="67"/>
                <c:pt idx="0">
                  <c:v>5.77</c:v>
                </c:pt>
                <c:pt idx="1">
                  <c:v>6.06</c:v>
                </c:pt>
                <c:pt idx="2">
                  <c:v>5.84</c:v>
                </c:pt>
                <c:pt idx="3">
                  <c:v>5.39</c:v>
                </c:pt>
                <c:pt idx="4">
                  <c:v>4.83</c:v>
                </c:pt>
                <c:pt idx="5">
                  <c:v>4.71</c:v>
                </c:pt>
                <c:pt idx="6">
                  <c:v>4.01</c:v>
                </c:pt>
                <c:pt idx="7">
                  <c:v>4.09</c:v>
                </c:pt>
                <c:pt idx="8">
                  <c:v>4</c:v>
                </c:pt>
                <c:pt idx="9">
                  <c:v>3.81</c:v>
                </c:pt>
                <c:pt idx="10">
                  <c:v>3.96</c:v>
                </c:pt>
                <c:pt idx="11">
                  <c:v>3.82</c:v>
                </c:pt>
                <c:pt idx="12">
                  <c:v>3.65</c:v>
                </c:pt>
                <c:pt idx="13">
                  <c:v>3.91</c:v>
                </c:pt>
                <c:pt idx="14">
                  <c:v>3.76</c:v>
                </c:pt>
                <c:pt idx="15">
                  <c:v>3.99</c:v>
                </c:pt>
                <c:pt idx="16">
                  <c:v>4.59</c:v>
                </c:pt>
                <c:pt idx="17">
                  <c:v>4.38</c:v>
                </c:pt>
                <c:pt idx="18">
                  <c:v>4.2300000000000004</c:v>
                </c:pt>
                <c:pt idx="19">
                  <c:v>4.07</c:v>
                </c:pt>
                <c:pt idx="20">
                  <c:v>4.0599999999999996</c:v>
                </c:pt>
                <c:pt idx="21">
                  <c:v>4.07</c:v>
                </c:pt>
                <c:pt idx="22">
                  <c:v>4.25</c:v>
                </c:pt>
                <c:pt idx="23">
                  <c:v>4.37</c:v>
                </c:pt>
                <c:pt idx="24">
                  <c:v>4.33</c:v>
                </c:pt>
                <c:pt idx="25">
                  <c:v>4.0999999999999996</c:v>
                </c:pt>
                <c:pt idx="26">
                  <c:v>3.89</c:v>
                </c:pt>
                <c:pt idx="27">
                  <c:v>3.54</c:v>
                </c:pt>
                <c:pt idx="28">
                  <c:v>3.67</c:v>
                </c:pt>
                <c:pt idx="29">
                  <c:v>4.2699999999999996</c:v>
                </c:pt>
                <c:pt idx="30">
                  <c:v>3.95</c:v>
                </c:pt>
                <c:pt idx="31">
                  <c:v>4.2699999999999996</c:v>
                </c:pt>
                <c:pt idx="32">
                  <c:v>4.33</c:v>
                </c:pt>
                <c:pt idx="33">
                  <c:v>4.26</c:v>
                </c:pt>
                <c:pt idx="34">
                  <c:v>4.5</c:v>
                </c:pt>
                <c:pt idx="35">
                  <c:v>4.87</c:v>
                </c:pt>
                <c:pt idx="36">
                  <c:v>5.16</c:v>
                </c:pt>
                <c:pt idx="37">
                  <c:v>5.08</c:v>
                </c:pt>
                <c:pt idx="38">
                  <c:v>4.5199999999999996</c:v>
                </c:pt>
                <c:pt idx="39">
                  <c:v>4.3600000000000003</c:v>
                </c:pt>
                <c:pt idx="40">
                  <c:v>4.42</c:v>
                </c:pt>
                <c:pt idx="41">
                  <c:v>4.57</c:v>
                </c:pt>
                <c:pt idx="42">
                  <c:v>4.1100000000000003</c:v>
                </c:pt>
                <c:pt idx="43">
                  <c:v>3.76</c:v>
                </c:pt>
                <c:pt idx="44">
                  <c:v>3.52</c:v>
                </c:pt>
                <c:pt idx="45">
                  <c:v>3.3</c:v>
                </c:pt>
                <c:pt idx="46">
                  <c:v>3.11</c:v>
                </c:pt>
                <c:pt idx="47">
                  <c:v>2.7</c:v>
                </c:pt>
                <c:pt idx="48">
                  <c:v>3.25</c:v>
                </c:pt>
                <c:pt idx="49">
                  <c:v>3</c:v>
                </c:pt>
                <c:pt idx="50">
                  <c:v>3.68</c:v>
                </c:pt>
                <c:pt idx="51">
                  <c:v>3.85</c:v>
                </c:pt>
                <c:pt idx="52">
                  <c:v>4.2300000000000004</c:v>
                </c:pt>
                <c:pt idx="53">
                  <c:v>3.37</c:v>
                </c:pt>
                <c:pt idx="54">
                  <c:v>3.15</c:v>
                </c:pt>
                <c:pt idx="55">
                  <c:v>2.59</c:v>
                </c:pt>
                <c:pt idx="56">
                  <c:v>2.58</c:v>
                </c:pt>
                <c:pt idx="57">
                  <c:v>2.08</c:v>
                </c:pt>
                <c:pt idx="58">
                  <c:v>1.86</c:v>
                </c:pt>
                <c:pt idx="59">
                  <c:v>1.87</c:v>
                </c:pt>
                <c:pt idx="60">
                  <c:v>1.94</c:v>
                </c:pt>
                <c:pt idx="61">
                  <c:v>1.98</c:v>
                </c:pt>
                <c:pt idx="62">
                  <c:v>2.0099999999999998</c:v>
                </c:pt>
                <c:pt idx="63">
                  <c:v>2.12</c:v>
                </c:pt>
                <c:pt idx="64">
                  <c:v>2.2200000000000002</c:v>
                </c:pt>
                <c:pt idx="65">
                  <c:v>2.12</c:v>
                </c:pt>
                <c:pt idx="66">
                  <c:v>2.86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924352"/>
        <c:axId val="25926272"/>
      </c:lineChart>
      <c:catAx>
        <c:axId val="25924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5926272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25926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debt interest payments (% GDP)</a:t>
                </a:r>
              </a:p>
            </c:rich>
          </c:tx>
          <c:layout>
            <c:manualLayout>
              <c:xMode val="edge"/>
              <c:yMode val="edge"/>
              <c:x val="1.5376166941241077E-2"/>
              <c:y val="9.988907095489110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92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A9239-7BE3-4788-97BE-1ACDD9FE7F7B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3C2D9-070C-400F-85AD-7C70B3C9AA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63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E9CE7-9A8F-40CE-AC7B-12D49A66C026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3ABF3-9ED0-495D-AAF5-02D8BAF3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5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34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Growth is coming up hugely short.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ABF3-9ED0-495D-AAF5-02D8BAF3DC5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8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18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Similar statements from Osborn</a:t>
            </a:r>
            <a:r>
              <a:rPr lang="en-GB" baseline="0" dirty="0" smtClean="0"/>
              <a:t>e and Clegg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ABF3-9ED0-495D-AAF5-02D8BAF3DC5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840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09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46D00-A463-427F-80FF-E4281E08740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0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12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58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6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39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19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3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0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18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22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3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34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375E-E4EB-4DDB-B7A3-901A9A8A42A5}" type="datetimeFigureOut">
              <a:rPr lang="en-GB" smtClean="0"/>
              <a:t>24/02/2012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1CC23-F1CC-46EB-B577-4737A11D4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08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800" b="1" dirty="0" smtClean="0"/>
              <a:t>“Credit Card Maxed Out”?</a:t>
            </a:r>
            <a:br>
              <a:rPr lang="en-GB" sz="4800" b="1" dirty="0" smtClean="0"/>
            </a:br>
            <a:r>
              <a:rPr lang="en-GB" sz="4800" b="1" dirty="0" smtClean="0"/>
              <a:t>How UK debt statistics have been misrepresented</a:t>
            </a:r>
            <a:endParaRPr lang="en-US" sz="40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242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/>
              <a:t>Howard Reed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solidFill>
                  <a:srgbClr val="FFFF00"/>
                </a:solidFill>
              </a:rPr>
              <a:t>Landman Economics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b="1" dirty="0" smtClean="0"/>
              <a:t>Radical Statistics Conference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/>
              <a:t>24 February 2012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31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Unsustainable debt?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82848"/>
              </p:ext>
            </p:extLst>
          </p:nvPr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230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Unsustainable debt?</a:t>
            </a:r>
            <a:endParaRPr lang="en-GB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747235"/>
              </p:ext>
            </p:extLst>
          </p:nvPr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628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Debt interest payments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42273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89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Is austerity the solution?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 simple formula: </a:t>
            </a:r>
          </a:p>
          <a:p>
            <a:pPr marL="0" indent="0">
              <a:buNone/>
            </a:pPr>
            <a:r>
              <a:rPr lang="en-GB" sz="4000" i="1" dirty="0" smtClean="0"/>
              <a:t>D</a:t>
            </a:r>
            <a:r>
              <a:rPr lang="en-GB" sz="4000" baseline="-25000" dirty="0" smtClean="0"/>
              <a:t>t+1</a:t>
            </a:r>
            <a:r>
              <a:rPr lang="en-GB" sz="4000" dirty="0" smtClean="0"/>
              <a:t>= ((</a:t>
            </a:r>
            <a:r>
              <a:rPr lang="en-GB" sz="4000" i="1" dirty="0" smtClean="0"/>
              <a:t>r </a:t>
            </a:r>
            <a:r>
              <a:rPr lang="en-GB" sz="4000" dirty="0" smtClean="0">
                <a:latin typeface="Calibri"/>
                <a:cs typeface="Calibri"/>
              </a:rPr>
              <a:t>– </a:t>
            </a:r>
            <a:r>
              <a:rPr lang="en-GB" sz="4000" i="1" dirty="0" smtClean="0">
                <a:latin typeface="Calibri"/>
                <a:cs typeface="Calibri"/>
              </a:rPr>
              <a:t>g</a:t>
            </a:r>
            <a:r>
              <a:rPr lang="en-GB" sz="4000" dirty="0" smtClean="0">
                <a:latin typeface="Calibri"/>
                <a:cs typeface="Calibri"/>
              </a:rPr>
              <a:t>) × </a:t>
            </a:r>
            <a:r>
              <a:rPr lang="en-GB" sz="4000" i="1" dirty="0" err="1" smtClean="0">
                <a:latin typeface="Calibri"/>
                <a:cs typeface="Calibri"/>
              </a:rPr>
              <a:t>D</a:t>
            </a:r>
            <a:r>
              <a:rPr lang="en-GB" sz="4000" baseline="-25000" dirty="0" err="1" smtClean="0">
                <a:latin typeface="Calibri"/>
                <a:cs typeface="Calibri"/>
              </a:rPr>
              <a:t>t</a:t>
            </a:r>
            <a:r>
              <a:rPr lang="en-GB" sz="4000" dirty="0">
                <a:latin typeface="Calibri"/>
                <a:cs typeface="Calibri"/>
              </a:rPr>
              <a:t>)</a:t>
            </a:r>
            <a:r>
              <a:rPr lang="en-GB" sz="4000" baseline="-25000" dirty="0" smtClean="0">
                <a:latin typeface="Calibri"/>
                <a:cs typeface="Calibri"/>
              </a:rPr>
              <a:t> </a:t>
            </a:r>
            <a:r>
              <a:rPr lang="en-GB" sz="4000" dirty="0" smtClean="0">
                <a:latin typeface="Calibri"/>
                <a:cs typeface="Calibri"/>
              </a:rPr>
              <a:t>+ </a:t>
            </a:r>
            <a:r>
              <a:rPr lang="en-GB" sz="4000" i="1" dirty="0" err="1" smtClean="0">
                <a:latin typeface="Calibri"/>
                <a:cs typeface="Calibri"/>
              </a:rPr>
              <a:t>d</a:t>
            </a:r>
            <a:r>
              <a:rPr lang="en-GB" sz="4000" baseline="-25000" dirty="0" err="1" smtClean="0">
                <a:latin typeface="Calibri"/>
                <a:cs typeface="Calibri"/>
              </a:rPr>
              <a:t>t</a:t>
            </a:r>
            <a:endParaRPr lang="en-GB" sz="4000" baseline="-250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smtClean="0">
                <a:latin typeface="Calibri"/>
                <a:cs typeface="Calibri"/>
              </a:rPr>
              <a:t>Where: </a:t>
            </a:r>
          </a:p>
          <a:p>
            <a:pPr marL="0" indent="0">
              <a:buNone/>
            </a:pPr>
            <a:r>
              <a:rPr lang="en-GB" i="1" dirty="0" smtClean="0"/>
              <a:t>D</a:t>
            </a:r>
            <a:r>
              <a:rPr lang="en-GB" dirty="0" smtClean="0"/>
              <a:t> : </a:t>
            </a:r>
            <a:r>
              <a:rPr lang="en-GB" dirty="0" smtClean="0"/>
              <a:t>debt/GDP ratio</a:t>
            </a: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r</a:t>
            </a:r>
            <a:r>
              <a:rPr lang="en-GB" dirty="0"/>
              <a:t> </a:t>
            </a:r>
            <a:r>
              <a:rPr lang="en-GB" dirty="0" smtClean="0"/>
              <a:t>: real interest rate on debt servicing</a:t>
            </a:r>
          </a:p>
          <a:p>
            <a:pPr marL="0" indent="0">
              <a:buNone/>
            </a:pPr>
            <a:r>
              <a:rPr lang="en-GB" i="1" dirty="0" smtClean="0"/>
              <a:t>g </a:t>
            </a:r>
            <a:r>
              <a:rPr lang="en-GB" dirty="0" smtClean="0"/>
              <a:t>: real growth rate of GDP</a:t>
            </a:r>
          </a:p>
          <a:p>
            <a:pPr marL="0" indent="0">
              <a:buNone/>
            </a:pPr>
            <a:r>
              <a:rPr lang="en-GB" i="1" dirty="0" smtClean="0"/>
              <a:t>d </a:t>
            </a:r>
            <a:r>
              <a:rPr lang="en-GB" dirty="0" smtClean="0"/>
              <a:t>: </a:t>
            </a:r>
            <a:r>
              <a:rPr lang="en-GB" dirty="0" smtClean="0"/>
              <a:t>deficit as proportion of GDP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t, t+1: years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209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Is austerity the solution?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i="1" dirty="0" smtClean="0"/>
              <a:t>D</a:t>
            </a:r>
            <a:r>
              <a:rPr lang="en-GB" sz="4000" baseline="-25000" dirty="0" smtClean="0"/>
              <a:t>t+1</a:t>
            </a:r>
            <a:r>
              <a:rPr lang="en-GB" sz="4000" dirty="0" smtClean="0"/>
              <a:t>= ((</a:t>
            </a:r>
            <a:r>
              <a:rPr lang="en-GB" sz="4000" i="1" dirty="0" smtClean="0"/>
              <a:t>r </a:t>
            </a:r>
            <a:r>
              <a:rPr lang="en-GB" sz="4000" dirty="0" smtClean="0">
                <a:latin typeface="Calibri"/>
                <a:cs typeface="Calibri"/>
              </a:rPr>
              <a:t>– </a:t>
            </a:r>
            <a:r>
              <a:rPr lang="en-GB" sz="4000" i="1" dirty="0" smtClean="0">
                <a:latin typeface="Calibri"/>
                <a:cs typeface="Calibri"/>
              </a:rPr>
              <a:t>g</a:t>
            </a:r>
            <a:r>
              <a:rPr lang="en-GB" sz="4000" dirty="0" smtClean="0">
                <a:latin typeface="Calibri"/>
                <a:cs typeface="Calibri"/>
              </a:rPr>
              <a:t>) × </a:t>
            </a:r>
            <a:r>
              <a:rPr lang="en-GB" sz="4000" i="1" dirty="0" err="1" smtClean="0">
                <a:latin typeface="Calibri"/>
                <a:cs typeface="Calibri"/>
              </a:rPr>
              <a:t>D</a:t>
            </a:r>
            <a:r>
              <a:rPr lang="en-GB" sz="4000" baseline="-25000" dirty="0" err="1" smtClean="0">
                <a:latin typeface="Calibri"/>
                <a:cs typeface="Calibri"/>
              </a:rPr>
              <a:t>t</a:t>
            </a:r>
            <a:r>
              <a:rPr lang="en-GB" sz="4000" dirty="0">
                <a:latin typeface="Calibri"/>
                <a:cs typeface="Calibri"/>
              </a:rPr>
              <a:t>)</a:t>
            </a:r>
            <a:r>
              <a:rPr lang="en-GB" sz="4000" baseline="-25000" dirty="0" smtClean="0">
                <a:latin typeface="Calibri"/>
                <a:cs typeface="Calibri"/>
              </a:rPr>
              <a:t> </a:t>
            </a:r>
            <a:r>
              <a:rPr lang="en-GB" sz="4000" dirty="0" smtClean="0">
                <a:latin typeface="Calibri"/>
                <a:cs typeface="Calibri"/>
              </a:rPr>
              <a:t>+ </a:t>
            </a:r>
            <a:r>
              <a:rPr lang="en-GB" sz="4000" i="1" dirty="0" err="1" smtClean="0">
                <a:latin typeface="Calibri"/>
                <a:cs typeface="Calibri"/>
              </a:rPr>
              <a:t>d</a:t>
            </a:r>
            <a:r>
              <a:rPr lang="en-GB" sz="4000" baseline="-25000" dirty="0" err="1" smtClean="0">
                <a:latin typeface="Calibri"/>
                <a:cs typeface="Calibri"/>
              </a:rPr>
              <a:t>t</a:t>
            </a:r>
            <a:endParaRPr lang="en-GB" sz="4000" baseline="-250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smtClean="0">
                <a:latin typeface="Calibri"/>
                <a:cs typeface="Calibri"/>
              </a:rPr>
              <a:t>Starting from a steady state of constant debt year-on-year, </a:t>
            </a:r>
            <a:r>
              <a:rPr lang="en-GB" i="1" dirty="0" smtClean="0">
                <a:latin typeface="Calibri"/>
                <a:cs typeface="Calibri"/>
              </a:rPr>
              <a:t>D </a:t>
            </a:r>
            <a:r>
              <a:rPr lang="en-GB" dirty="0" smtClean="0">
                <a:latin typeface="Calibri"/>
                <a:cs typeface="Calibri"/>
              </a:rPr>
              <a:t>will grow if: </a:t>
            </a:r>
          </a:p>
          <a:p>
            <a:r>
              <a:rPr lang="en-GB" dirty="0" smtClean="0"/>
              <a:t>The real interest rate rises</a:t>
            </a:r>
          </a:p>
          <a:p>
            <a:r>
              <a:rPr lang="en-GB" dirty="0" smtClean="0"/>
              <a:t>Growth falls</a:t>
            </a:r>
          </a:p>
          <a:p>
            <a:r>
              <a:rPr lang="en-GB" dirty="0" smtClean="0"/>
              <a:t>The deficit rises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101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An illustration: OBR </a:t>
            </a:r>
            <a:r>
              <a:rPr lang="en-GB" b="1" dirty="0" err="1" smtClean="0"/>
              <a:t>govt</a:t>
            </a:r>
            <a:r>
              <a:rPr lang="en-GB" b="1" dirty="0" smtClean="0"/>
              <a:t> debt/GDP </a:t>
            </a:r>
            <a:r>
              <a:rPr lang="en-GB" b="1" dirty="0" smtClean="0"/>
              <a:t>forecasts (%)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88597"/>
              </p:ext>
            </p:extLst>
          </p:nvPr>
        </p:nvGraphicFramePr>
        <p:xfrm>
          <a:off x="457200" y="1600200"/>
          <a:ext cx="8229600" cy="46931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95551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Fiscal Year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June</a:t>
                      </a:r>
                      <a:r>
                        <a:rPr lang="en-GB" sz="2800" baseline="0" dirty="0" smtClean="0"/>
                        <a:t> 2010 Budget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Nov 2011 Autumn</a:t>
                      </a:r>
                      <a:r>
                        <a:rPr lang="en-GB" sz="2800" baseline="0" dirty="0" smtClean="0"/>
                        <a:t> statement</a:t>
                      </a:r>
                      <a:endParaRPr lang="en-GB" sz="2800" dirty="0"/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2011/12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67.2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67.5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2012/13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69.8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73.3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2013/14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70.3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76.6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2014/15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69.4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78.0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2015/16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67.4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77.7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2016/17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-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75.8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536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An illustration: OBR GDP growth forecasts (%)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221475"/>
              </p:ext>
            </p:extLst>
          </p:nvPr>
        </p:nvGraphicFramePr>
        <p:xfrm>
          <a:off x="457200" y="1600200"/>
          <a:ext cx="8229600" cy="46931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95551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Calendar Year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June</a:t>
                      </a:r>
                      <a:r>
                        <a:rPr lang="en-GB" sz="2800" baseline="0" dirty="0" smtClean="0"/>
                        <a:t> 2010 Budget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Nov 2011 Autumn</a:t>
                      </a:r>
                      <a:r>
                        <a:rPr lang="en-GB" sz="2800" baseline="0" dirty="0" smtClean="0"/>
                        <a:t> statement</a:t>
                      </a:r>
                      <a:endParaRPr lang="en-GB" sz="2800" dirty="0"/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2011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2.3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0.9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2012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2.8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0.7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2013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2.9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2.1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2014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2015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2.7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3.0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5359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2016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-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3.0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01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r>
              <a:rPr lang="en-GB" b="1" dirty="0" smtClean="0"/>
              <a:t>UK now doing worse than 1930s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5"/>
            <a:ext cx="9154917" cy="5733256"/>
          </a:xfrm>
        </p:spPr>
      </p:pic>
    </p:spTree>
    <p:extLst>
      <p:ext uri="{BB962C8B-B14F-4D97-AF65-F5344CB8AC3E}">
        <p14:creationId xmlns:p14="http://schemas.microsoft.com/office/powerpoint/2010/main" val="19616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 similar story in Europe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IMF forecasts for the Eurozone (% GDP growth):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023058"/>
              </p:ext>
            </p:extLst>
          </p:nvPr>
        </p:nvGraphicFramePr>
        <p:xfrm>
          <a:off x="1115616" y="2780928"/>
          <a:ext cx="7344816" cy="29703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48272"/>
                <a:gridCol w="2448272"/>
                <a:gridCol w="2448272"/>
              </a:tblGrid>
              <a:tr h="59406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Date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2012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2013</a:t>
                      </a:r>
                      <a:endParaRPr lang="en-GB" sz="2800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Apr 2011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1.8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-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Jun 2011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1.7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-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Oct 2011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1.1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-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Jan 2012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-0.5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2"/>
                          </a:solidFill>
                        </a:rPr>
                        <a:t>0.8</a:t>
                      </a:r>
                      <a:endParaRPr lang="en-GB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8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Costs of austerity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High unemployment – human costs now, and ‘scarring’ later</a:t>
            </a:r>
          </a:p>
          <a:p>
            <a:r>
              <a:rPr lang="en-GB" dirty="0" smtClean="0"/>
              <a:t>Spending cuts strongly regressive (see my paper with Tim Horton in last year’s </a:t>
            </a:r>
            <a:r>
              <a:rPr lang="en-GB" dirty="0" err="1" smtClean="0"/>
              <a:t>RadStats</a:t>
            </a:r>
            <a:r>
              <a:rPr lang="en-GB" dirty="0" smtClean="0"/>
              <a:t>  conference papers)</a:t>
            </a:r>
          </a:p>
          <a:p>
            <a:r>
              <a:rPr lang="en-GB" dirty="0" smtClean="0"/>
              <a:t>Collapse in investment (both </a:t>
            </a:r>
            <a:r>
              <a:rPr lang="en-GB" dirty="0" err="1" smtClean="0"/>
              <a:t>govt</a:t>
            </a:r>
            <a:r>
              <a:rPr lang="en-GB" dirty="0" smtClean="0"/>
              <a:t> and private sector)</a:t>
            </a:r>
          </a:p>
          <a:p>
            <a:r>
              <a:rPr lang="en-GB" dirty="0" smtClean="0"/>
              <a:t>Increasing consumer debt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20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The Coalition story</a:t>
            </a:r>
            <a:endParaRPr lang="en-US" b="1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95288" y="1268760"/>
            <a:ext cx="8229600" cy="518457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UK deficit and debt out of control because of Labour overspending</a:t>
            </a:r>
          </a:p>
          <a:p>
            <a:pPr eaLnBrk="1" hangingPunct="1"/>
            <a:r>
              <a:rPr lang="en-US" sz="2800" dirty="0" smtClean="0"/>
              <a:t>Unsustainable by May 2010 – risking increase in government borrowing costs</a:t>
            </a:r>
          </a:p>
          <a:p>
            <a:pPr eaLnBrk="1" hangingPunct="1"/>
            <a:r>
              <a:rPr lang="en-US" sz="2800" dirty="0" smtClean="0"/>
              <a:t>Severe austerity – eliminating the “structural” deficit over the course of this parliament –only course of action left to the UK</a:t>
            </a:r>
          </a:p>
          <a:p>
            <a:pPr eaLnBrk="1" hangingPunct="1"/>
            <a:r>
              <a:rPr lang="en-US" sz="2800" dirty="0" smtClean="0"/>
              <a:t>This will enable sustainable private-sector growth</a:t>
            </a:r>
          </a:p>
        </p:txBody>
      </p:sp>
    </p:spTree>
    <p:extLst>
      <p:ext uri="{BB962C8B-B14F-4D97-AF65-F5344CB8AC3E}">
        <p14:creationId xmlns:p14="http://schemas.microsoft.com/office/powerpoint/2010/main" val="2294744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Stupidity or malice?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economics don’t support the </a:t>
            </a:r>
            <a:r>
              <a:rPr lang="en-GB" dirty="0" smtClean="0"/>
              <a:t>case for austerity</a:t>
            </a:r>
            <a:endParaRPr lang="en-GB" dirty="0" smtClean="0"/>
          </a:p>
          <a:p>
            <a:r>
              <a:rPr lang="en-GB" dirty="0" smtClean="0"/>
              <a:t>But I don’t think (Conservative) politicians are stupid – rather, they are using the crisis to advance a </a:t>
            </a:r>
            <a:r>
              <a:rPr lang="en-GB" dirty="0" smtClean="0"/>
              <a:t>(pre-existing) small-state </a:t>
            </a:r>
            <a:r>
              <a:rPr lang="en-GB" dirty="0" smtClean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95010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UK spending/GDP will fall below USA by 2015</a:t>
            </a:r>
            <a:endParaRPr lang="en-GB" dirty="0"/>
          </a:p>
        </p:txBody>
      </p:sp>
      <p:pic>
        <p:nvPicPr>
          <p:cNvPr id="1027" name="Chart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90165"/>
            <a:ext cx="7740352" cy="4575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6354016"/>
            <a:ext cx="456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IMF referenced in Taylor-</a:t>
            </a:r>
            <a:r>
              <a:rPr lang="en-GB" dirty="0" err="1" smtClean="0"/>
              <a:t>Gooby</a:t>
            </a:r>
            <a:r>
              <a:rPr lang="en-GB" dirty="0" smtClean="0"/>
              <a:t> (2011)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929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are they getting away with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‘maxed </a:t>
            </a:r>
            <a:r>
              <a:rPr lang="en-GB" dirty="0"/>
              <a:t>out credit card’ line </a:t>
            </a:r>
            <a:r>
              <a:rPr lang="en-GB" i="1" dirty="0"/>
              <a:t>seems </a:t>
            </a:r>
            <a:r>
              <a:rPr lang="en-GB" dirty="0"/>
              <a:t>logical at first glance </a:t>
            </a:r>
            <a:r>
              <a:rPr lang="en-GB" dirty="0" smtClean="0"/>
              <a:t>(return </a:t>
            </a:r>
            <a:r>
              <a:rPr lang="en-GB" dirty="0"/>
              <a:t>of “handbag economics</a:t>
            </a:r>
            <a:r>
              <a:rPr lang="en-GB" dirty="0" smtClean="0"/>
              <a:t>”)</a:t>
            </a:r>
          </a:p>
          <a:p>
            <a:r>
              <a:rPr lang="en-GB" dirty="0" smtClean="0"/>
              <a:t>The media are (mostly) sympathetic</a:t>
            </a:r>
          </a:p>
          <a:p>
            <a:r>
              <a:rPr lang="en-GB" dirty="0" smtClean="0"/>
              <a:t>Opposition within Parliament is weak</a:t>
            </a:r>
          </a:p>
          <a:p>
            <a:r>
              <a:rPr lang="en-GB" dirty="0" smtClean="0"/>
              <a:t>The crisis was “spun” as one of </a:t>
            </a:r>
            <a:r>
              <a:rPr lang="en-GB" dirty="0" err="1" smtClean="0"/>
              <a:t>govt</a:t>
            </a:r>
            <a:r>
              <a:rPr lang="en-GB" dirty="0" smtClean="0"/>
              <a:t> debt rather than one of </a:t>
            </a:r>
            <a:r>
              <a:rPr lang="en-GB" dirty="0" smtClean="0"/>
              <a:t>unsustainable private sector growth model (out-of-control financial sector, extreme </a:t>
            </a:r>
            <a:r>
              <a:rPr lang="en-GB" dirty="0" err="1" smtClean="0"/>
              <a:t>volatilty</a:t>
            </a:r>
            <a:r>
              <a:rPr lang="en-GB" dirty="0" smtClean="0"/>
              <a:t>, bubbles, debt etc.)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03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Austerity in one sentence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“If you have maxed out your credit card, if you put off dealing with the problem, the problem gets worse.”</a:t>
            </a:r>
          </a:p>
          <a:p>
            <a:pPr marL="0" indent="0">
              <a:buNone/>
            </a:pPr>
            <a:endParaRPr lang="en-GB" i="1" dirty="0"/>
          </a:p>
          <a:p>
            <a:pPr marL="0" indent="0" algn="r">
              <a:buNone/>
            </a:pPr>
            <a:r>
              <a:rPr lang="en-GB" dirty="0" smtClean="0"/>
              <a:t>(David Cameron, June 2011)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92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Putting the record straight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/>
              <a:t>Every </a:t>
            </a:r>
            <a:r>
              <a:rPr lang="en-GB" dirty="0" smtClean="0"/>
              <a:t>part of the </a:t>
            </a:r>
            <a:r>
              <a:rPr lang="en-GB" dirty="0" smtClean="0"/>
              <a:t>Coalition </a:t>
            </a:r>
            <a:r>
              <a:rPr lang="en-GB" dirty="0" smtClean="0"/>
              <a:t>story is at least partially (and in many cases wholly) wrong</a:t>
            </a:r>
          </a:p>
          <a:p>
            <a:r>
              <a:rPr lang="en-GB" dirty="0" smtClean="0"/>
              <a:t>Austerity is a disaster</a:t>
            </a:r>
          </a:p>
          <a:p>
            <a:r>
              <a:rPr lang="en-GB" dirty="0" smtClean="0"/>
              <a:t>So why is the narrative so pervasive</a:t>
            </a:r>
            <a:r>
              <a:rPr lang="en-GB" dirty="0" smtClean="0"/>
              <a:t>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787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Labour overspending?</a:t>
            </a:r>
            <a:endParaRPr lang="en-GB" b="1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394329"/>
              </p:ext>
            </p:extLst>
          </p:nvPr>
        </p:nvGraphicFramePr>
        <p:xfrm>
          <a:off x="0" y="908720"/>
          <a:ext cx="914400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40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Labour overspending?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399005"/>
              </p:ext>
            </p:extLst>
          </p:nvPr>
        </p:nvGraphicFramePr>
        <p:xfrm>
          <a:off x="-33826" y="908720"/>
          <a:ext cx="914400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765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Labour overspending?</a:t>
            </a:r>
            <a:endParaRPr lang="en-GB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739797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27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Overspending? No… </a:t>
            </a:r>
            <a:r>
              <a:rPr lang="en-GB" b="1" dirty="0" smtClean="0"/>
              <a:t>tax revenue</a:t>
            </a:r>
            <a:r>
              <a:rPr lang="en-GB" b="1" dirty="0" smtClean="0"/>
              <a:t> </a:t>
            </a:r>
            <a:r>
              <a:rPr lang="en-GB" b="1" dirty="0" smtClean="0"/>
              <a:t>collapsed!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Current spending and tax revenue tracked closely prior to 2007-08</a:t>
            </a:r>
          </a:p>
          <a:p>
            <a:r>
              <a:rPr lang="en-GB" dirty="0" smtClean="0"/>
              <a:t>The Great Recession of 2008 caused a collapse in tax revenues</a:t>
            </a:r>
          </a:p>
          <a:p>
            <a:r>
              <a:rPr lang="en-GB" dirty="0" smtClean="0"/>
              <a:t>Labour was not overspending before 2007-08</a:t>
            </a:r>
          </a:p>
          <a:p>
            <a:r>
              <a:rPr lang="en-GB" dirty="0" smtClean="0"/>
              <a:t>Spending after 2007-08 was essential to avoid deepening economic depression (</a:t>
            </a:r>
            <a:r>
              <a:rPr lang="en-GB" dirty="0" err="1" smtClean="0"/>
              <a:t>stablisers</a:t>
            </a:r>
            <a:r>
              <a:rPr lang="en-GB" dirty="0" smtClean="0"/>
              <a:t>, stimulus)…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04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Unsustainable debt?</a:t>
            </a:r>
            <a:endParaRPr lang="en-GB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517359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35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800080"/>
      </a:dk2>
      <a:lt2>
        <a:srgbClr val="80008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656</Words>
  <Application>Microsoft Office PowerPoint</Application>
  <PresentationFormat>On-screen Show (4:3)</PresentationFormat>
  <Paragraphs>151</Paragraphs>
  <Slides>22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“Credit Card Maxed Out”? How UK debt statistics have been misrepresented</vt:lpstr>
      <vt:lpstr>The Coalition story</vt:lpstr>
      <vt:lpstr>Austerity in one sentence</vt:lpstr>
      <vt:lpstr>Putting the record straight</vt:lpstr>
      <vt:lpstr>Labour overspending?</vt:lpstr>
      <vt:lpstr>Labour overspending?</vt:lpstr>
      <vt:lpstr>Labour overspending?</vt:lpstr>
      <vt:lpstr>Overspending? No… tax revenue collapsed!</vt:lpstr>
      <vt:lpstr>Unsustainable debt?</vt:lpstr>
      <vt:lpstr>Unsustainable debt?</vt:lpstr>
      <vt:lpstr>Unsustainable debt?</vt:lpstr>
      <vt:lpstr>Debt interest payments</vt:lpstr>
      <vt:lpstr>Is austerity the solution?</vt:lpstr>
      <vt:lpstr>Is austerity the solution?</vt:lpstr>
      <vt:lpstr>An illustration: OBR govt debt/GDP forecasts (%)</vt:lpstr>
      <vt:lpstr>An illustration: OBR GDP growth forecasts (%)</vt:lpstr>
      <vt:lpstr>UK now doing worse than 1930s</vt:lpstr>
      <vt:lpstr>A similar story in Europe</vt:lpstr>
      <vt:lpstr>Costs of austerity</vt:lpstr>
      <vt:lpstr>Stupidity or malice?</vt:lpstr>
      <vt:lpstr>UK spending/GDP will fall below USA by 2015</vt:lpstr>
      <vt:lpstr>How are they getting away with this?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</dc:creator>
  <cp:lastModifiedBy>Howard</cp:lastModifiedBy>
  <cp:revision>49</cp:revision>
  <cp:lastPrinted>2011-10-30T21:41:30Z</cp:lastPrinted>
  <dcterms:created xsi:type="dcterms:W3CDTF">2011-10-13T13:46:09Z</dcterms:created>
  <dcterms:modified xsi:type="dcterms:W3CDTF">2012-02-24T07:28:57Z</dcterms:modified>
</cp:coreProperties>
</file>