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63" r:id="rId6"/>
    <p:sldId id="265" r:id="rId7"/>
    <p:sldId id="266" r:id="rId8"/>
    <p:sldId id="262" r:id="rId9"/>
    <p:sldId id="267" r:id="rId10"/>
    <p:sldId id="274" r:id="rId11"/>
    <p:sldId id="264" r:id="rId12"/>
    <p:sldId id="268" r:id="rId13"/>
    <p:sldId id="269" r:id="rId14"/>
    <p:sldId id="271"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481" autoAdjust="0"/>
  </p:normalViewPr>
  <p:slideViewPr>
    <p:cSldViewPr>
      <p:cViewPr varScale="1">
        <p:scale>
          <a:sx n="60" d="100"/>
          <a:sy n="60" d="100"/>
        </p:scale>
        <p:origin x="-384" y="-96"/>
      </p:cViewPr>
      <p:guideLst>
        <p:guide orient="horz" pos="2160"/>
        <p:guide pos="2880"/>
      </p:guideLst>
    </p:cSldViewPr>
  </p:slideViewPr>
  <p:outlineViewPr>
    <p:cViewPr>
      <p:scale>
        <a:sx n="33" d="100"/>
        <a:sy n="33" d="100"/>
      </p:scale>
      <p:origin x="0" y="756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E348B8-C823-455F-901E-5504647B538C}" type="datetimeFigureOut">
              <a:rPr lang="en-US" smtClean="0"/>
              <a:pPr/>
              <a:t>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348B8-C823-455F-901E-5504647B538C}" type="datetimeFigureOut">
              <a:rPr lang="en-US" smtClean="0"/>
              <a:pPr/>
              <a:t>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348B8-C823-455F-901E-5504647B538C}" type="datetimeFigureOut">
              <a:rPr lang="en-US" smtClean="0"/>
              <a:pPr/>
              <a:t>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348B8-C823-455F-901E-5504647B538C}" type="datetimeFigureOut">
              <a:rPr lang="en-US" smtClean="0"/>
              <a:pPr/>
              <a:t>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E348B8-C823-455F-901E-5504647B538C}" type="datetimeFigureOut">
              <a:rPr lang="en-US" smtClean="0"/>
              <a:pPr/>
              <a:t>2/24/2012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E348B8-C823-455F-901E-5504647B538C}" type="datetimeFigureOut">
              <a:rPr lang="en-US" smtClean="0"/>
              <a:pPr/>
              <a:t>2/24/2012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E348B8-C823-455F-901E-5504647B538C}" type="datetimeFigureOut">
              <a:rPr lang="en-US" smtClean="0"/>
              <a:pPr/>
              <a:t>2/24/2012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E348B8-C823-455F-901E-5504647B538C}" type="datetimeFigureOut">
              <a:rPr lang="en-US" smtClean="0"/>
              <a:pPr/>
              <a:t>2/24/2012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348B8-C823-455F-901E-5504647B538C}" type="datetimeFigureOut">
              <a:rPr lang="en-US" smtClean="0"/>
              <a:pPr/>
              <a:t>2/24/2012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348B8-C823-455F-901E-5504647B538C}" type="datetimeFigureOut">
              <a:rPr lang="en-US" smtClean="0"/>
              <a:pPr/>
              <a:t>2/24/2012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348B8-C823-455F-901E-5504647B538C}" type="datetimeFigureOut">
              <a:rPr lang="en-US" smtClean="0"/>
              <a:pPr/>
              <a:t>2/24/2012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A3212-120D-4C69-82D8-2679759B82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348B8-C823-455F-901E-5504647B538C}" type="datetimeFigureOut">
              <a:rPr lang="en-US" smtClean="0"/>
              <a:pPr/>
              <a:t>2/24/2012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A3212-120D-4C69-82D8-2679759B82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file:///C:\cuql%20again\Stiglitz,%20Amartya%20Sen%20GDP%20A%20Poor%20Measure%20Of%20Growth.mh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tatistics.gov.uk/statbase/Product.asp?vlnk=153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Measuring Well-Being</a:t>
            </a:r>
            <a:endParaRPr lang="en-US" dirty="0"/>
          </a:p>
        </p:txBody>
      </p:sp>
      <p:sp>
        <p:nvSpPr>
          <p:cNvPr id="3" name="Subtitle 2"/>
          <p:cNvSpPr>
            <a:spLocks noGrp="1"/>
          </p:cNvSpPr>
          <p:nvPr>
            <p:ph type="subTitle" idx="1"/>
          </p:nvPr>
        </p:nvSpPr>
        <p:spPr/>
        <p:txBody>
          <a:bodyPr/>
          <a:lstStyle/>
          <a:p>
            <a:r>
              <a:rPr lang="en-GB" dirty="0" smtClean="0"/>
              <a:t>Roy Carr-Hill for Radical Statistics 34</a:t>
            </a:r>
            <a:r>
              <a:rPr lang="en-GB" baseline="30000" dirty="0" smtClean="0"/>
              <a:t>th</a:t>
            </a:r>
            <a:r>
              <a:rPr lang="en-GB" dirty="0" smtClean="0"/>
              <a:t> February 2012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endParaRPr lang="en-GB" sz="6000" dirty="0" smtClean="0"/>
          </a:p>
          <a:p>
            <a:pPr algn="ctr">
              <a:buNone/>
            </a:pPr>
            <a:r>
              <a:rPr lang="en-GB" sz="6000" dirty="0" smtClean="0"/>
              <a:t>OUR APPROACH</a:t>
            </a:r>
            <a:endParaRPr lang="en-US" sz="6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Eclectic Approach</a:t>
            </a:r>
            <a:endParaRPr lang="en-US" dirty="0"/>
          </a:p>
        </p:txBody>
      </p:sp>
      <p:sp>
        <p:nvSpPr>
          <p:cNvPr id="3" name="Content Placeholder 2"/>
          <p:cNvSpPr>
            <a:spLocks noGrp="1"/>
          </p:cNvSpPr>
          <p:nvPr>
            <p:ph idx="1"/>
          </p:nvPr>
        </p:nvSpPr>
        <p:spPr/>
        <p:txBody>
          <a:bodyPr/>
          <a:lstStyle/>
          <a:p>
            <a:r>
              <a:rPr lang="en-GB" dirty="0" smtClean="0"/>
              <a:t>Several theories of what constitutes well-being and a variety of approaches to measurement, tend to converge.</a:t>
            </a:r>
          </a:p>
          <a:p>
            <a:r>
              <a:rPr lang="en-GB" dirty="0" smtClean="0"/>
              <a:t>Considerable degree of consensus, although variation about what exactly to include and relative importance of each element</a:t>
            </a:r>
          </a:p>
          <a:p>
            <a:r>
              <a:rPr lang="en-GB" dirty="0" smtClean="0"/>
              <a:t>Government social reports tend to be similar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GB" dirty="0" smtClean="0"/>
              <a:t>Four Distinctive Characteristics</a:t>
            </a:r>
            <a:endParaRPr lang="en-US" dirty="0"/>
          </a:p>
        </p:txBody>
      </p:sp>
      <p:sp>
        <p:nvSpPr>
          <p:cNvPr id="3" name="Content Placeholder 2"/>
          <p:cNvSpPr>
            <a:spLocks noGrp="1"/>
          </p:cNvSpPr>
          <p:nvPr>
            <p:ph idx="1"/>
          </p:nvPr>
        </p:nvSpPr>
        <p:spPr>
          <a:xfrm>
            <a:off x="457200" y="908720"/>
            <a:ext cx="8229600" cy="5688632"/>
          </a:xfrm>
        </p:spPr>
        <p:txBody>
          <a:bodyPr>
            <a:noAutofit/>
          </a:bodyPr>
          <a:lstStyle/>
          <a:p>
            <a:pPr marL="514350" indent="-514350">
              <a:buFont typeface="+mj-lt"/>
              <a:buAutoNum type="arabicPeriod"/>
            </a:pPr>
            <a:r>
              <a:rPr lang="en-GB" dirty="0" smtClean="0"/>
              <a:t>Beyond certain minima, unclear how additional consumption adds to welfare</a:t>
            </a:r>
          </a:p>
          <a:p>
            <a:pPr marL="514350" indent="-514350">
              <a:buFont typeface="+mj-lt"/>
              <a:buAutoNum type="arabicPeriod"/>
            </a:pPr>
            <a:r>
              <a:rPr lang="en-GB" dirty="0" smtClean="0"/>
              <a:t>Important to consider everyone’s perspectives</a:t>
            </a:r>
          </a:p>
          <a:p>
            <a:pPr marL="514350" indent="-514350">
              <a:buFont typeface="+mj-lt"/>
              <a:buAutoNum type="arabicPeriod"/>
            </a:pPr>
            <a:r>
              <a:rPr lang="en-GB" dirty="0" smtClean="0"/>
              <a:t>More emphasis on monitoring collective well-being both in terms of inequality and human rights and reducing ecological damage</a:t>
            </a:r>
          </a:p>
          <a:p>
            <a:pPr marL="514350" indent="-514350">
              <a:buFont typeface="+mj-lt"/>
              <a:buAutoNum type="arabicPeriod"/>
            </a:pPr>
            <a:r>
              <a:rPr lang="en-GB" dirty="0" smtClean="0"/>
              <a:t>Recognition that there is such a thing as society; so externalities have to be considered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Moving beyond Minima</a:t>
            </a:r>
            <a:endParaRPr lang="en-US" dirty="0"/>
          </a:p>
        </p:txBody>
      </p:sp>
      <p:sp>
        <p:nvSpPr>
          <p:cNvPr id="3" name="Content Placeholder 2"/>
          <p:cNvSpPr>
            <a:spLocks noGrp="1"/>
          </p:cNvSpPr>
          <p:nvPr>
            <p:ph idx="1"/>
          </p:nvPr>
        </p:nvSpPr>
        <p:spPr/>
        <p:txBody>
          <a:bodyPr/>
          <a:lstStyle/>
          <a:p>
            <a:r>
              <a:rPr lang="en-GB" dirty="0" smtClean="0"/>
              <a:t>Definition of universal set of basic needs probably not possible except at very abstract level (e.g. survival), but concerns with survival and health, autonomy and self-esteem, etc., generate a set of minima (ref. Poor Britain)</a:t>
            </a:r>
          </a:p>
          <a:p>
            <a:r>
              <a:rPr lang="en-GB" dirty="0" smtClean="0"/>
              <a:t>Social Limits to Growth (Hirsch) argument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GB" dirty="0" smtClean="0"/>
              <a:t>Consider Everyone’s Perspectives</a:t>
            </a:r>
            <a:endParaRPr lang="en-US" dirty="0"/>
          </a:p>
        </p:txBody>
      </p:sp>
      <p:sp>
        <p:nvSpPr>
          <p:cNvPr id="3" name="Content Placeholder 2"/>
          <p:cNvSpPr>
            <a:spLocks noGrp="1"/>
          </p:cNvSpPr>
          <p:nvPr>
            <p:ph idx="1"/>
          </p:nvPr>
        </p:nvSpPr>
        <p:spPr>
          <a:xfrm>
            <a:off x="457200" y="980728"/>
            <a:ext cx="8229600" cy="5544616"/>
          </a:xfrm>
        </p:spPr>
        <p:txBody>
          <a:bodyPr>
            <a:normAutofit fontScale="92500" lnSpcReduction="20000"/>
          </a:bodyPr>
          <a:lstStyle/>
          <a:p>
            <a:r>
              <a:rPr lang="en-GB" dirty="0" smtClean="0"/>
              <a:t>Plato: Truth and Beauty</a:t>
            </a:r>
          </a:p>
          <a:p>
            <a:r>
              <a:rPr lang="en-GB" dirty="0" smtClean="0"/>
              <a:t>Aristotle and Marx: </a:t>
            </a:r>
            <a:r>
              <a:rPr lang="en-GB" dirty="0" err="1" smtClean="0"/>
              <a:t>enobled</a:t>
            </a:r>
            <a:r>
              <a:rPr lang="en-GB" dirty="0" smtClean="0"/>
              <a:t> creative activity; but long hours unnecessary in terms of utility of what is produced</a:t>
            </a:r>
          </a:p>
          <a:p>
            <a:r>
              <a:rPr lang="en-GB" dirty="0" smtClean="0"/>
              <a:t>Locke: a (</a:t>
            </a:r>
            <a:r>
              <a:rPr lang="en-GB" dirty="0" err="1" smtClean="0"/>
              <a:t>wo</a:t>
            </a:r>
            <a:r>
              <a:rPr lang="en-GB" dirty="0" smtClean="0"/>
              <a:t>)man defined by what (s)he had; or continuation of capitalism, people have to believe that they are what they own</a:t>
            </a:r>
          </a:p>
          <a:p>
            <a:r>
              <a:rPr lang="en-GB" dirty="0" smtClean="0"/>
              <a:t>Q o L also depends on how we relate to each other in society</a:t>
            </a:r>
          </a:p>
          <a:p>
            <a:r>
              <a:rPr lang="en-GB" dirty="0" smtClean="0"/>
              <a:t>Superficially similar to </a:t>
            </a:r>
            <a:r>
              <a:rPr lang="en-GB" dirty="0" err="1" smtClean="0"/>
              <a:t>Allardty</a:t>
            </a:r>
            <a:r>
              <a:rPr lang="en-GB" dirty="0" smtClean="0"/>
              <a:t> (1975) and </a:t>
            </a:r>
            <a:r>
              <a:rPr lang="en-GB" dirty="0" err="1" smtClean="0"/>
              <a:t>Ekins</a:t>
            </a:r>
            <a:r>
              <a:rPr lang="en-GB" dirty="0" smtClean="0"/>
              <a:t> and Max-</a:t>
            </a:r>
            <a:r>
              <a:rPr lang="en-GB" dirty="0" err="1" smtClean="0"/>
              <a:t>Neef</a:t>
            </a:r>
            <a:r>
              <a:rPr lang="en-GB" dirty="0" smtClean="0"/>
              <a:t> (1992)</a:t>
            </a:r>
          </a:p>
          <a:p>
            <a:r>
              <a:rPr lang="en-GB" dirty="0" smtClean="0"/>
              <a:t>Difference is we see ‘being’, ‘doing’, ‘having ‘, ‘relating’, ‘surviving’ as different perspectives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Monitor Collective Well-Being</a:t>
            </a:r>
            <a:endParaRPr lang="en-US" dirty="0"/>
          </a:p>
        </p:txBody>
      </p:sp>
      <p:sp>
        <p:nvSpPr>
          <p:cNvPr id="3" name="Content Placeholder 2"/>
          <p:cNvSpPr>
            <a:spLocks noGrp="1"/>
          </p:cNvSpPr>
          <p:nvPr>
            <p:ph idx="1"/>
          </p:nvPr>
        </p:nvSpPr>
        <p:spPr/>
        <p:txBody>
          <a:bodyPr/>
          <a:lstStyle/>
          <a:p>
            <a:r>
              <a:rPr lang="en-GB" dirty="0" smtClean="0"/>
              <a:t>Cross-cutting or Societal Concerns:</a:t>
            </a:r>
          </a:p>
          <a:p>
            <a:r>
              <a:rPr lang="en-GB" dirty="0" smtClean="0"/>
              <a:t> Inequality whether defined by gender, generation, geography or </a:t>
            </a:r>
            <a:r>
              <a:rPr lang="en-GB" dirty="0" err="1" smtClean="0"/>
              <a:t>s.e.s</a:t>
            </a:r>
            <a:r>
              <a:rPr lang="en-GB" dirty="0" smtClean="0"/>
              <a:t>. Complete definition would require data linkage</a:t>
            </a:r>
          </a:p>
          <a:p>
            <a:r>
              <a:rPr lang="en-GB" dirty="0" smtClean="0"/>
              <a:t>Democracy, or extent to which people feel able to influence decisions that affect them</a:t>
            </a:r>
          </a:p>
          <a:p>
            <a:r>
              <a:rPr lang="en-GB" dirty="0" smtClean="0"/>
              <a:t>Societal concern with constraint on economic activity to ensure ecological damage reduced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There is such a thing as Society</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indent="-514350" algn="ctr">
              <a:buNone/>
            </a:pPr>
            <a:endParaRPr lang="en-GB" sz="6000" dirty="0" smtClean="0"/>
          </a:p>
          <a:p>
            <a:pPr marL="514350" indent="-514350" algn="ctr">
              <a:buNone/>
            </a:pPr>
            <a:r>
              <a:rPr lang="en-GB" sz="6000" dirty="0" smtClean="0"/>
              <a:t>PREAMBLE</a:t>
            </a:r>
            <a:endParaRPr lang="en-U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96752"/>
            <a:ext cx="8229600" cy="5661248"/>
          </a:xfrm>
        </p:spPr>
        <p:txBody>
          <a:bodyPr>
            <a:normAutofit fontScale="92500" lnSpcReduction="20000"/>
          </a:bodyPr>
          <a:lstStyle/>
          <a:p>
            <a:endParaRPr lang="en-US" dirty="0" smtClean="0"/>
          </a:p>
          <a:p>
            <a:r>
              <a:rPr lang="en-US" dirty="0" smtClean="0"/>
              <a:t>“In </a:t>
            </a:r>
            <a:r>
              <a:rPr lang="en-US" dirty="0"/>
              <a:t>a provocative new study, a pair of Nobel prize-winning economists, Joseph E. </a:t>
            </a:r>
            <a:r>
              <a:rPr lang="en-US" dirty="0" err="1"/>
              <a:t>Stiglitz</a:t>
            </a:r>
            <a:r>
              <a:rPr lang="en-US" dirty="0"/>
              <a:t> and </a:t>
            </a:r>
            <a:r>
              <a:rPr lang="en-US" dirty="0" err="1"/>
              <a:t>Amartya</a:t>
            </a:r>
            <a:r>
              <a:rPr lang="en-US" dirty="0"/>
              <a:t> </a:t>
            </a:r>
            <a:r>
              <a:rPr lang="en-US" dirty="0" err="1"/>
              <a:t>Sen</a:t>
            </a:r>
            <a:r>
              <a:rPr lang="en-US" dirty="0"/>
              <a:t>, urge the adoption of new assessment tools that incorporate a broader concern for human welfare than just economic growth. By their reckoning, much of the contemporary economic disaster owes to the misbegotten assumption that policy makers simply had to focus on nurturing growth, trusting that this would maximize prosperity for all</a:t>
            </a:r>
            <a:r>
              <a:rPr lang="en-US" dirty="0" smtClean="0"/>
              <a:t>.”</a:t>
            </a:r>
            <a:r>
              <a:rPr lang="en-US" dirty="0"/>
              <a:t/>
            </a:r>
            <a:br>
              <a:rPr lang="en-US" dirty="0"/>
            </a:br>
            <a:r>
              <a:rPr lang="en-US" dirty="0" smtClean="0">
                <a:hlinkClick r:id="rId2"/>
              </a:rPr>
              <a:t>file</a:t>
            </a:r>
            <a:r>
              <a:rPr lang="en-US" dirty="0">
                <a:hlinkClick r:id="rId2"/>
              </a:rPr>
              <a:t>:///C:/cuql%20again/Stiglitz,%20Amartya%20Sen%20GDP%20A%20Poor%20Measure%20Of%20Growth.mht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 we measure these broader concerns?</a:t>
            </a:r>
          </a:p>
        </p:txBody>
      </p:sp>
      <p:sp>
        <p:nvSpPr>
          <p:cNvPr id="3" name="Content Placeholder 2"/>
          <p:cNvSpPr>
            <a:spLocks noGrp="1"/>
          </p:cNvSpPr>
          <p:nvPr>
            <p:ph idx="1"/>
          </p:nvPr>
        </p:nvSpPr>
        <p:spPr/>
        <p:txBody>
          <a:bodyPr/>
          <a:lstStyle/>
          <a:p>
            <a:r>
              <a:rPr lang="en-GB" dirty="0" smtClean="0"/>
              <a:t>Through happiness or satisfaction measures?</a:t>
            </a:r>
          </a:p>
          <a:p>
            <a:r>
              <a:rPr lang="en-GB" dirty="0" smtClean="0"/>
              <a:t>With ‘objective’ surrogate measures of deprivation / fulfilment?</a:t>
            </a:r>
          </a:p>
          <a:p>
            <a:r>
              <a:rPr lang="en-GB" dirty="0" smtClean="0"/>
              <a:t>Does the UNDP HDI work</a:t>
            </a:r>
          </a:p>
          <a:p>
            <a:endParaRPr lang="en-GB"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Seers (1975)</a:t>
            </a:r>
            <a:endParaRPr lang="en-US" dirty="0"/>
          </a:p>
        </p:txBody>
      </p:sp>
      <p:sp>
        <p:nvSpPr>
          <p:cNvPr id="3" name="Content Placeholder 2"/>
          <p:cNvSpPr>
            <a:spLocks noGrp="1"/>
          </p:cNvSpPr>
          <p:nvPr>
            <p:ph idx="1"/>
          </p:nvPr>
        </p:nvSpPr>
        <p:spPr/>
        <p:txBody>
          <a:bodyPr/>
          <a:lstStyle/>
          <a:p>
            <a:r>
              <a:rPr lang="en-GB" dirty="0" smtClean="0"/>
              <a:t>There are virtually no statistics anywhere on most of the aspects of life that really matter – the average distance people have to carry water and food; the number without shoes; the extent of overcrowding; the prevalence of violence; how many are unable to multiply one number by another, or summarise their own country’s history (Seers, 1983, pp.5-6)</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84976" cy="908720"/>
          </a:xfrm>
        </p:spPr>
        <p:txBody>
          <a:bodyPr>
            <a:normAutofit fontScale="90000"/>
          </a:bodyPr>
          <a:lstStyle/>
          <a:p>
            <a:r>
              <a:rPr lang="en-GB" dirty="0" smtClean="0"/>
              <a:t>Theoretically Based Systems: Basic Needs</a:t>
            </a:r>
            <a:endParaRPr lang="en-US" dirty="0"/>
          </a:p>
        </p:txBody>
      </p:sp>
      <p:sp>
        <p:nvSpPr>
          <p:cNvPr id="3" name="Content Placeholder 2"/>
          <p:cNvSpPr>
            <a:spLocks noGrp="1"/>
          </p:cNvSpPr>
          <p:nvPr>
            <p:ph idx="1"/>
          </p:nvPr>
        </p:nvSpPr>
        <p:spPr>
          <a:xfrm>
            <a:off x="457200" y="836712"/>
            <a:ext cx="8229600" cy="6021288"/>
          </a:xfrm>
        </p:spPr>
        <p:txBody>
          <a:bodyPr>
            <a:normAutofit/>
          </a:bodyPr>
          <a:lstStyle/>
          <a:p>
            <a:r>
              <a:rPr lang="en-GB" dirty="0" smtClean="0"/>
              <a:t>Maslow’s (1954) hierarchy from physiological, to safety  to belongingness to esteem needs</a:t>
            </a:r>
          </a:p>
          <a:p>
            <a:r>
              <a:rPr lang="en-GB" dirty="0" smtClean="0"/>
              <a:t>Difficulties with hierarchical point of view (death of partners, political causes; people value sets of relationships on different  levels)</a:t>
            </a:r>
          </a:p>
          <a:p>
            <a:r>
              <a:rPr lang="en-GB" dirty="0" smtClean="0"/>
              <a:t>1976 ILO developed basic needs to:</a:t>
            </a:r>
          </a:p>
          <a:p>
            <a:r>
              <a:rPr lang="en-GB" sz="3000" dirty="0" smtClean="0"/>
              <a:t>Certain minimum requirements of family for private consumption and household goods</a:t>
            </a:r>
          </a:p>
          <a:p>
            <a:r>
              <a:rPr lang="en-GB" sz="3000" dirty="0" smtClean="0"/>
              <a:t>Essential services provided by and for community at large (education, health, transport, water) </a:t>
            </a:r>
          </a:p>
          <a:p>
            <a:r>
              <a:rPr lang="en-GB" sz="3600" dirty="0" smtClean="0"/>
              <a:t>Objectives defined in physical terms</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964488" cy="980728"/>
          </a:xfrm>
        </p:spPr>
        <p:txBody>
          <a:bodyPr>
            <a:normAutofit fontScale="90000"/>
          </a:bodyPr>
          <a:lstStyle/>
          <a:p>
            <a:r>
              <a:rPr lang="en-GB" dirty="0" smtClean="0"/>
              <a:t>Theory of Need for Industrialised Societies</a:t>
            </a:r>
            <a:endParaRPr lang="en-US" dirty="0"/>
          </a:p>
        </p:txBody>
      </p:sp>
      <p:sp>
        <p:nvSpPr>
          <p:cNvPr id="3" name="Content Placeholder 2"/>
          <p:cNvSpPr>
            <a:spLocks noGrp="1"/>
          </p:cNvSpPr>
          <p:nvPr>
            <p:ph idx="1"/>
          </p:nvPr>
        </p:nvSpPr>
        <p:spPr>
          <a:xfrm>
            <a:off x="457200" y="980728"/>
            <a:ext cx="8229600" cy="5145435"/>
          </a:xfrm>
        </p:spPr>
        <p:txBody>
          <a:bodyPr>
            <a:normAutofit lnSpcReduction="10000"/>
          </a:bodyPr>
          <a:lstStyle/>
          <a:p>
            <a:r>
              <a:rPr lang="en-GB" dirty="0" err="1" smtClean="0"/>
              <a:t>Doyal</a:t>
            </a:r>
            <a:r>
              <a:rPr lang="en-GB" dirty="0" smtClean="0"/>
              <a:t> and Gough (1991) suggest:</a:t>
            </a:r>
          </a:p>
          <a:p>
            <a:r>
              <a:rPr lang="en-GB" dirty="0" smtClean="0"/>
              <a:t>Avoidance of physical harm</a:t>
            </a:r>
          </a:p>
          <a:p>
            <a:r>
              <a:rPr lang="en-GB" dirty="0" smtClean="0"/>
              <a:t>Importance of autonomous choices: what is crucial are real opportunities to act and change one’s life and conditions</a:t>
            </a:r>
          </a:p>
          <a:p>
            <a:r>
              <a:rPr lang="en-GB" dirty="0" smtClean="0"/>
              <a:t>Arguments are coherent with those of </a:t>
            </a:r>
            <a:r>
              <a:rPr lang="en-GB" dirty="0" err="1" smtClean="0"/>
              <a:t>Habermas</a:t>
            </a:r>
            <a:r>
              <a:rPr lang="en-GB" dirty="0" smtClean="0"/>
              <a:t> (1984) for liberal democracy, of Rawls (1971) for maximised rights and goods for all; and of </a:t>
            </a:r>
            <a:r>
              <a:rPr lang="en-GB" dirty="0" err="1" smtClean="0"/>
              <a:t>Sen</a:t>
            </a:r>
            <a:r>
              <a:rPr lang="en-GB" dirty="0" smtClean="0"/>
              <a:t> (1992) for capabilities and entitlements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008112"/>
          </a:xfrm>
        </p:spPr>
        <p:txBody>
          <a:bodyPr>
            <a:normAutofit fontScale="90000"/>
          </a:bodyPr>
          <a:lstStyle/>
          <a:p>
            <a:r>
              <a:rPr lang="en-GB" dirty="0" smtClean="0"/>
              <a:t/>
            </a:r>
            <a:br>
              <a:rPr lang="en-GB" dirty="0" smtClean="0"/>
            </a:br>
            <a:r>
              <a:rPr lang="en-GB" sz="4900" dirty="0" smtClean="0"/>
              <a:t>ONS – under instruction –module</a:t>
            </a:r>
            <a:r>
              <a:rPr lang="en-GB" dirty="0" smtClean="0"/>
              <a:t/>
            </a:r>
            <a:br>
              <a:rPr lang="en-GB" dirty="0" smtClean="0"/>
            </a:br>
            <a:endParaRPr lang="en-US" dirty="0"/>
          </a:p>
        </p:txBody>
      </p:sp>
      <p:sp>
        <p:nvSpPr>
          <p:cNvPr id="3" name="Content Placeholder 2"/>
          <p:cNvSpPr>
            <a:spLocks noGrp="1"/>
          </p:cNvSpPr>
          <p:nvPr>
            <p:ph idx="1"/>
          </p:nvPr>
        </p:nvSpPr>
        <p:spPr>
          <a:xfrm>
            <a:off x="457200" y="908720"/>
            <a:ext cx="8229600" cy="5217443"/>
          </a:xfrm>
        </p:spPr>
        <p:txBody>
          <a:bodyPr>
            <a:normAutofit lnSpcReduction="10000"/>
          </a:bodyPr>
          <a:lstStyle/>
          <a:p>
            <a:r>
              <a:rPr lang="en-US" dirty="0" smtClean="0"/>
              <a:t>On the subjective front, work started in April, with four extra questions to the 200,000 people in the </a:t>
            </a:r>
            <a:r>
              <a:rPr lang="en-US" dirty="0" smtClean="0">
                <a:hlinkClick r:id="rId2"/>
              </a:rPr>
              <a:t>Integrated Household Survey (IHS)</a:t>
            </a:r>
            <a:r>
              <a:rPr lang="en-US" dirty="0" smtClean="0"/>
              <a:t>. People were answer the following questions, on a scale of 0 to 10:</a:t>
            </a:r>
          </a:p>
          <a:p>
            <a:r>
              <a:rPr lang="en-US" dirty="0" smtClean="0"/>
              <a:t>• how satisfied are you with your life nowadays?</a:t>
            </a:r>
            <a:br>
              <a:rPr lang="en-US" dirty="0" smtClean="0"/>
            </a:br>
            <a:r>
              <a:rPr lang="en-US" dirty="0" smtClean="0"/>
              <a:t>• how happy did you feel yesterday?</a:t>
            </a:r>
            <a:br>
              <a:rPr lang="en-US" dirty="0" smtClean="0"/>
            </a:br>
            <a:r>
              <a:rPr lang="en-US" dirty="0" smtClean="0"/>
              <a:t>• how anxious did you feel yesterday?</a:t>
            </a:r>
            <a:br>
              <a:rPr lang="en-US" dirty="0" smtClean="0"/>
            </a:br>
            <a:r>
              <a:rPr lang="en-US" dirty="0" smtClean="0"/>
              <a:t>• to what extent do you feel the things you do in your life are worthwhile?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fontScale="90000"/>
          </a:bodyPr>
          <a:lstStyle/>
          <a:p>
            <a:r>
              <a:rPr lang="en-GB" dirty="0" smtClean="0"/>
              <a:t>Empirical bases for measuring Q o L</a:t>
            </a:r>
            <a:endParaRPr lang="en-US" dirty="0"/>
          </a:p>
        </p:txBody>
      </p:sp>
      <p:sp>
        <p:nvSpPr>
          <p:cNvPr id="3" name="Content Placeholder 2"/>
          <p:cNvSpPr>
            <a:spLocks noGrp="1"/>
          </p:cNvSpPr>
          <p:nvPr>
            <p:ph idx="1"/>
          </p:nvPr>
        </p:nvSpPr>
        <p:spPr>
          <a:xfrm>
            <a:off x="457200" y="908720"/>
            <a:ext cx="8229600" cy="5949280"/>
          </a:xfrm>
        </p:spPr>
        <p:txBody>
          <a:bodyPr>
            <a:normAutofit fontScale="92500" lnSpcReduction="10000"/>
          </a:bodyPr>
          <a:lstStyle/>
          <a:p>
            <a:r>
              <a:rPr lang="en-GB" dirty="0" smtClean="0"/>
              <a:t>Subjective happiness: </a:t>
            </a:r>
          </a:p>
          <a:p>
            <a:r>
              <a:rPr lang="en-GB" dirty="0" smtClean="0"/>
              <a:t>Systematic approach to measuring happiness developed by Andrews and </a:t>
            </a:r>
            <a:r>
              <a:rPr lang="en-GB" dirty="0" err="1" smtClean="0"/>
              <a:t>Withey</a:t>
            </a:r>
            <a:r>
              <a:rPr lang="en-GB" dirty="0" smtClean="0"/>
              <a:t> (1976)</a:t>
            </a:r>
          </a:p>
          <a:p>
            <a:r>
              <a:rPr lang="en-GB" dirty="0" smtClean="0"/>
              <a:t>Adequate income + good health + rewarding social relationships = happiness?</a:t>
            </a:r>
          </a:p>
          <a:p>
            <a:r>
              <a:rPr lang="en-GB" dirty="0" smtClean="0"/>
              <a:t>Subjective indicators: not robust (</a:t>
            </a:r>
            <a:r>
              <a:rPr lang="en-GB" dirty="0" err="1" smtClean="0"/>
              <a:t>Goldthorpe</a:t>
            </a:r>
            <a:r>
              <a:rPr lang="en-GB" dirty="0" smtClean="0"/>
              <a:t> example); ONS finds that respondents score around 7 out of 10</a:t>
            </a:r>
          </a:p>
          <a:p>
            <a:r>
              <a:rPr lang="en-GB" dirty="0" smtClean="0"/>
              <a:t>Halo effect: people’s general views about an institution colour their responses to about specific interactions with the services; people tend to respond in the same kind of way to quite different questions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1882</TotalTime>
  <Words>777</Words>
  <Application>Microsoft Office PowerPoint</Application>
  <PresentationFormat>On-screen Show (4:3)</PresentationFormat>
  <Paragraphs>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Measuring Well-Being</vt:lpstr>
      <vt:lpstr>Slide 2</vt:lpstr>
      <vt:lpstr>Slide 3</vt:lpstr>
      <vt:lpstr>How do we measure these broader concerns?</vt:lpstr>
      <vt:lpstr>Seers (1975)</vt:lpstr>
      <vt:lpstr>Theoretically Based Systems: Basic Needs</vt:lpstr>
      <vt:lpstr>Theory of Need for Industrialised Societies</vt:lpstr>
      <vt:lpstr> ONS – under instruction –module </vt:lpstr>
      <vt:lpstr>Empirical bases for measuring Q o L</vt:lpstr>
      <vt:lpstr>Slide 10</vt:lpstr>
      <vt:lpstr>Eclectic Approach</vt:lpstr>
      <vt:lpstr>Four Distinctive Characteristics</vt:lpstr>
      <vt:lpstr>Moving beyond Minima</vt:lpstr>
      <vt:lpstr>Consider Everyone’s Perspectives</vt:lpstr>
      <vt:lpstr>Monitor Collective Well-Being</vt:lpstr>
      <vt:lpstr>There is such a thing as Society</vt:lpstr>
    </vt:vector>
  </TitlesOfParts>
  <Company>University of York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Measurig Well0Being</dc:title>
  <dc:creator>Roy  Carr-Hill</dc:creator>
  <cp:lastModifiedBy>Roy  Carr-Hill</cp:lastModifiedBy>
  <cp:revision>123</cp:revision>
  <dcterms:created xsi:type="dcterms:W3CDTF">2012-02-18T22:42:58Z</dcterms:created>
  <dcterms:modified xsi:type="dcterms:W3CDTF">2012-02-24T09:19:53Z</dcterms:modified>
</cp:coreProperties>
</file>