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58" r:id="rId5"/>
    <p:sldId id="259" r:id="rId6"/>
    <p:sldId id="260" r:id="rId7"/>
    <p:sldId id="261" r:id="rId8"/>
    <p:sldId id="262" r:id="rId9"/>
    <p:sldId id="263" r:id="rId10"/>
    <p:sldId id="265" r:id="rId11"/>
    <p:sldId id="264"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8" name="Picture 17" descr="SPRU_logo_large.jpg"/>
          <p:cNvPicPr>
            <a:picLocks noChangeAspect="1"/>
          </p:cNvPicPr>
          <p:nvPr/>
        </p:nvPicPr>
        <p:blipFill>
          <a:blip r:embed="rId2" cstate="print"/>
          <a:stretch>
            <a:fillRect/>
          </a:stretch>
        </p:blipFill>
        <p:spPr>
          <a:xfrm>
            <a:off x="6622844" y="72000"/>
            <a:ext cx="2521156" cy="700848"/>
          </a:xfrm>
          <a:prstGeom prst="rect">
            <a:avLst/>
          </a:prstGeom>
        </p:spPr>
      </p:pic>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214282" y="1714488"/>
            <a:ext cx="8715436" cy="1500198"/>
          </a:xfrm>
        </p:spPr>
        <p:txBody>
          <a:bodyPr vert="horz" anchor="b">
            <a:normAutofit/>
            <a:scene3d>
              <a:camera prst="orthographicFront"/>
              <a:lightRig rig="soft" dir="t"/>
            </a:scene3d>
            <a:sp3d prstMaterial="softEdge">
              <a:bevelT w="25400" h="25400"/>
            </a:sp3d>
          </a:bodyPr>
          <a:lstStyle>
            <a:lvl1pPr algn="ctr">
              <a:defRPr sz="4000" b="1" baseline="0">
                <a:solidFill>
                  <a:srgbClr val="002B5C"/>
                </a:solidFill>
                <a:effectLst/>
                <a:latin typeface="Arial" pitchFamily="34" charset="0"/>
                <a:cs typeface="Arial" pitchFamily="34" charset="0"/>
              </a:defRPr>
            </a:lvl1pPr>
            <a:extLst/>
          </a:lstStyle>
          <a:p>
            <a:r>
              <a:rPr kumimoji="0" lang="en-US" smtClean="0"/>
              <a:t>Click to edit Master title style</a:t>
            </a:r>
            <a:endParaRPr kumimoji="0" lang="en-US" dirty="0"/>
          </a:p>
        </p:txBody>
      </p:sp>
      <p:sp>
        <p:nvSpPr>
          <p:cNvPr id="17" name="Subtitle 16"/>
          <p:cNvSpPr>
            <a:spLocks noGrp="1"/>
          </p:cNvSpPr>
          <p:nvPr>
            <p:ph type="subTitle" idx="1"/>
          </p:nvPr>
        </p:nvSpPr>
        <p:spPr>
          <a:xfrm>
            <a:off x="214282" y="3643314"/>
            <a:ext cx="8715436" cy="2214578"/>
          </a:xfrm>
        </p:spPr>
        <p:txBody>
          <a:bodyPr lIns="45720" rIns="45720">
            <a:normAutofit/>
          </a:bodyPr>
          <a:lstStyle>
            <a:lvl1pPr marL="0" marR="64008" indent="0" algn="ctr">
              <a:lnSpc>
                <a:spcPct val="120000"/>
              </a:lnSpc>
              <a:spcBef>
                <a:spcPts val="0"/>
              </a:spcBef>
              <a:buNone/>
              <a:defRPr sz="2800" b="1" baseline="0">
                <a:solidFill>
                  <a:srgbClr val="002B5C"/>
                </a:solidFill>
                <a:effectLst/>
                <a:latin typeface="Arial" pitchFamily="34" charset="0"/>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dirty="0"/>
          </a:p>
        </p:txBody>
      </p:sp>
      <p:grpSp>
        <p:nvGrpSpPr>
          <p:cNvPr id="2" name="Group 12"/>
          <p:cNvGrpSpPr/>
          <p:nvPr/>
        </p:nvGrpSpPr>
        <p:grpSpPr>
          <a:xfrm>
            <a:off x="0" y="5724000"/>
            <a:ext cx="9144001" cy="1142983"/>
            <a:chOff x="0" y="5724000"/>
            <a:chExt cx="9144001" cy="1142983"/>
          </a:xfrm>
        </p:grpSpPr>
        <p:sp>
          <p:nvSpPr>
            <p:cNvPr id="7" name="Freeform 6"/>
            <p:cNvSpPr>
              <a:spLocks/>
            </p:cNvSpPr>
            <p:nvPr/>
          </p:nvSpPr>
          <p:spPr bwMode="auto">
            <a:xfrm>
              <a:off x="1643043" y="5724000"/>
              <a:ext cx="7500958" cy="571500"/>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rgbClr val="33CCCC">
                <a:alpha val="4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0" y="6087681"/>
              <a:ext cx="9144000" cy="365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9999"/>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6082527"/>
              <a:ext cx="9144000" cy="784456"/>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solidFill>
              <a:srgbClr val="002B5C"/>
            </a:soli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grpSp>
      <p:pic>
        <p:nvPicPr>
          <p:cNvPr id="14" name="Picture 13" descr="UofY281blue.tif"/>
          <p:cNvPicPr>
            <a:picLocks noChangeAspect="1"/>
          </p:cNvPicPr>
          <p:nvPr/>
        </p:nvPicPr>
        <p:blipFill>
          <a:blip r:embed="rId3" cstate="print"/>
          <a:stretch>
            <a:fillRect/>
          </a:stretch>
        </p:blipFill>
        <p:spPr>
          <a:xfrm>
            <a:off x="108000" y="72000"/>
            <a:ext cx="2551496" cy="405881"/>
          </a:xfrm>
          <a:prstGeom prst="rect">
            <a:avLst/>
          </a:prstGeom>
        </p:spPr>
      </p:pic>
      <p:cxnSp>
        <p:nvCxnSpPr>
          <p:cNvPr id="19" name="Straight Connector 18"/>
          <p:cNvCxnSpPr/>
          <p:nvPr/>
        </p:nvCxnSpPr>
        <p:spPr>
          <a:xfrm>
            <a:off x="214282" y="3357562"/>
            <a:ext cx="8715436" cy="0"/>
          </a:xfrm>
          <a:prstGeom prst="line">
            <a:avLst/>
          </a:prstGeom>
          <a:ln w="38100" cap="rnd">
            <a:solidFill>
              <a:srgbClr val="009999"/>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4" cstate="print"/>
          <a:srcRect/>
          <a:stretch>
            <a:fillRect/>
          </a:stretch>
        </p:blipFill>
        <p:spPr bwMode="auto">
          <a:xfrm>
            <a:off x="4143372" y="72000"/>
            <a:ext cx="863847" cy="1214422"/>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fld id="{CC8A6C2E-25EF-4F69-BBF8-AD7D3DCF8D4D}" type="datetimeFigureOut">
              <a:rPr lang="en-GB" smtClean="0"/>
              <a:t>22/02/2013</a:t>
            </a:fld>
            <a:endParaRPr lang="en-GB"/>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203C43F7-D61D-44E1-BEEE-B1A93A2BBFB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fld id="{CC8A6C2E-25EF-4F69-BBF8-AD7D3DCF8D4D}" type="datetimeFigureOut">
              <a:rPr lang="en-GB" smtClean="0"/>
              <a:t>22/02/2013</a:t>
            </a:fld>
            <a:endParaRPr lang="en-GB"/>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203C43F7-D61D-44E1-BEEE-B1A93A2BBFBD}"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42988" y="260350"/>
            <a:ext cx="7850187" cy="5762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971550" y="1268413"/>
            <a:ext cx="7921625" cy="5256212"/>
          </a:xfrm>
        </p:spPr>
        <p:txBody>
          <a:bodyPr/>
          <a:lstStyle/>
          <a:p>
            <a:pPr lvl="0"/>
            <a:r>
              <a:rPr lang="en-US" noProof="0" smtClean="0"/>
              <a:t>Click icon to add table</a:t>
            </a:r>
            <a:endParaRPr lang="en-GB"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143932" cy="5643578"/>
          </a:xfrm>
        </p:spPr>
        <p:txBody>
          <a:bodyPr/>
          <a:lstStyle>
            <a:lvl1pPr>
              <a:spcBef>
                <a:spcPts val="300"/>
              </a:spcBef>
              <a:spcAft>
                <a:spcPts val="300"/>
              </a:spcAft>
              <a:buClr>
                <a:srgbClr val="002B5C"/>
              </a:buClr>
              <a:buSzPct val="80000"/>
              <a:defRPr sz="2800">
                <a:effectLst/>
              </a:defRPr>
            </a:lvl1pPr>
            <a:lvl2pPr>
              <a:spcBef>
                <a:spcPts val="300"/>
              </a:spcBef>
              <a:spcAft>
                <a:spcPts val="300"/>
              </a:spcAft>
              <a:buSzPct val="80000"/>
              <a:defRPr sz="2400">
                <a:effectLst/>
              </a:defRPr>
            </a:lvl2pPr>
            <a:lvl3pPr>
              <a:spcBef>
                <a:spcPts val="300"/>
              </a:spcBef>
              <a:spcAft>
                <a:spcPts val="300"/>
              </a:spcAft>
              <a:buSzPct val="80000"/>
              <a:defRPr sz="2000">
                <a:effectLst/>
              </a:defRPr>
            </a:lvl3pPr>
            <a:lvl4pPr marL="1881188" indent="-357188">
              <a:spcBef>
                <a:spcPts val="300"/>
              </a:spcBef>
              <a:spcAft>
                <a:spcPts val="300"/>
              </a:spcAft>
              <a:buSzPct val="80000"/>
              <a:defRPr sz="1800">
                <a:effectLst/>
              </a:defRPr>
            </a:lvl4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7" name="Title 6"/>
          <p:cNvSpPr>
            <a:spLocks noGrp="1"/>
          </p:cNvSpPr>
          <p:nvPr>
            <p:ph type="title"/>
          </p:nvPr>
        </p:nvSpPr>
        <p:spPr>
          <a:xfrm>
            <a:off x="428596" y="0"/>
            <a:ext cx="8572560" cy="1000108"/>
          </a:xfrm>
        </p:spPr>
        <p:txBody>
          <a:bodyPr rtlCol="0">
            <a:normAutofit/>
          </a:bodyPr>
          <a:lstStyle>
            <a:lvl1pPr>
              <a:lnSpc>
                <a:spcPct val="97000"/>
              </a:lnSpc>
              <a:defRPr sz="3600" baseline="0">
                <a:solidFill>
                  <a:srgbClr val="002B5C"/>
                </a:solidFill>
                <a:effectLst/>
                <a:latin typeface="Arial" pitchFamily="34" charset="0"/>
                <a:cs typeface="Arial" pitchFamily="34" charset="0"/>
              </a:defRPr>
            </a:lvl1pPr>
            <a:extLst/>
          </a:lstStyle>
          <a:p>
            <a:r>
              <a:rPr kumimoji="0" lang="en-US" smtClean="0"/>
              <a:t>Click to edit Master title style</a:t>
            </a:r>
            <a:endParaRPr kumimoji="0" lang="en-US" dirty="0"/>
          </a:p>
        </p:txBody>
      </p:sp>
      <p:cxnSp>
        <p:nvCxnSpPr>
          <p:cNvPr id="5" name="Straight Connector 4"/>
          <p:cNvCxnSpPr/>
          <p:nvPr/>
        </p:nvCxnSpPr>
        <p:spPr>
          <a:xfrm>
            <a:off x="428596" y="1000108"/>
            <a:ext cx="8572560" cy="0"/>
          </a:xfrm>
          <a:prstGeom prst="line">
            <a:avLst/>
          </a:prstGeom>
          <a:ln w="38100" cap="rnd">
            <a:solidFill>
              <a:srgbClr val="009999"/>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0"/>
          </p:nvPr>
        </p:nvSpPr>
        <p:spPr>
          <a:xfrm>
            <a:off x="8501090" y="6407944"/>
            <a:ext cx="428596" cy="450056"/>
          </a:xfrm>
        </p:spPr>
        <p:txBody>
          <a:bodyPr/>
          <a:lstStyle>
            <a:lvl1pPr>
              <a:defRPr baseline="0">
                <a:solidFill>
                  <a:schemeClr val="bg1">
                    <a:lumMod val="95000"/>
                  </a:schemeClr>
                </a:solidFill>
              </a:defRPr>
            </a:lvl1pPr>
          </a:lstStyle>
          <a:p>
            <a:fld id="{203C43F7-D61D-44E1-BEEE-B1A93A2BBFB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fld id="{CC8A6C2E-25EF-4F69-BBF8-AD7D3DCF8D4D}" type="datetimeFigureOut">
              <a:rPr lang="en-GB" smtClean="0"/>
              <a:t>22/02/2013</a:t>
            </a:fld>
            <a:endParaRPr lang="en-GB"/>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203C43F7-D61D-44E1-BEEE-B1A93A2BBFBD}"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fld id="{CC8A6C2E-25EF-4F69-BBF8-AD7D3DCF8D4D}" type="datetimeFigureOut">
              <a:rPr lang="en-GB" smtClean="0"/>
              <a:t>22/02/2013</a:t>
            </a:fld>
            <a:endParaRPr lang="en-GB"/>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203C43F7-D61D-44E1-BEEE-B1A93A2BBFBD}"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6727032" y="6407944"/>
            <a:ext cx="1920240" cy="365760"/>
          </a:xfrm>
          <a:prstGeom prst="rect">
            <a:avLst/>
          </a:prstGeom>
        </p:spPr>
        <p:txBody>
          <a:bodyPr/>
          <a:lstStyle>
            <a:extLst/>
          </a:lstStyle>
          <a:p>
            <a:fld id="{CC8A6C2E-25EF-4F69-BBF8-AD7D3DCF8D4D}" type="datetimeFigureOut">
              <a:rPr lang="en-GB" smtClean="0"/>
              <a:t>22/02/2013</a:t>
            </a:fld>
            <a:endParaRPr lang="en-GB"/>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203C43F7-D61D-44E1-BEEE-B1A93A2BBFBD}"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727032" y="6407944"/>
            <a:ext cx="1920240" cy="365760"/>
          </a:xfrm>
          <a:prstGeom prst="rect">
            <a:avLst/>
          </a:prstGeom>
        </p:spPr>
        <p:txBody>
          <a:bodyPr/>
          <a:lstStyle>
            <a:extLst/>
          </a:lstStyle>
          <a:p>
            <a:fld id="{CC8A6C2E-25EF-4F69-BBF8-AD7D3DCF8D4D}" type="datetimeFigureOut">
              <a:rPr lang="en-GB" smtClean="0"/>
              <a:t>22/02/2013</a:t>
            </a:fld>
            <a:endParaRPr lang="en-GB"/>
          </a:p>
        </p:txBody>
      </p:sp>
      <p:sp>
        <p:nvSpPr>
          <p:cNvPr id="4" name="Footer Placeholder 3"/>
          <p:cNvSpPr>
            <a:spLocks noGrp="1"/>
          </p:cNvSpPr>
          <p:nvPr>
            <p:ph type="ftr" sz="quarter" idx="11"/>
          </p:nvPr>
        </p:nvSpPr>
        <p:spPr>
          <a:xfrm>
            <a:off x="4380072" y="6407944"/>
            <a:ext cx="2350681" cy="365125"/>
          </a:xfrm>
          <a:prstGeom prst="rect">
            <a:avLst/>
          </a:prstGeom>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203C43F7-D61D-44E1-BEEE-B1A93A2BBFBD}"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extLst/>
          </a:lstStyle>
          <a:p>
            <a:fld id="{CC8A6C2E-25EF-4F69-BBF8-AD7D3DCF8D4D}" type="datetimeFigureOut">
              <a:rPr lang="en-GB" smtClean="0"/>
              <a:t>22/02/2013</a:t>
            </a:fld>
            <a:endParaRPr lang="en-GB"/>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203C43F7-D61D-44E1-BEEE-B1A93A2BBFB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fld id="{CC8A6C2E-25EF-4F69-BBF8-AD7D3DCF8D4D}" type="datetimeFigureOut">
              <a:rPr lang="en-GB" smtClean="0"/>
              <a:t>22/02/2013</a:t>
            </a:fld>
            <a:endParaRPr lang="en-GB"/>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203C43F7-D61D-44E1-BEEE-B1A93A2BBFBD}"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fld id="{CC8A6C2E-25EF-4F69-BBF8-AD7D3DCF8D4D}" type="datetimeFigureOut">
              <a:rPr lang="en-GB" smtClean="0"/>
              <a:t>22/02/2013</a:t>
            </a:fld>
            <a:endParaRPr lang="en-GB"/>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03C43F7-D61D-44E1-BEEE-B1A93A2BBFBD}"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0"/>
          <p:cNvGrpSpPr/>
          <p:nvPr/>
        </p:nvGrpSpPr>
        <p:grpSpPr>
          <a:xfrm>
            <a:off x="8558059" y="3419771"/>
            <a:ext cx="585940" cy="3438229"/>
            <a:chOff x="8558059" y="3419771"/>
            <a:chExt cx="585940" cy="3438229"/>
          </a:xfrm>
        </p:grpSpPr>
        <p:sp>
          <p:nvSpPr>
            <p:cNvPr id="13" name="Freeform 12"/>
            <p:cNvSpPr>
              <a:spLocks/>
            </p:cNvSpPr>
            <p:nvPr/>
          </p:nvSpPr>
          <p:spPr bwMode="auto">
            <a:xfrm rot="16200000">
              <a:off x="7333057" y="4729687"/>
              <a:ext cx="3117375" cy="497543"/>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rgbClr val="33CCCC">
                <a:alpha val="4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rot="16200000">
              <a:off x="7727608" y="5129308"/>
              <a:ext cx="2328556" cy="50422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9999"/>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rot="16200000">
              <a:off x="7778511" y="5490679"/>
              <a:ext cx="2146751" cy="583859"/>
            </a:xfrm>
            <a:prstGeom prst="rtTriangle">
              <a:avLst/>
            </a:prstGeom>
            <a:solidFill>
              <a:srgbClr val="002B5C"/>
            </a:solidFill>
            <a:ln w="12700" cap="rnd" cmpd="thickThin" algn="ctr">
              <a:solidFill>
                <a:srgbClr val="000099"/>
              </a:solid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rot="16200000">
              <a:off x="7776554" y="5490738"/>
              <a:ext cx="2148767" cy="58575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Placeholder 8"/>
          <p:cNvSpPr>
            <a:spLocks noGrp="1"/>
          </p:cNvSpPr>
          <p:nvPr>
            <p:ph type="title"/>
          </p:nvPr>
        </p:nvSpPr>
        <p:spPr>
          <a:xfrm>
            <a:off x="457200" y="0"/>
            <a:ext cx="8229600" cy="1071546"/>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p:txBody>
      </p:sp>
      <p:sp>
        <p:nvSpPr>
          <p:cNvPr id="18" name="Slide Number Placeholder 17"/>
          <p:cNvSpPr>
            <a:spLocks noGrp="1"/>
          </p:cNvSpPr>
          <p:nvPr>
            <p:ph type="sldNum" sz="quarter" idx="4"/>
          </p:nvPr>
        </p:nvSpPr>
        <p:spPr>
          <a:xfrm>
            <a:off x="8572528" y="6492875"/>
            <a:ext cx="428596" cy="365125"/>
          </a:xfrm>
          <a:prstGeom prst="rect">
            <a:avLst/>
          </a:prstGeom>
        </p:spPr>
        <p:txBody>
          <a:bodyPr vert="horz" anchor="b"/>
          <a:lstStyle>
            <a:lvl1pPr algn="r" eaLnBrk="1" latinLnBrk="0" hangingPunct="1">
              <a:defRPr kumimoji="0" sz="1000" b="0">
                <a:solidFill>
                  <a:schemeClr val="tx1"/>
                </a:solidFill>
              </a:defRPr>
            </a:lvl1pPr>
            <a:extLst/>
          </a:lstStyle>
          <a:p>
            <a:fld id="{203C43F7-D61D-44E1-BEEE-B1A93A2BBFB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timing>
    <p:tnLst>
      <p:par>
        <p:cTn id="1" dur="indefinite" restart="never" nodeType="tmRoot"/>
      </p:par>
    </p:tnLst>
  </p:timing>
  <p:txStyles>
    <p:titleStyle>
      <a:lvl1pPr algn="l" rtl="0" eaLnBrk="1" latinLnBrk="0" hangingPunct="1">
        <a:spcBef>
          <a:spcPct val="0"/>
        </a:spcBef>
        <a:buNone/>
        <a:defRPr kumimoji="0" sz="3600" b="1" kern="1200" baseline="0">
          <a:solidFill>
            <a:srgbClr val="000099"/>
          </a:solidFill>
          <a:effectLst/>
          <a:latin typeface="+mj-lt"/>
          <a:ea typeface="+mj-ea"/>
          <a:cs typeface="+mj-cs"/>
        </a:defRPr>
      </a:lvl1pPr>
      <a:extLst/>
    </p:titleStyle>
    <p:bodyStyle>
      <a:lvl1pPr marL="542925" indent="-542925" algn="l" rtl="0" eaLnBrk="1" latinLnBrk="0" hangingPunct="1">
        <a:spcBef>
          <a:spcPts val="400"/>
        </a:spcBef>
        <a:spcAft>
          <a:spcPts val="0"/>
        </a:spcAft>
        <a:buClr>
          <a:srgbClr val="000099"/>
        </a:buClr>
        <a:buSzPct val="90000"/>
        <a:buFont typeface="Wingdings" pitchFamily="2" charset="2"/>
        <a:buChar char=""/>
        <a:defRPr kumimoji="0" sz="2700" kern="1200">
          <a:solidFill>
            <a:schemeClr val="tx1"/>
          </a:solidFill>
          <a:latin typeface="+mn-lt"/>
          <a:ea typeface="+mn-ea"/>
          <a:cs typeface="+mn-cs"/>
        </a:defRPr>
      </a:lvl1pPr>
      <a:lvl2pPr marL="1073150" indent="-530225" algn="l" rtl="0" eaLnBrk="1" latinLnBrk="0" hangingPunct="1">
        <a:spcBef>
          <a:spcPts val="324"/>
        </a:spcBef>
        <a:buClr>
          <a:srgbClr val="009999"/>
        </a:buClr>
        <a:buSzPct val="90000"/>
        <a:buFont typeface="Wingdings" pitchFamily="2" charset="2"/>
        <a:buChar char="u"/>
        <a:defRPr kumimoji="0" sz="2300" kern="1200">
          <a:solidFill>
            <a:schemeClr val="tx1"/>
          </a:solidFill>
          <a:latin typeface="+mn-lt"/>
          <a:ea typeface="+mn-ea"/>
          <a:cs typeface="+mn-cs"/>
        </a:defRPr>
      </a:lvl2pPr>
      <a:lvl3pPr marL="1524000" indent="-450850" algn="l" rtl="0" eaLnBrk="1" latinLnBrk="0" hangingPunct="1">
        <a:spcBef>
          <a:spcPts val="350"/>
        </a:spcBef>
        <a:buClr>
          <a:srgbClr val="33CCCC"/>
        </a:buClr>
        <a:buSzPct val="90000"/>
        <a:buFont typeface="Wingdings" pitchFamily="2" charset="2"/>
        <a:buChar char="u"/>
        <a:defRPr kumimoji="0" sz="2100" kern="1200">
          <a:solidFill>
            <a:schemeClr val="tx1"/>
          </a:solidFill>
          <a:latin typeface="+mn-lt"/>
          <a:ea typeface="+mn-ea"/>
          <a:cs typeface="+mn-cs"/>
        </a:defRPr>
      </a:lvl3pPr>
      <a:lvl4pPr marL="1974850" indent="-450850" algn="l" rtl="0" eaLnBrk="1" latinLnBrk="0" hangingPunct="1">
        <a:spcBef>
          <a:spcPts val="350"/>
        </a:spcBef>
        <a:buClr>
          <a:srgbClr val="000099"/>
        </a:buClr>
        <a:buSzPct val="90000"/>
        <a:buFont typeface="Wingdings 2" pitchFamily="18" charset="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yor-ok.org.uk/Downloads/Child-Poverty/Child%20Poverty%20Needs%20Assessment%20Update%20November%202012.pdf" TargetMode="External"/><Relationship Id="rId2" Type="http://schemas.openxmlformats.org/officeDocument/2006/relationships/hyperlink" Target="http://www.yorkfairnesscommission.org.uk/assets/files/PDF/Findings%20and%20recommendation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legacy of </a:t>
            </a:r>
            <a:r>
              <a:rPr lang="en-GB" dirty="0" err="1" smtClean="0"/>
              <a:t>Rowntree</a:t>
            </a:r>
            <a:r>
              <a:rPr lang="en-GB" dirty="0" smtClean="0"/>
              <a:t/>
            </a:r>
            <a:br>
              <a:rPr lang="en-GB" dirty="0" smtClean="0"/>
            </a:br>
            <a:r>
              <a:rPr lang="en-GB" sz="2400" dirty="0" smtClean="0"/>
              <a:t>Jonathan Bradshaw</a:t>
            </a:r>
            <a:endParaRPr lang="en-GB" sz="2400" dirty="0"/>
          </a:p>
        </p:txBody>
      </p:sp>
      <p:sp>
        <p:nvSpPr>
          <p:cNvPr id="3" name="Subtitle 2"/>
          <p:cNvSpPr>
            <a:spLocks noGrp="1"/>
          </p:cNvSpPr>
          <p:nvPr>
            <p:ph type="subTitle" idx="1"/>
          </p:nvPr>
        </p:nvSpPr>
        <p:spPr/>
        <p:txBody>
          <a:bodyPr>
            <a:normAutofit/>
          </a:bodyPr>
          <a:lstStyle/>
          <a:p>
            <a:r>
              <a:rPr lang="en-GB" dirty="0" smtClean="0"/>
              <a:t>Yorkshire Philosophical Society Lecture</a:t>
            </a:r>
          </a:p>
          <a:p>
            <a:r>
              <a:rPr lang="en-GB" dirty="0" smtClean="0"/>
              <a:t>Radical Statistics Society </a:t>
            </a:r>
          </a:p>
          <a:p>
            <a:r>
              <a:rPr lang="en-GB" sz="1900" dirty="0" smtClean="0"/>
              <a:t>Priory St</a:t>
            </a:r>
          </a:p>
          <a:p>
            <a:r>
              <a:rPr lang="en-GB" sz="1900" dirty="0" smtClean="0"/>
              <a:t>York</a:t>
            </a:r>
          </a:p>
          <a:p>
            <a:r>
              <a:rPr lang="en-GB" sz="1900" dirty="0" smtClean="0"/>
              <a:t>23 February 2013</a:t>
            </a:r>
            <a:endParaRPr lang="en-GB" sz="1900" dirty="0"/>
          </a:p>
        </p:txBody>
      </p:sp>
    </p:spTree>
    <p:extLst>
      <p:ext uri="{BB962C8B-B14F-4D97-AF65-F5344CB8AC3E}">
        <p14:creationId xmlns:p14="http://schemas.microsoft.com/office/powerpoint/2010/main" val="1939322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York: Changes in LSOA ranks 2007-2010</a:t>
            </a:r>
            <a:endParaRPr lang="en-GB" dirty="0"/>
          </a:p>
        </p:txBody>
      </p:sp>
      <p:pic>
        <p:nvPicPr>
          <p:cNvPr id="4" name="Content Placeholder 3"/>
          <p:cNvPicPr>
            <a:picLocks noGrp="1"/>
          </p:cNvPicPr>
          <p:nvPr>
            <p:ph idx="1"/>
          </p:nvPr>
        </p:nvPicPr>
        <p:blipFill>
          <a:blip r:embed="rId2" cstate="print"/>
          <a:srcRect/>
          <a:stretch>
            <a:fillRect/>
          </a:stretch>
        </p:blipFill>
        <p:spPr bwMode="auto">
          <a:xfrm>
            <a:off x="1519237" y="1650206"/>
            <a:ext cx="5962650" cy="4772025"/>
          </a:xfrm>
          <a:prstGeom prst="rect">
            <a:avLst/>
          </a:prstGeom>
          <a:noFill/>
          <a:ln w="9525">
            <a:noFill/>
            <a:miter lim="800000"/>
            <a:headEnd/>
            <a:tailEnd/>
          </a:ln>
        </p:spPr>
      </p:pic>
    </p:spTree>
    <p:extLst>
      <p:ext uri="{BB962C8B-B14F-4D97-AF65-F5344CB8AC3E}">
        <p14:creationId xmlns:p14="http://schemas.microsoft.com/office/powerpoint/2010/main" val="1120077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York: Child well-being </a:t>
            </a:r>
            <a:r>
              <a:rPr lang="en-GB" dirty="0" err="1" smtClean="0"/>
              <a:t>decile</a:t>
            </a:r>
            <a:r>
              <a:rPr lang="en-GB" dirty="0" smtClean="0"/>
              <a:t> distribution LSOAs</a:t>
            </a:r>
            <a:endParaRPr lang="en-GB"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1052736"/>
            <a:ext cx="5904656" cy="5805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2010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Credit Union closed - Food </a:t>
            </a:r>
            <a:r>
              <a:rPr lang="en-GB" dirty="0"/>
              <a:t>B</a:t>
            </a:r>
            <a:r>
              <a:rPr lang="en-GB" dirty="0" smtClean="0"/>
              <a:t>ank open</a:t>
            </a:r>
          </a:p>
          <a:p>
            <a:r>
              <a:rPr lang="en-GB" dirty="0" smtClean="0"/>
              <a:t>Every loan shark has a high </a:t>
            </a:r>
            <a:r>
              <a:rPr lang="en-GB" dirty="0" err="1" smtClean="0"/>
              <a:t>st.</a:t>
            </a:r>
            <a:r>
              <a:rPr lang="en-GB" dirty="0" smtClean="0"/>
              <a:t> presence</a:t>
            </a:r>
          </a:p>
          <a:p>
            <a:r>
              <a:rPr lang="en-GB" dirty="0" smtClean="0"/>
              <a:t>Dreaded ATOS ESA assessments. Welfare Benefits Unit appeals representation won £1million in </a:t>
            </a:r>
            <a:r>
              <a:rPr lang="en-GB" dirty="0" smtClean="0"/>
              <a:t>five </a:t>
            </a:r>
            <a:r>
              <a:rPr lang="en-GB" dirty="0" smtClean="0"/>
              <a:t>years. </a:t>
            </a:r>
            <a:r>
              <a:rPr lang="en-GB" dirty="0" smtClean="0"/>
              <a:t>£330,000 </a:t>
            </a:r>
            <a:r>
              <a:rPr lang="en-GB" dirty="0" smtClean="0"/>
              <a:t>in unclaimed DLA for children in  a year</a:t>
            </a:r>
          </a:p>
          <a:p>
            <a:r>
              <a:rPr lang="en-GB" dirty="0"/>
              <a:t>Still a low wage city – Living Wage </a:t>
            </a:r>
            <a:r>
              <a:rPr lang="en-GB" dirty="0" smtClean="0"/>
              <a:t>evaluation</a:t>
            </a:r>
          </a:p>
          <a:p>
            <a:r>
              <a:rPr lang="en-GB" dirty="0" smtClean="0"/>
              <a:t>House prices</a:t>
            </a:r>
          </a:p>
          <a:p>
            <a:r>
              <a:rPr lang="en-GB" dirty="0" smtClean="0"/>
              <a:t>17,600 (4,800 out of work) </a:t>
            </a:r>
            <a:r>
              <a:rPr lang="en-GB" u="sng" dirty="0" smtClean="0"/>
              <a:t>children</a:t>
            </a:r>
            <a:r>
              <a:rPr lang="en-GB" dirty="0" smtClean="0"/>
              <a:t> on child tax credits excluding </a:t>
            </a:r>
            <a:r>
              <a:rPr lang="en-GB" dirty="0"/>
              <a:t>F</a:t>
            </a:r>
            <a:r>
              <a:rPr lang="en-GB" dirty="0" smtClean="0"/>
              <a:t>amily Element</a:t>
            </a:r>
          </a:p>
          <a:p>
            <a:r>
              <a:rPr lang="en-GB" dirty="0" smtClean="0"/>
              <a:t>24,400 (29%) </a:t>
            </a:r>
            <a:r>
              <a:rPr lang="en-GB" u="sng" dirty="0" smtClean="0"/>
              <a:t>households</a:t>
            </a:r>
            <a:r>
              <a:rPr lang="en-GB" dirty="0" smtClean="0"/>
              <a:t> receiving means-tested benefits/tax credits in early 2012</a:t>
            </a:r>
          </a:p>
          <a:p>
            <a:r>
              <a:rPr lang="en-GB" dirty="0" smtClean="0"/>
              <a:t>Most non pensioner poor start paying 20% Council Tax next month.</a:t>
            </a:r>
          </a:p>
        </p:txBody>
      </p:sp>
      <p:sp>
        <p:nvSpPr>
          <p:cNvPr id="3" name="Title 2"/>
          <p:cNvSpPr>
            <a:spLocks noGrp="1"/>
          </p:cNvSpPr>
          <p:nvPr>
            <p:ph type="title"/>
          </p:nvPr>
        </p:nvSpPr>
        <p:spPr/>
        <p:txBody>
          <a:bodyPr/>
          <a:lstStyle/>
          <a:p>
            <a:r>
              <a:rPr lang="en-GB" dirty="0" smtClean="0"/>
              <a:t>York now probably not typical BUT</a:t>
            </a:r>
            <a:endParaRPr lang="en-GB" dirty="0"/>
          </a:p>
        </p:txBody>
      </p:sp>
    </p:spTree>
    <p:extLst>
      <p:ext uri="{BB962C8B-B14F-4D97-AF65-F5344CB8AC3E}">
        <p14:creationId xmlns:p14="http://schemas.microsoft.com/office/powerpoint/2010/main" val="1338377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York households (benefit units) receiving means-tested benefits February 2012</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240622"/>
            <a:ext cx="8013716" cy="4276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97803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GB" dirty="0" smtClean="0"/>
              <a:t>Is there a gap in local data on poverty and inequality?</a:t>
            </a:r>
          </a:p>
          <a:p>
            <a:r>
              <a:rPr lang="en-GB" dirty="0" smtClean="0"/>
              <a:t>York </a:t>
            </a:r>
            <a:r>
              <a:rPr lang="en-GB" dirty="0"/>
              <a:t>Fairness Commission </a:t>
            </a:r>
            <a:r>
              <a:rPr lang="en-GB" sz="1200" dirty="0">
                <a:hlinkClick r:id="rId2"/>
              </a:rPr>
              <a:t>http://</a:t>
            </a:r>
            <a:r>
              <a:rPr lang="en-GB" sz="1200" dirty="0" smtClean="0">
                <a:hlinkClick r:id="rId2"/>
              </a:rPr>
              <a:t>www.yorkfairnesscommission.org.uk/assets/files/PDF/Findings%20and%20recommendations.pdf</a:t>
            </a:r>
            <a:endParaRPr lang="en-GB" sz="1200" dirty="0" smtClean="0"/>
          </a:p>
          <a:p>
            <a:r>
              <a:rPr lang="en-GB" dirty="0" smtClean="0"/>
              <a:t>York Child Poverty </a:t>
            </a:r>
            <a:r>
              <a:rPr lang="en-GB" dirty="0"/>
              <a:t>N</a:t>
            </a:r>
            <a:r>
              <a:rPr lang="en-GB" dirty="0" smtClean="0"/>
              <a:t>eeds Assessment</a:t>
            </a:r>
          </a:p>
          <a:p>
            <a:pPr marL="0" indent="0">
              <a:buNone/>
            </a:pPr>
            <a:r>
              <a:rPr lang="en-GB" sz="1200" dirty="0">
                <a:hlinkClick r:id="rId3"/>
              </a:rPr>
              <a:t>http://</a:t>
            </a:r>
            <a:r>
              <a:rPr lang="en-GB" sz="1200" dirty="0" smtClean="0">
                <a:hlinkClick r:id="rId3"/>
              </a:rPr>
              <a:t>www.yor-ok.org.uk/Downloads/Child-Poverty/Child%20Poverty%20Needs%20Assessment%20Update%20November%202012.pdf</a:t>
            </a:r>
            <a:endParaRPr lang="en-GB" sz="1200" dirty="0" smtClean="0"/>
          </a:p>
          <a:p>
            <a:r>
              <a:rPr lang="en-GB" dirty="0" smtClean="0"/>
              <a:t>Lots of spatial data.</a:t>
            </a:r>
          </a:p>
          <a:p>
            <a:r>
              <a:rPr lang="en-GB" dirty="0" smtClean="0"/>
              <a:t>Individual/household?</a:t>
            </a:r>
          </a:p>
          <a:p>
            <a:r>
              <a:rPr lang="en-GB" dirty="0" smtClean="0"/>
              <a:t>One final indicator</a:t>
            </a:r>
          </a:p>
          <a:p>
            <a:pPr lvl="1"/>
            <a:r>
              <a:rPr lang="en-GB" dirty="0" smtClean="0"/>
              <a:t>My net income before retirement= £872 per week</a:t>
            </a:r>
          </a:p>
          <a:p>
            <a:pPr lvl="1"/>
            <a:r>
              <a:rPr lang="en-GB" dirty="0" smtClean="0"/>
              <a:t>Lone parent plus one child on Income Support= £133 per week</a:t>
            </a:r>
            <a:endParaRPr lang="en-GB" dirty="0"/>
          </a:p>
        </p:txBody>
      </p:sp>
      <p:sp>
        <p:nvSpPr>
          <p:cNvPr id="3" name="Title 2"/>
          <p:cNvSpPr>
            <a:spLocks noGrp="1"/>
          </p:cNvSpPr>
          <p:nvPr>
            <p:ph type="title"/>
          </p:nvPr>
        </p:nvSpPr>
        <p:spPr/>
        <p:txBody>
          <a:bodyPr/>
          <a:lstStyle/>
          <a:p>
            <a:r>
              <a:rPr lang="en-GB" dirty="0" smtClean="0"/>
              <a:t>York data on poverty and inequality?</a:t>
            </a:r>
            <a:endParaRPr lang="en-GB" dirty="0"/>
          </a:p>
        </p:txBody>
      </p:sp>
    </p:spTree>
    <p:extLst>
      <p:ext uri="{BB962C8B-B14F-4D97-AF65-F5344CB8AC3E}">
        <p14:creationId xmlns:p14="http://schemas.microsoft.com/office/powerpoint/2010/main" val="2451934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Legacy of </a:t>
            </a:r>
            <a:r>
              <a:rPr lang="en-GB" dirty="0" err="1" smtClean="0"/>
              <a:t>Seebohm</a:t>
            </a:r>
            <a:r>
              <a:rPr lang="en-GB" dirty="0" smtClean="0"/>
              <a:t> </a:t>
            </a:r>
            <a:r>
              <a:rPr lang="en-GB" dirty="0" err="1" smtClean="0"/>
              <a:t>Rowntree</a:t>
            </a:r>
            <a:endParaRPr lang="en-GB" dirty="0" smtClean="0"/>
          </a:p>
          <a:p>
            <a:pPr lvl="1"/>
            <a:r>
              <a:rPr lang="en-GB" dirty="0" smtClean="0"/>
              <a:t>1899 study</a:t>
            </a:r>
          </a:p>
          <a:p>
            <a:pPr lvl="1"/>
            <a:r>
              <a:rPr lang="en-GB" dirty="0" smtClean="0"/>
              <a:t>Impact on policy, ideas and social science</a:t>
            </a:r>
          </a:p>
          <a:p>
            <a:pPr lvl="1"/>
            <a:r>
              <a:rPr lang="en-GB" dirty="0" smtClean="0"/>
              <a:t>Relevance today</a:t>
            </a:r>
          </a:p>
          <a:p>
            <a:r>
              <a:rPr lang="en-GB" dirty="0" smtClean="0"/>
              <a:t>Is York typical on poverty and inequality </a:t>
            </a:r>
          </a:p>
          <a:p>
            <a:pPr lvl="1"/>
            <a:r>
              <a:rPr lang="en-GB" dirty="0" smtClean="0"/>
              <a:t>No but….</a:t>
            </a:r>
          </a:p>
          <a:p>
            <a:pPr lvl="1"/>
            <a:r>
              <a:rPr lang="en-GB" dirty="0" smtClean="0"/>
              <a:t>Limited local data on poverty and inequality</a:t>
            </a:r>
            <a:endParaRPr lang="en-GB" dirty="0"/>
          </a:p>
        </p:txBody>
      </p:sp>
      <p:sp>
        <p:nvSpPr>
          <p:cNvPr id="3" name="Title 2"/>
          <p:cNvSpPr>
            <a:spLocks noGrp="1"/>
          </p:cNvSpPr>
          <p:nvPr>
            <p:ph type="title"/>
          </p:nvPr>
        </p:nvSpPr>
        <p:spPr/>
        <p:txBody>
          <a:bodyPr/>
          <a:lstStyle/>
          <a:p>
            <a:r>
              <a:rPr lang="en-GB" dirty="0"/>
              <a:t>O</a:t>
            </a:r>
            <a:r>
              <a:rPr lang="en-GB" dirty="0" smtClean="0"/>
              <a:t>utline</a:t>
            </a:r>
            <a:endParaRPr lang="en-GB" dirty="0"/>
          </a:p>
        </p:txBody>
      </p:sp>
    </p:spTree>
    <p:extLst>
      <p:ext uri="{BB962C8B-B14F-4D97-AF65-F5344CB8AC3E}">
        <p14:creationId xmlns:p14="http://schemas.microsoft.com/office/powerpoint/2010/main" val="1864729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GB" smtClean="0"/>
              <a:t>Benjamin Seebohm Rowntree</a:t>
            </a:r>
          </a:p>
        </p:txBody>
      </p:sp>
      <p:pic>
        <p:nvPicPr>
          <p:cNvPr id="9219" name="Picture 2" descr="Seebohm Rownt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7588" y="1484313"/>
            <a:ext cx="6642100"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2229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28688" y="0"/>
            <a:ext cx="7758112" cy="765175"/>
          </a:xfrm>
        </p:spPr>
        <p:txBody>
          <a:bodyPr/>
          <a:lstStyle/>
          <a:p>
            <a:pPr eaLnBrk="1" hangingPunct="1"/>
            <a:r>
              <a:rPr lang="en-GB" smtClean="0"/>
              <a:t>B. Seebohm Rowntree</a:t>
            </a:r>
          </a:p>
        </p:txBody>
      </p:sp>
      <p:sp>
        <p:nvSpPr>
          <p:cNvPr id="10243" name="Rectangle 3"/>
          <p:cNvSpPr>
            <a:spLocks noGrp="1" noChangeArrowheads="1"/>
          </p:cNvSpPr>
          <p:nvPr>
            <p:ph idx="1"/>
          </p:nvPr>
        </p:nvSpPr>
        <p:spPr>
          <a:xfrm>
            <a:off x="785813" y="1285875"/>
            <a:ext cx="7872412" cy="5289550"/>
          </a:xfrm>
        </p:spPr>
        <p:txBody>
          <a:bodyPr>
            <a:normAutofit fontScale="92500" lnSpcReduction="10000"/>
          </a:bodyPr>
          <a:lstStyle/>
          <a:p>
            <a:pPr eaLnBrk="1" hangingPunct="1">
              <a:lnSpc>
                <a:spcPct val="80000"/>
              </a:lnSpc>
            </a:pPr>
            <a:r>
              <a:rPr lang="en-GB" sz="2800" i="1" dirty="0" smtClean="0"/>
              <a:t>Poverty: A Study of Town Life</a:t>
            </a:r>
            <a:r>
              <a:rPr lang="en-GB" sz="2800" dirty="0" smtClean="0"/>
              <a:t> 1901</a:t>
            </a:r>
          </a:p>
          <a:p>
            <a:pPr eaLnBrk="1" hangingPunct="1">
              <a:lnSpc>
                <a:spcPct val="80000"/>
              </a:lnSpc>
            </a:pPr>
            <a:r>
              <a:rPr lang="en-GB" sz="2800" dirty="0" smtClean="0"/>
              <a:t>The man: son of Joseph, Quaker, Liberal, 28. Manchester University food chemist. Motivated by Booth</a:t>
            </a:r>
          </a:p>
          <a:p>
            <a:pPr eaLnBrk="1" hangingPunct="1">
              <a:lnSpc>
                <a:spcPct val="80000"/>
              </a:lnSpc>
            </a:pPr>
            <a:r>
              <a:rPr lang="en-GB" sz="2800" dirty="0" smtClean="0"/>
              <a:t>Survey 1899, all 46,754 people in 11,560 working class households in York, short Q, no income schedule, one investigator!</a:t>
            </a:r>
          </a:p>
          <a:p>
            <a:pPr eaLnBrk="1" hangingPunct="1">
              <a:lnSpc>
                <a:spcPct val="80000"/>
              </a:lnSpc>
            </a:pPr>
            <a:r>
              <a:rPr lang="en-GB" sz="2800" dirty="0" smtClean="0"/>
              <a:t>Concepts: </a:t>
            </a:r>
          </a:p>
          <a:p>
            <a:pPr lvl="1" eaLnBrk="1" hangingPunct="1">
              <a:lnSpc>
                <a:spcPct val="80000"/>
              </a:lnSpc>
            </a:pPr>
            <a:r>
              <a:rPr lang="en-GB" sz="2400" dirty="0" smtClean="0"/>
              <a:t>Poverty threshold = minimum necessities for the maintenance of merely physical efficiency</a:t>
            </a:r>
          </a:p>
          <a:p>
            <a:pPr lvl="1" eaLnBrk="1" hangingPunct="1">
              <a:lnSpc>
                <a:spcPct val="80000"/>
              </a:lnSpc>
            </a:pPr>
            <a:r>
              <a:rPr lang="en-GB" sz="2400" dirty="0" smtClean="0"/>
              <a:t>Primary (9.9%) and Secondary poverty (17.9%)</a:t>
            </a:r>
          </a:p>
          <a:p>
            <a:pPr eaLnBrk="1" hangingPunct="1">
              <a:lnSpc>
                <a:spcPct val="80000"/>
              </a:lnSpc>
            </a:pPr>
            <a:r>
              <a:rPr lang="en-GB" sz="2800" dirty="0" smtClean="0"/>
              <a:t>Findings</a:t>
            </a:r>
          </a:p>
          <a:p>
            <a:pPr lvl="1">
              <a:lnSpc>
                <a:spcPct val="80000"/>
              </a:lnSpc>
            </a:pPr>
            <a:r>
              <a:rPr lang="en-GB" sz="2400" dirty="0" smtClean="0"/>
              <a:t>Cause of </a:t>
            </a:r>
            <a:r>
              <a:rPr lang="en-GB" sz="2400" dirty="0" smtClean="0"/>
              <a:t>primary poverty</a:t>
            </a:r>
            <a:r>
              <a:rPr lang="en-GB" sz="2400" dirty="0" smtClean="0"/>
              <a:t>: low wages (52%), large families (22%), death of breadwinner (16%), incapacity (5%), un/under </a:t>
            </a:r>
            <a:r>
              <a:rPr lang="en-GB" sz="2400" dirty="0" err="1" smtClean="0"/>
              <a:t>employmnent</a:t>
            </a:r>
            <a:r>
              <a:rPr lang="en-GB" sz="2400" dirty="0" smtClean="0"/>
              <a:t> 5%)</a:t>
            </a:r>
          </a:p>
          <a:p>
            <a:pPr lvl="1">
              <a:lnSpc>
                <a:spcPct val="80000"/>
              </a:lnSpc>
            </a:pPr>
            <a:r>
              <a:rPr lang="en-GB" sz="2400" dirty="0" smtClean="0"/>
              <a:t>Life cycle of poverty</a:t>
            </a:r>
          </a:p>
        </p:txBody>
      </p:sp>
    </p:spTree>
    <p:extLst>
      <p:ext uri="{BB962C8B-B14F-4D97-AF65-F5344CB8AC3E}">
        <p14:creationId xmlns:p14="http://schemas.microsoft.com/office/powerpoint/2010/main" val="3553481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214438" y="0"/>
            <a:ext cx="7472362" cy="692150"/>
          </a:xfrm>
        </p:spPr>
        <p:txBody>
          <a:bodyPr/>
          <a:lstStyle/>
          <a:p>
            <a:pPr eaLnBrk="1" hangingPunct="1"/>
            <a:r>
              <a:rPr lang="en-GB" sz="4000" smtClean="0"/>
              <a:t>Impact of Rowntree</a:t>
            </a:r>
          </a:p>
        </p:txBody>
      </p:sp>
      <p:sp>
        <p:nvSpPr>
          <p:cNvPr id="11267" name="Rectangle 3"/>
          <p:cNvSpPr>
            <a:spLocks noGrp="1" noChangeArrowheads="1"/>
          </p:cNvSpPr>
          <p:nvPr>
            <p:ph idx="1"/>
          </p:nvPr>
        </p:nvSpPr>
        <p:spPr>
          <a:xfrm>
            <a:off x="785813" y="1052736"/>
            <a:ext cx="7872412" cy="5594127"/>
          </a:xfrm>
        </p:spPr>
        <p:txBody>
          <a:bodyPr>
            <a:normAutofit fontScale="92500" lnSpcReduction="10000"/>
          </a:bodyPr>
          <a:lstStyle/>
          <a:p>
            <a:pPr eaLnBrk="1" hangingPunct="1">
              <a:lnSpc>
                <a:spcPct val="80000"/>
              </a:lnSpc>
            </a:pPr>
            <a:r>
              <a:rPr lang="en-GB" sz="2400" dirty="0" smtClean="0"/>
              <a:t>First social science – beyond description?</a:t>
            </a:r>
          </a:p>
          <a:p>
            <a:pPr>
              <a:lnSpc>
                <a:spcPct val="80000"/>
              </a:lnSpc>
            </a:pPr>
            <a:r>
              <a:rPr lang="en-GB" sz="2400" dirty="0"/>
              <a:t>Impact on research and social science – British empirical </a:t>
            </a:r>
            <a:r>
              <a:rPr lang="en-GB" sz="2400" dirty="0" smtClean="0"/>
              <a:t>tradition</a:t>
            </a:r>
          </a:p>
          <a:p>
            <a:pPr eaLnBrk="1" hangingPunct="1">
              <a:lnSpc>
                <a:spcPct val="80000"/>
              </a:lnSpc>
            </a:pPr>
            <a:r>
              <a:rPr lang="en-GB" sz="2400" dirty="0" smtClean="0"/>
              <a:t>Excellent presentation – writing, tables, charts, maps, case studies. Chapters on housing, health – spatial analysis of heights and weights, education.</a:t>
            </a:r>
          </a:p>
          <a:p>
            <a:pPr eaLnBrk="1" hangingPunct="1">
              <a:lnSpc>
                <a:spcPct val="80000"/>
              </a:lnSpc>
            </a:pPr>
            <a:r>
              <a:rPr lang="en-GB" sz="2400" dirty="0" smtClean="0"/>
              <a:t>Humane – </a:t>
            </a:r>
            <a:r>
              <a:rPr lang="en-GB" sz="2400" dirty="0" smtClean="0"/>
              <a:t>primary poverty </a:t>
            </a:r>
            <a:r>
              <a:rPr lang="en-GB" sz="2400" dirty="0" smtClean="0"/>
              <a:t>line used as an heuristic device (JVW)</a:t>
            </a:r>
          </a:p>
          <a:p>
            <a:pPr eaLnBrk="1" hangingPunct="1">
              <a:lnSpc>
                <a:spcPct val="80000"/>
              </a:lnSpc>
            </a:pPr>
            <a:r>
              <a:rPr lang="en-GB" sz="2400" dirty="0" smtClean="0"/>
              <a:t>Poverty not the fault of the poor, no distinction between the deserving and undeserving – direct assault on ideology of the Poor Law and COS</a:t>
            </a:r>
          </a:p>
          <a:p>
            <a:pPr eaLnBrk="1" hangingPunct="1">
              <a:lnSpc>
                <a:spcPct val="80000"/>
              </a:lnSpc>
            </a:pPr>
            <a:r>
              <a:rPr lang="en-GB" sz="2400" dirty="0" smtClean="0"/>
              <a:t>No recommendations - something must be done</a:t>
            </a:r>
          </a:p>
          <a:p>
            <a:pPr>
              <a:lnSpc>
                <a:spcPct val="80000"/>
              </a:lnSpc>
            </a:pPr>
            <a:r>
              <a:rPr lang="en-GB" sz="2400" dirty="0" smtClean="0"/>
              <a:t>Impact on Lloyd George and Winston Churchill </a:t>
            </a:r>
            <a:r>
              <a:rPr lang="en-GB" sz="2400" i="1" dirty="0"/>
              <a:t>‘I have been reading a book which has fairly made my hair stand on </a:t>
            </a:r>
            <a:r>
              <a:rPr lang="en-GB" sz="2400" i="1" dirty="0" smtClean="0"/>
              <a:t>end… 1902 Liverpool’</a:t>
            </a:r>
            <a:endParaRPr lang="en-GB" sz="2400" dirty="0" smtClean="0"/>
          </a:p>
          <a:p>
            <a:pPr eaLnBrk="1" hangingPunct="1">
              <a:lnSpc>
                <a:spcPct val="80000"/>
              </a:lnSpc>
            </a:pPr>
            <a:r>
              <a:rPr lang="en-GB" sz="2400" dirty="0" smtClean="0"/>
              <a:t>Possible impact on </a:t>
            </a:r>
            <a:r>
              <a:rPr lang="en-GB" sz="2400" dirty="0" err="1" smtClean="0"/>
              <a:t>Webbs</a:t>
            </a:r>
            <a:r>
              <a:rPr lang="en-GB" sz="2400" dirty="0" smtClean="0"/>
              <a:t>’ Minority Report</a:t>
            </a:r>
          </a:p>
          <a:p>
            <a:pPr eaLnBrk="1" hangingPunct="1">
              <a:lnSpc>
                <a:spcPct val="80000"/>
              </a:lnSpc>
            </a:pPr>
            <a:r>
              <a:rPr lang="en-GB" sz="2400" dirty="0" smtClean="0"/>
              <a:t>Liberal Government reforms</a:t>
            </a:r>
          </a:p>
          <a:p>
            <a:pPr eaLnBrk="1" hangingPunct="1">
              <a:lnSpc>
                <a:spcPct val="80000"/>
              </a:lnSpc>
            </a:pPr>
            <a:r>
              <a:rPr lang="en-GB" sz="2400" dirty="0" smtClean="0"/>
              <a:t>1936 study impact on </a:t>
            </a:r>
            <a:r>
              <a:rPr lang="en-GB" sz="2400" dirty="0" err="1" smtClean="0"/>
              <a:t>Beveridge</a:t>
            </a:r>
            <a:endParaRPr lang="en-GB" sz="2400" dirty="0" smtClean="0"/>
          </a:p>
          <a:p>
            <a:pPr eaLnBrk="1" hangingPunct="1">
              <a:lnSpc>
                <a:spcPct val="80000"/>
              </a:lnSpc>
            </a:pPr>
            <a:r>
              <a:rPr lang="en-GB" sz="2400" dirty="0" smtClean="0"/>
              <a:t>1955 eradication of poverty myth.</a:t>
            </a:r>
            <a:br>
              <a:rPr lang="en-GB" sz="2400" dirty="0" smtClean="0"/>
            </a:br>
            <a:endParaRPr lang="en-GB" sz="2400" dirty="0" smtClean="0"/>
          </a:p>
        </p:txBody>
      </p:sp>
    </p:spTree>
    <p:extLst>
      <p:ext uri="{BB962C8B-B14F-4D97-AF65-F5344CB8AC3E}">
        <p14:creationId xmlns:p14="http://schemas.microsoft.com/office/powerpoint/2010/main" val="2819144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GB" dirty="0" smtClean="0"/>
              <a:t>JRF and Trusts. Major York landlord/ social care provider. Research funder – poverty/place/ageing</a:t>
            </a:r>
          </a:p>
          <a:p>
            <a:r>
              <a:rPr lang="en-GB" dirty="0" smtClean="0"/>
              <a:t>York: Fairness Commission – Living Wage</a:t>
            </a:r>
          </a:p>
          <a:p>
            <a:r>
              <a:rPr lang="en-GB" dirty="0" smtClean="0"/>
              <a:t>Still studying poverty in similar ways – thresholds, budget standards, household surveys, modes of presentation.</a:t>
            </a:r>
          </a:p>
          <a:p>
            <a:r>
              <a:rPr lang="en-GB" dirty="0" smtClean="0"/>
              <a:t>Analysis – prevalence, causal explanations, consequences</a:t>
            </a:r>
          </a:p>
          <a:p>
            <a:r>
              <a:rPr lang="en-GB" dirty="0" smtClean="0"/>
              <a:t>Stark contrast to </a:t>
            </a:r>
          </a:p>
          <a:p>
            <a:pPr lvl="1"/>
            <a:r>
              <a:rPr lang="en-GB" i="1" dirty="0" smtClean="0"/>
              <a:t>Consultation on child poverty measurement</a:t>
            </a:r>
          </a:p>
          <a:p>
            <a:pPr lvl="1"/>
            <a:r>
              <a:rPr lang="en-GB" dirty="0" smtClean="0"/>
              <a:t>IDS poverty=drugs, improvidence, 120,000 problem families</a:t>
            </a:r>
          </a:p>
          <a:p>
            <a:pPr lvl="1"/>
            <a:r>
              <a:rPr lang="en-GB" sz="1800" dirty="0" smtClean="0"/>
              <a:t>RH </a:t>
            </a:r>
            <a:r>
              <a:rPr lang="en-GB" sz="1800" dirty="0" err="1" smtClean="0"/>
              <a:t>Tawney</a:t>
            </a:r>
            <a:r>
              <a:rPr lang="en-GB" sz="1800" dirty="0" smtClean="0"/>
              <a:t> 'Improve </a:t>
            </a:r>
            <a:r>
              <a:rPr lang="en-GB" sz="1800" dirty="0"/>
              <a:t>the character of individuals by all means - if you feel competent to do so, especially of those whose excessive incomes expose them to particular temptations' ('Poverty as an Industrial Problem', Inaugural lecture as Director of the </a:t>
            </a:r>
            <a:r>
              <a:rPr lang="en-GB" sz="1800" dirty="0" err="1"/>
              <a:t>Ratan</a:t>
            </a:r>
            <a:r>
              <a:rPr lang="en-GB" sz="1800" dirty="0"/>
              <a:t> Tata Foundation, LSE, 1913</a:t>
            </a:r>
            <a:r>
              <a:rPr lang="en-GB" sz="1800" dirty="0" smtClean="0"/>
              <a:t>).</a:t>
            </a:r>
          </a:p>
          <a:p>
            <a:r>
              <a:rPr lang="en-GB" dirty="0" smtClean="0"/>
              <a:t>Low wages, children, inadequate/non existent social benefits</a:t>
            </a:r>
          </a:p>
          <a:p>
            <a:r>
              <a:rPr lang="en-GB" dirty="0" smtClean="0"/>
              <a:t>Many advances in </a:t>
            </a:r>
          </a:p>
          <a:p>
            <a:pPr lvl="1"/>
            <a:r>
              <a:rPr lang="en-GB" dirty="0" smtClean="0"/>
              <a:t>Concepts: Relative, income, resources, rates and gaps</a:t>
            </a:r>
          </a:p>
          <a:p>
            <a:pPr lvl="1"/>
            <a:r>
              <a:rPr lang="en-GB" dirty="0" smtClean="0"/>
              <a:t>Method: Sampling, equivalence, deprivation, persistence</a:t>
            </a:r>
            <a:endParaRPr lang="en-GB" dirty="0"/>
          </a:p>
        </p:txBody>
      </p:sp>
      <p:sp>
        <p:nvSpPr>
          <p:cNvPr id="3" name="Title 2"/>
          <p:cNvSpPr>
            <a:spLocks noGrp="1"/>
          </p:cNvSpPr>
          <p:nvPr>
            <p:ph type="title"/>
          </p:nvPr>
        </p:nvSpPr>
        <p:spPr/>
        <p:txBody>
          <a:bodyPr/>
          <a:lstStyle/>
          <a:p>
            <a:r>
              <a:rPr lang="en-GB" dirty="0" smtClean="0"/>
              <a:t>Relevance today</a:t>
            </a:r>
            <a:endParaRPr lang="en-GB" dirty="0"/>
          </a:p>
        </p:txBody>
      </p:sp>
    </p:spTree>
    <p:extLst>
      <p:ext uri="{BB962C8B-B14F-4D97-AF65-F5344CB8AC3E}">
        <p14:creationId xmlns:p14="http://schemas.microsoft.com/office/powerpoint/2010/main" val="20944667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dirty="0" smtClean="0"/>
              <a:t>‘Having satisfied myself that the conditions of life obtaining in my native city of York were not exceptional, and that it might be taken as fairly representative of the conditions existing in many of not most of our provincial towns’</a:t>
            </a:r>
          </a:p>
          <a:p>
            <a:r>
              <a:rPr lang="en-GB" dirty="0" smtClean="0"/>
              <a:t>No survey of poverty in York after 1955.</a:t>
            </a:r>
          </a:p>
          <a:p>
            <a:r>
              <a:rPr lang="en-GB" dirty="0" smtClean="0"/>
              <a:t>Some follow up studies of descendants (Atkinson, Maynard, </a:t>
            </a:r>
            <a:r>
              <a:rPr lang="en-GB" dirty="0" err="1" smtClean="0"/>
              <a:t>Trinder</a:t>
            </a:r>
            <a:r>
              <a:rPr lang="en-GB" dirty="0" smtClean="0"/>
              <a:t>, Carr Hill)</a:t>
            </a:r>
          </a:p>
          <a:p>
            <a:r>
              <a:rPr lang="en-GB" dirty="0" smtClean="0"/>
              <a:t>Huby et al (1999) review of evidence on living standards “</a:t>
            </a:r>
            <a:r>
              <a:rPr lang="en-GB" dirty="0"/>
              <a:t>At the end of the 1990s, York might still be regarded as ‘fairly representative’ of a provincial town.” (p 1</a:t>
            </a:r>
            <a:r>
              <a:rPr lang="en-GB" dirty="0" smtClean="0"/>
              <a:t>).</a:t>
            </a:r>
          </a:p>
          <a:p>
            <a:r>
              <a:rPr lang="en-GB" dirty="0" smtClean="0"/>
              <a:t>York Fairness Commission evidence</a:t>
            </a:r>
          </a:p>
          <a:p>
            <a:r>
              <a:rPr lang="en-GB" dirty="0" smtClean="0"/>
              <a:t>2011 census</a:t>
            </a:r>
          </a:p>
          <a:p>
            <a:pPr lvl="1"/>
            <a:r>
              <a:rPr lang="en-GB" dirty="0" smtClean="0"/>
              <a:t>York is growing 9.4%, 20-24. 85+</a:t>
            </a:r>
          </a:p>
          <a:p>
            <a:pPr lvl="1"/>
            <a:r>
              <a:rPr lang="en-GB" dirty="0" smtClean="0"/>
              <a:t>York looks </a:t>
            </a:r>
            <a:r>
              <a:rPr lang="en-GB" dirty="0"/>
              <a:t>unusually monochrome in terms of </a:t>
            </a:r>
            <a:r>
              <a:rPr lang="en-GB" dirty="0" smtClean="0"/>
              <a:t>ethnicity (but Gary Craig). Census 2011 8.8% not white British 5.5% born outside EU.</a:t>
            </a:r>
          </a:p>
          <a:p>
            <a:pPr lvl="1"/>
            <a:r>
              <a:rPr lang="en-GB" dirty="0" smtClean="0"/>
              <a:t>Students (poverty). </a:t>
            </a:r>
            <a:r>
              <a:rPr lang="en-GB" dirty="0"/>
              <a:t>Recently the local media were surprised to learn from the </a:t>
            </a:r>
            <a:r>
              <a:rPr lang="en-GB" dirty="0" smtClean="0"/>
              <a:t>ONS that </a:t>
            </a:r>
            <a:r>
              <a:rPr lang="en-GB" dirty="0"/>
              <a:t>York has one of the lowest fertility rates of any local authority in England. </a:t>
            </a:r>
            <a:endParaRPr lang="en-GB" dirty="0" smtClean="0"/>
          </a:p>
          <a:p>
            <a:pPr lvl="2"/>
            <a:r>
              <a:rPr lang="en-GB" dirty="0" smtClean="0"/>
              <a:t>Highly qualified 13</a:t>
            </a:r>
            <a:r>
              <a:rPr lang="en-GB" baseline="30000" dirty="0" smtClean="0"/>
              <a:t>th</a:t>
            </a:r>
            <a:r>
              <a:rPr lang="en-GB" dirty="0" smtClean="0"/>
              <a:t> nationally.</a:t>
            </a:r>
          </a:p>
          <a:p>
            <a:pPr lvl="1"/>
            <a:r>
              <a:rPr lang="en-GB" dirty="0" smtClean="0"/>
              <a:t>Nothing notable on family structure </a:t>
            </a:r>
            <a:r>
              <a:rPr lang="en-GB" dirty="0" err="1" smtClean="0"/>
              <a:t>etc</a:t>
            </a:r>
            <a:endParaRPr lang="en-GB" dirty="0"/>
          </a:p>
          <a:p>
            <a:endParaRPr lang="en-GB" dirty="0" smtClean="0"/>
          </a:p>
        </p:txBody>
      </p:sp>
      <p:sp>
        <p:nvSpPr>
          <p:cNvPr id="3" name="Title 2"/>
          <p:cNvSpPr>
            <a:spLocks noGrp="1"/>
          </p:cNvSpPr>
          <p:nvPr>
            <p:ph type="title"/>
          </p:nvPr>
        </p:nvSpPr>
        <p:spPr/>
        <p:txBody>
          <a:bodyPr/>
          <a:lstStyle/>
          <a:p>
            <a:r>
              <a:rPr lang="en-GB" dirty="0" smtClean="0"/>
              <a:t>York: ? A social science lab</a:t>
            </a:r>
            <a:endParaRPr lang="en-GB" dirty="0"/>
          </a:p>
        </p:txBody>
      </p:sp>
    </p:spTree>
    <p:extLst>
      <p:ext uri="{BB962C8B-B14F-4D97-AF65-F5344CB8AC3E}">
        <p14:creationId xmlns:p14="http://schemas.microsoft.com/office/powerpoint/2010/main" val="504993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Census – Townsend Poverty index</a:t>
            </a:r>
            <a:endParaRPr lang="en-GB" dirty="0"/>
          </a:p>
        </p:txBody>
      </p:sp>
      <p:sp>
        <p:nvSpPr>
          <p:cNvPr id="3" name="Title 2"/>
          <p:cNvSpPr>
            <a:spLocks noGrp="1"/>
          </p:cNvSpPr>
          <p:nvPr>
            <p:ph type="title"/>
          </p:nvPr>
        </p:nvSpPr>
        <p:spPr/>
        <p:txBody>
          <a:bodyPr>
            <a:normAutofit/>
          </a:bodyPr>
          <a:lstStyle/>
          <a:p>
            <a:r>
              <a:rPr lang="en-GB" dirty="0" smtClean="0"/>
              <a:t>Census 2001: Breadline Britain Index</a:t>
            </a:r>
            <a:endParaRPr lang="en-GB" dirty="0"/>
          </a:p>
        </p:txBody>
      </p:sp>
      <p:pic>
        <p:nvPicPr>
          <p:cNvPr id="4" name="Picture 1028" descr="map"/>
          <p:cNvPicPr>
            <a:picLocks noChangeAspect="1" noChangeArrowheads="1"/>
          </p:cNvPicPr>
          <p:nvPr/>
        </p:nvPicPr>
        <p:blipFill>
          <a:blip r:embed="rId2" cstate="print"/>
          <a:srcRect/>
          <a:stretch>
            <a:fillRect/>
          </a:stretch>
        </p:blipFill>
        <p:spPr>
          <a:xfrm>
            <a:off x="611560" y="1056318"/>
            <a:ext cx="6768752" cy="5496881"/>
          </a:xfrm>
          <a:prstGeom prst="rect">
            <a:avLst/>
          </a:prstGeom>
        </p:spPr>
      </p:pic>
    </p:spTree>
    <p:extLst>
      <p:ext uri="{BB962C8B-B14F-4D97-AF65-F5344CB8AC3E}">
        <p14:creationId xmlns:p14="http://schemas.microsoft.com/office/powerpoint/2010/main" val="3098589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York:  index of deprivation quintile distribution of LSOAs 2010</a:t>
            </a:r>
            <a:endParaRPr lang="en-GB" dirty="0"/>
          </a:p>
        </p:txBody>
      </p:sp>
      <p:pic>
        <p:nvPicPr>
          <p:cNvPr id="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220293"/>
            <a:ext cx="6670917" cy="4742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85933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Custom 1">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002060"/>
      </a:folHlink>
    </a:clrScheme>
    <a:fontScheme name="SPRU">
      <a:majorFont>
        <a:latin typeface="Arial"/>
        <a:ea typeface=""/>
        <a:cs typeface=""/>
      </a:majorFont>
      <a:minorFont>
        <a:latin typeface="Arial"/>
        <a:ea typeface=""/>
        <a:cs typeface=""/>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1106</TotalTime>
  <Words>873</Words>
  <Application>Microsoft Office PowerPoint</Application>
  <PresentationFormat>On-screen Show (4:3)</PresentationFormat>
  <Paragraphs>87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Theme2</vt:lpstr>
      <vt:lpstr>The legacy of Rowntree Jonathan Bradshaw</vt:lpstr>
      <vt:lpstr>Outline</vt:lpstr>
      <vt:lpstr>Benjamin Seebohm Rowntree</vt:lpstr>
      <vt:lpstr>B. Seebohm Rowntree</vt:lpstr>
      <vt:lpstr>Impact of Rowntree</vt:lpstr>
      <vt:lpstr>Relevance today</vt:lpstr>
      <vt:lpstr>York: ? A social science lab</vt:lpstr>
      <vt:lpstr>Census 2001: Breadline Britain Index</vt:lpstr>
      <vt:lpstr>York:  index of deprivation quintile distribution of LSOAs 2010</vt:lpstr>
      <vt:lpstr>York: Changes in LSOA ranks 2007-2010</vt:lpstr>
      <vt:lpstr>York: Child well-being decile distribution LSOAs</vt:lpstr>
      <vt:lpstr>York now probably not typical BUT</vt:lpstr>
      <vt:lpstr>York households (benefit units) receiving means-tested benefits February 2012</vt:lpstr>
      <vt:lpstr>York data on poverty and inequality?</vt:lpstr>
    </vt:vector>
  </TitlesOfParts>
  <Company>The University of York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legacy of Rowntree Jonathan Bradshaw</dc:title>
  <dc:creator>Jonathan Bradshaw</dc:creator>
  <cp:lastModifiedBy>Jonathan Bradshaw</cp:lastModifiedBy>
  <cp:revision>34</cp:revision>
  <dcterms:created xsi:type="dcterms:W3CDTF">2013-02-14T16:52:11Z</dcterms:created>
  <dcterms:modified xsi:type="dcterms:W3CDTF">2013-02-22T14:17:41Z</dcterms:modified>
</cp:coreProperties>
</file>