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ECB-C14E-479D-9153-B6C7E526AB59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8663-462E-49E8-B0E8-E2FFE8D5B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ECB-C14E-479D-9153-B6C7E526AB59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8663-462E-49E8-B0E8-E2FFE8D5B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ECB-C14E-479D-9153-B6C7E526AB59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8663-462E-49E8-B0E8-E2FFE8D5B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ECB-C14E-479D-9153-B6C7E526AB59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8663-462E-49E8-B0E8-E2FFE8D5B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ECB-C14E-479D-9153-B6C7E526AB59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8663-462E-49E8-B0E8-E2FFE8D5B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ECB-C14E-479D-9153-B6C7E526AB59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8663-462E-49E8-B0E8-E2FFE8D5B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ECB-C14E-479D-9153-B6C7E526AB59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8663-462E-49E8-B0E8-E2FFE8D5B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ECB-C14E-479D-9153-B6C7E526AB59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8663-462E-49E8-B0E8-E2FFE8D5B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ECB-C14E-479D-9153-B6C7E526AB59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8663-462E-49E8-B0E8-E2FFE8D5B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ECB-C14E-479D-9153-B6C7E526AB59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8663-462E-49E8-B0E8-E2FFE8D5B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ECB-C14E-479D-9153-B6C7E526AB59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8663-462E-49E8-B0E8-E2FFE8D5B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3FECB-C14E-479D-9153-B6C7E526AB59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78663-462E-49E8-B0E8-E2FFE8D5B9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40769"/>
            <a:ext cx="9144000" cy="1800200"/>
          </a:xfrm>
        </p:spPr>
        <p:txBody>
          <a:bodyPr>
            <a:noAutofit/>
          </a:bodyPr>
          <a:lstStyle/>
          <a:p>
            <a:r>
              <a:rPr lang="en-GB" b="1" dirty="0" smtClean="0"/>
              <a:t>Non-Household Populations: Implications for measuring inequality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068960"/>
            <a:ext cx="7560840" cy="2952328"/>
          </a:xfrm>
        </p:spPr>
        <p:txBody>
          <a:bodyPr/>
          <a:lstStyle/>
          <a:p>
            <a:r>
              <a:rPr lang="en-GB" dirty="0" smtClean="0"/>
              <a:t>Contribution to Session One, Radical Statistics Conference, 23</a:t>
            </a:r>
            <a:r>
              <a:rPr lang="en-GB" baseline="30000" dirty="0" smtClean="0"/>
              <a:t>rd</a:t>
            </a:r>
            <a:r>
              <a:rPr lang="en-GB" dirty="0" smtClean="0"/>
              <a:t> February, 2013, Priory Street Centre, YORK</a:t>
            </a:r>
          </a:p>
          <a:p>
            <a:endParaRPr lang="en-GB" dirty="0"/>
          </a:p>
          <a:p>
            <a:r>
              <a:rPr lang="en-GB" dirty="0" smtClean="0"/>
              <a:t>Roy Carr-Hill</a:t>
            </a:r>
          </a:p>
          <a:p>
            <a:endParaRPr lang="en-GB" dirty="0"/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en-GB" b="1" dirty="0" smtClean="0"/>
              <a:t>Household Surveys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Omitted from Sampling Frames by Design</a:t>
            </a:r>
          </a:p>
          <a:p>
            <a:r>
              <a:rPr lang="en-GB" dirty="0" smtClean="0"/>
              <a:t>Homeless populations</a:t>
            </a:r>
          </a:p>
          <a:p>
            <a:r>
              <a:rPr lang="en-GB" dirty="0" smtClean="0"/>
              <a:t>Institutional populations</a:t>
            </a:r>
          </a:p>
          <a:p>
            <a:r>
              <a:rPr lang="en-GB" dirty="0" smtClean="0"/>
              <a:t>Mobile, nomadic or pastoralist populations</a:t>
            </a:r>
          </a:p>
          <a:p>
            <a:pPr>
              <a:buNone/>
            </a:pPr>
            <a:r>
              <a:rPr lang="en-GB" b="1" dirty="0" smtClean="0"/>
              <a:t>Under-represented in Practice</a:t>
            </a:r>
          </a:p>
          <a:p>
            <a:r>
              <a:rPr lang="en-GB" dirty="0" smtClean="0"/>
              <a:t>Fragile, disjointed or multiple occupancy households</a:t>
            </a:r>
          </a:p>
          <a:p>
            <a:r>
              <a:rPr lang="en-GB" dirty="0" smtClean="0"/>
              <a:t>Slum populations</a:t>
            </a:r>
          </a:p>
          <a:p>
            <a:r>
              <a:rPr lang="en-GB" dirty="0" smtClean="0"/>
              <a:t>Difficult to reach areas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en-GB" dirty="0" smtClean="0"/>
              <a:t>Numbers Missing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Homeless: c.85,000 households assessed as unintentionally homeless + 1,250 rough sleepers; but Crisis estimates that there are about 350,000 households actually homeless but staying with family or friends</a:t>
            </a:r>
          </a:p>
          <a:p>
            <a:r>
              <a:rPr lang="en-GB" dirty="0" smtClean="0"/>
              <a:t>Institutionalised: </a:t>
            </a:r>
          </a:p>
          <a:p>
            <a:pPr lvl="1"/>
            <a:r>
              <a:rPr lang="en-GB" dirty="0" smtClean="0"/>
              <a:t>Hospitals: c.160,000 adults in hospital on any one night; given that 29% live alone, a minimum of 48,000 wrongly counted as empty on any day</a:t>
            </a:r>
          </a:p>
          <a:p>
            <a:pPr lvl="1"/>
            <a:r>
              <a:rPr lang="en-GB" dirty="0" smtClean="0"/>
              <a:t>Care Homes: c.418,000 in publicly or privately provided homes in UK</a:t>
            </a:r>
          </a:p>
          <a:p>
            <a:pPr lvl="1"/>
            <a:r>
              <a:rPr lang="en-GB" dirty="0" smtClean="0"/>
              <a:t>Military: c.108,000 service personnel serving abroad or living in barracks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Gypsies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Prison population: c.85,000</a:t>
            </a:r>
          </a:p>
          <a:p>
            <a:pPr lvl="1"/>
            <a:r>
              <a:rPr lang="en-GB" dirty="0" smtClean="0"/>
              <a:t>Refugees: officially c.238,000, unofficially double</a:t>
            </a:r>
            <a:endParaRPr lang="en-US" dirty="0" smtClean="0"/>
          </a:p>
          <a:p>
            <a:pPr lvl="1">
              <a:buNone/>
            </a:pPr>
            <a:r>
              <a:rPr lang="en-GB" sz="3200" dirty="0" smtClean="0"/>
              <a:t>Mobile / Nomadic Population: c. 82,000 Gypsies and c.8i000 New Age Travellers</a:t>
            </a:r>
          </a:p>
          <a:p>
            <a:pPr lvl="1">
              <a:buNone/>
            </a:pPr>
            <a:r>
              <a:rPr lang="en-GB" sz="3200" dirty="0" smtClean="0"/>
              <a:t>Fragile and Disjointed Households: 22,000 children in care  </a:t>
            </a:r>
          </a:p>
          <a:p>
            <a:pPr lvl="1">
              <a:buNone/>
            </a:pPr>
            <a:r>
              <a:rPr lang="en-GB" sz="3200" dirty="0" smtClean="0"/>
              <a:t>Urban Slums: not relevant for UK</a:t>
            </a:r>
          </a:p>
          <a:p>
            <a:pPr lvl="1">
              <a:buNone/>
            </a:pPr>
            <a:r>
              <a:rPr lang="en-GB" sz="3200" dirty="0" smtClean="0"/>
              <a:t>Insecure Areas: not relevant for UK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en-GB" dirty="0" smtClean="0"/>
              <a:t>How Many are Poor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en-GB" dirty="0" smtClean="0"/>
              <a:t>All those in or just released from prison (90,000), the 90,000 gypsies and 238,000 unofficial refugees will have low or very low money incomes making 413,000.</a:t>
            </a:r>
          </a:p>
          <a:p>
            <a:r>
              <a:rPr lang="en-GB" dirty="0" smtClean="0"/>
              <a:t>About a quarter of those living alone c.12,000, all those council supported (c.220,000) and a quarter of those in nursing homes (c.11,000).</a:t>
            </a:r>
          </a:p>
          <a:p>
            <a:r>
              <a:rPr lang="en-GB" dirty="0" smtClean="0"/>
              <a:t>Estimate that, among the 1,216,500 missing, 545,300 are from the poorest </a:t>
            </a:r>
            <a:r>
              <a:rPr lang="en-GB" dirty="0" err="1" smtClean="0"/>
              <a:t>decile</a:t>
            </a:r>
            <a:r>
              <a:rPr lang="en-GB" dirty="0" smtClean="0"/>
              <a:t>, leading to a clear bias in estimates </a:t>
            </a:r>
            <a:r>
              <a:rPr lang="en-GB" smtClean="0"/>
              <a:t>of inequality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281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Non-Household Populations: Implications for measuring inequality</vt:lpstr>
      <vt:lpstr>Household Surveys</vt:lpstr>
      <vt:lpstr>Numbers Missing</vt:lpstr>
      <vt:lpstr>Gypsies</vt:lpstr>
      <vt:lpstr>How Many are Poor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Non-Household Populations: Implications for measuring inequality</dc:title>
  <dc:creator>Roy Carr-Hill</dc:creator>
  <cp:lastModifiedBy>Roy Carr-Hill</cp:lastModifiedBy>
  <cp:revision>7</cp:revision>
  <dcterms:created xsi:type="dcterms:W3CDTF">2013-02-20T12:30:55Z</dcterms:created>
  <dcterms:modified xsi:type="dcterms:W3CDTF">2013-02-21T17:56:13Z</dcterms:modified>
</cp:coreProperties>
</file>