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5" r:id="rId2"/>
    <p:sldId id="265" r:id="rId3"/>
    <p:sldId id="263" r:id="rId4"/>
    <p:sldId id="271" r:id="rId5"/>
    <p:sldId id="260" r:id="rId6"/>
    <p:sldId id="256" r:id="rId7"/>
    <p:sldId id="257" r:id="rId8"/>
    <p:sldId id="258" r:id="rId9"/>
    <p:sldId id="262" r:id="rId10"/>
    <p:sldId id="261" r:id="rId11"/>
    <p:sldId id="272" r:id="rId12"/>
    <p:sldId id="273" r:id="rId13"/>
    <p:sldId id="274" r:id="rId14"/>
    <p:sldId id="278" r:id="rId15"/>
    <p:sldId id="276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816C-5873-46BA-9F08-300A86CA45DA}" type="datetimeFigureOut">
              <a:rPr lang="en-GB" smtClean="0"/>
              <a:pPr/>
              <a:t>21/02/2013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A8A8218-FF7B-4698-9513-F87CDEE2638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816C-5873-46BA-9F08-300A86CA45DA}" type="datetimeFigureOut">
              <a:rPr lang="en-GB" smtClean="0"/>
              <a:pPr/>
              <a:t>21/02/2013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8218-FF7B-4698-9513-F87CDEE2638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816C-5873-46BA-9F08-300A86CA45DA}" type="datetimeFigureOut">
              <a:rPr lang="en-GB" smtClean="0"/>
              <a:pPr/>
              <a:t>21/02/2013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8218-FF7B-4698-9513-F87CDEE2638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816C-5873-46BA-9F08-300A86CA45DA}" type="datetimeFigureOut">
              <a:rPr lang="en-GB" smtClean="0"/>
              <a:pPr/>
              <a:t>21/02/2013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8218-FF7B-4698-9513-F87CDEE2638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816C-5873-46BA-9F08-300A86CA45DA}" type="datetimeFigureOut">
              <a:rPr lang="en-GB" smtClean="0"/>
              <a:pPr/>
              <a:t>21/02/2013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A8A8218-FF7B-4698-9513-F87CDEE2638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816C-5873-46BA-9F08-300A86CA45DA}" type="datetimeFigureOut">
              <a:rPr lang="en-GB" smtClean="0"/>
              <a:pPr/>
              <a:t>21/02/2013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8218-FF7B-4698-9513-F87CDEE2638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816C-5873-46BA-9F08-300A86CA45DA}" type="datetimeFigureOut">
              <a:rPr lang="en-GB" smtClean="0"/>
              <a:pPr/>
              <a:t>21/02/2013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8218-FF7B-4698-9513-F87CDEE2638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816C-5873-46BA-9F08-300A86CA45DA}" type="datetimeFigureOut">
              <a:rPr lang="en-GB" smtClean="0"/>
              <a:pPr/>
              <a:t>21/02/2013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8218-FF7B-4698-9513-F87CDEE2638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816C-5873-46BA-9F08-300A86CA45DA}" type="datetimeFigureOut">
              <a:rPr lang="en-GB" smtClean="0"/>
              <a:pPr/>
              <a:t>21/02/2013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8218-FF7B-4698-9513-F87CDEE2638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816C-5873-46BA-9F08-300A86CA45DA}" type="datetimeFigureOut">
              <a:rPr lang="en-GB" smtClean="0"/>
              <a:pPr/>
              <a:t>21/02/2013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8218-FF7B-4698-9513-F87CDEE2638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816C-5873-46BA-9F08-300A86CA45DA}" type="datetimeFigureOut">
              <a:rPr lang="en-GB" smtClean="0"/>
              <a:pPr/>
              <a:t>21/02/2013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A8A8218-FF7B-4698-9513-F87CDEE2638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DB8816C-5873-46BA-9F08-300A86CA45DA}" type="datetimeFigureOut">
              <a:rPr lang="en-GB" smtClean="0"/>
              <a:pPr/>
              <a:t>21/02/2013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A8A8218-FF7B-4698-9513-F87CDEE2638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Cholera, Fever and Statistics in Victorian Liverpool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Death By Numbers</a:t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1.bp.blogspot.com/_uPjaUtd_i5Y/StdTv5fI0zI/AAAAAAAAAE4/rHjCNHdF3e0/s1600/Cou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2696"/>
            <a:ext cx="6753851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1866 Health Report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83568" y="1844824"/>
            <a:ext cx="7772400" cy="4572000"/>
          </a:xfrm>
        </p:spPr>
        <p:txBody>
          <a:bodyPr/>
          <a:lstStyle/>
          <a:p>
            <a:r>
              <a:rPr lang="en-GB" dirty="0" smtClean="0"/>
              <a:t>20,198 deaths</a:t>
            </a:r>
          </a:p>
          <a:p>
            <a:r>
              <a:rPr lang="en-GB" dirty="0" smtClean="0"/>
              <a:t>19,099 births</a:t>
            </a:r>
          </a:p>
          <a:p>
            <a:endParaRPr lang="en-GB" dirty="0" smtClean="0"/>
          </a:p>
          <a:p>
            <a:pPr lvl="1" indent="-20638">
              <a:buNone/>
            </a:pPr>
            <a:r>
              <a:rPr lang="en-GB" i="1" dirty="0" smtClean="0"/>
              <a:t>“A town or country wherein there is a natural decrease of population may rightly be assumed to labour under the effects of some great moral or physical evil”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3568" y="1556792"/>
            <a:ext cx="7772400" cy="4572000"/>
          </a:xfrm>
        </p:spPr>
        <p:txBody>
          <a:bodyPr/>
          <a:lstStyle/>
          <a:p>
            <a:pPr marL="273050" indent="-1588">
              <a:buNone/>
            </a:pPr>
            <a:r>
              <a:rPr lang="en-GB" sz="3600" i="1" dirty="0" smtClean="0"/>
              <a:t>“In London it has been conclusively proved that the drinking water of some districts became, by contamination with the contents of sewers, the prolific source of the dissemination of the disease; but such was certainly not the case in Liverpool”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29600" cy="59766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1600" dirty="0" smtClean="0"/>
              <a:t>Death rates by ward</a:t>
            </a:r>
          </a:p>
          <a:p>
            <a:pPr>
              <a:spcBef>
                <a:spcPts val="0"/>
              </a:spcBef>
            </a:pPr>
            <a:r>
              <a:rPr lang="en-GB" sz="1600" dirty="0" smtClean="0"/>
              <a:t>Death rates by age group</a:t>
            </a:r>
          </a:p>
          <a:p>
            <a:pPr>
              <a:spcBef>
                <a:spcPts val="0"/>
              </a:spcBef>
            </a:pPr>
            <a:r>
              <a:rPr lang="en-GB" sz="1600" dirty="0" smtClean="0"/>
              <a:t>Pathological table</a:t>
            </a:r>
          </a:p>
          <a:p>
            <a:pPr>
              <a:spcBef>
                <a:spcPts val="0"/>
              </a:spcBef>
            </a:pPr>
            <a:r>
              <a:rPr lang="en-GB" sz="1600" dirty="0" smtClean="0"/>
              <a:t>Meteorology Data by Quarter</a:t>
            </a:r>
          </a:p>
          <a:p>
            <a:pPr>
              <a:spcBef>
                <a:spcPts val="0"/>
              </a:spcBef>
            </a:pPr>
            <a:r>
              <a:rPr lang="en-GB" sz="1600" dirty="0" err="1" smtClean="0"/>
              <a:t>Zymotic</a:t>
            </a:r>
            <a:r>
              <a:rPr lang="en-GB" sz="1600" dirty="0" smtClean="0"/>
              <a:t> deaths by quarter</a:t>
            </a:r>
          </a:p>
          <a:p>
            <a:pPr>
              <a:spcBef>
                <a:spcPts val="0"/>
              </a:spcBef>
            </a:pPr>
            <a:r>
              <a:rPr lang="en-GB" sz="1600" dirty="0" smtClean="0"/>
              <a:t>Typhus deaths by Week (1862 – 1866)</a:t>
            </a:r>
          </a:p>
          <a:p>
            <a:pPr>
              <a:spcBef>
                <a:spcPts val="0"/>
              </a:spcBef>
            </a:pPr>
            <a:r>
              <a:rPr lang="en-GB" sz="1600" dirty="0" smtClean="0"/>
              <a:t>Typhus Deaths by age/Quarter</a:t>
            </a:r>
          </a:p>
          <a:p>
            <a:pPr>
              <a:spcBef>
                <a:spcPts val="0"/>
              </a:spcBef>
            </a:pPr>
            <a:r>
              <a:rPr lang="en-GB" sz="1600" dirty="0" smtClean="0"/>
              <a:t>Typhus Deaths by Class/Ward</a:t>
            </a:r>
          </a:p>
          <a:p>
            <a:pPr>
              <a:spcBef>
                <a:spcPts val="0"/>
              </a:spcBef>
            </a:pPr>
            <a:r>
              <a:rPr lang="en-GB" sz="1600" dirty="0" smtClean="0"/>
              <a:t>List of streets with 3 or more Typhus deaths and whether front or court</a:t>
            </a:r>
          </a:p>
          <a:p>
            <a:pPr>
              <a:spcBef>
                <a:spcPts val="0"/>
              </a:spcBef>
            </a:pPr>
            <a:r>
              <a:rPr lang="en-GB" sz="1600" dirty="0" smtClean="0"/>
              <a:t>Cholera deaths by week</a:t>
            </a:r>
          </a:p>
          <a:p>
            <a:pPr>
              <a:spcBef>
                <a:spcPts val="0"/>
              </a:spcBef>
            </a:pPr>
            <a:r>
              <a:rPr lang="en-GB" sz="1600" dirty="0" smtClean="0"/>
              <a:t>Cholera deaths by week/temperature</a:t>
            </a:r>
          </a:p>
          <a:p>
            <a:pPr>
              <a:spcBef>
                <a:spcPts val="0"/>
              </a:spcBef>
            </a:pPr>
            <a:r>
              <a:rPr lang="en-GB" sz="1600" dirty="0" smtClean="0"/>
              <a:t>Daily diarrhoea and cholera deaths with pressure/temperature/rain/wind</a:t>
            </a:r>
          </a:p>
          <a:p>
            <a:pPr>
              <a:spcBef>
                <a:spcPts val="0"/>
              </a:spcBef>
            </a:pPr>
            <a:r>
              <a:rPr lang="en-GB" sz="1600" dirty="0" smtClean="0"/>
              <a:t>Details of deaths in courts</a:t>
            </a:r>
          </a:p>
          <a:p>
            <a:pPr>
              <a:spcBef>
                <a:spcPts val="0"/>
              </a:spcBef>
            </a:pPr>
            <a:r>
              <a:rPr lang="en-GB" sz="1600" dirty="0" smtClean="0"/>
              <a:t>Population and deaths in fever districts by street</a:t>
            </a:r>
          </a:p>
          <a:p>
            <a:pPr>
              <a:spcBef>
                <a:spcPts val="0"/>
              </a:spcBef>
            </a:pPr>
            <a:r>
              <a:rPr lang="en-GB" sz="1600" dirty="0" smtClean="0"/>
              <a:t>Registry of streets with names of dead, occupation, age and sex with notes on the location of a privy. (80 pages)</a:t>
            </a:r>
          </a:p>
          <a:p>
            <a:pPr>
              <a:spcBef>
                <a:spcPts val="0"/>
              </a:spcBef>
            </a:pPr>
            <a:r>
              <a:rPr lang="en-GB" sz="1600" dirty="0" smtClean="0"/>
              <a:t>Summary of daily deaths of cholera by age, sex and locality</a:t>
            </a:r>
          </a:p>
          <a:p>
            <a:pPr>
              <a:spcBef>
                <a:spcPts val="0"/>
              </a:spcBef>
            </a:pPr>
            <a:r>
              <a:rPr lang="en-GB" sz="1600" dirty="0" smtClean="0"/>
              <a:t>Diarrhoea deaths by age, location and quarter</a:t>
            </a:r>
          </a:p>
          <a:p>
            <a:pPr>
              <a:spcBef>
                <a:spcPts val="0"/>
              </a:spcBef>
            </a:pPr>
            <a:r>
              <a:rPr lang="en-GB" sz="1600" dirty="0" smtClean="0"/>
              <a:t>Lists of streets with 4 or more deaths</a:t>
            </a:r>
          </a:p>
          <a:p>
            <a:pPr>
              <a:spcBef>
                <a:spcPts val="0"/>
              </a:spcBef>
            </a:pPr>
            <a:r>
              <a:rPr lang="en-GB" sz="1600" dirty="0" smtClean="0"/>
              <a:t>Measles, Whooping cough and </a:t>
            </a:r>
            <a:r>
              <a:rPr lang="en-GB" sz="1600" dirty="0" err="1" smtClean="0"/>
              <a:t>scarlatina</a:t>
            </a:r>
            <a:r>
              <a:rPr lang="en-GB" sz="1600" dirty="0" smtClean="0"/>
              <a:t> deaths by quarter, age, sex</a:t>
            </a:r>
          </a:p>
          <a:p>
            <a:pPr>
              <a:spcBef>
                <a:spcPts val="0"/>
              </a:spcBef>
            </a:pPr>
            <a:r>
              <a:rPr lang="en-GB" sz="1600" dirty="0" smtClean="0"/>
              <a:t>Remaining deaths grouped by quarter, age and sex</a:t>
            </a:r>
          </a:p>
          <a:p>
            <a:pPr>
              <a:spcBef>
                <a:spcPts val="0"/>
              </a:spcBef>
            </a:pPr>
            <a:r>
              <a:rPr lang="en-GB" sz="1600" dirty="0" smtClean="0"/>
              <a:t>Statistics on overcrowding</a:t>
            </a:r>
          </a:p>
          <a:p>
            <a:pPr>
              <a:spcBef>
                <a:spcPts val="0"/>
              </a:spcBef>
            </a:pPr>
            <a:r>
              <a:rPr lang="en-GB" sz="1600" dirty="0" smtClean="0"/>
              <a:t>Deaths in lodging houses</a:t>
            </a:r>
            <a:endParaRPr lang="en-GB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:\Liz Work\Public Health Project\1866 Cholera Deaths\DSC_0014.JPG"/>
          <p:cNvPicPr>
            <a:picLocks noChangeAspect="1" noChangeArrowheads="1"/>
          </p:cNvPicPr>
          <p:nvPr/>
        </p:nvPicPr>
        <p:blipFill>
          <a:blip r:embed="rId2" cstate="print"/>
          <a:srcRect l="917" t="29051" r="53211" b="39032"/>
          <a:stretch>
            <a:fillRect/>
          </a:stretch>
        </p:blipFill>
        <p:spPr bwMode="auto">
          <a:xfrm>
            <a:off x="971600" y="1124744"/>
            <a:ext cx="7272808" cy="4072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548680"/>
            <a:ext cx="7499176" cy="561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7776864" cy="583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of John Snow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Investigation to response to cholera outbreaks in Liverpool</a:t>
            </a:r>
          </a:p>
          <a:p>
            <a:r>
              <a:rPr lang="en-GB" dirty="0" smtClean="0"/>
              <a:t>Did they listen to the work of Snow?</a:t>
            </a:r>
          </a:p>
          <a:p>
            <a:r>
              <a:rPr lang="en-GB" dirty="0" smtClean="0"/>
              <a:t>Cholera outbreak in 1866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heckmatebooks.com/images/drdunca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2592288" cy="39143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8024" y="2420888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Dr William </a:t>
            </a:r>
            <a:r>
              <a:rPr lang="en-GB" sz="2400" dirty="0" smtClean="0"/>
              <a:t>Duncan</a:t>
            </a:r>
          </a:p>
          <a:p>
            <a:r>
              <a:rPr lang="en-GB" sz="2400" dirty="0" smtClean="0"/>
              <a:t>Medical Officer of Health</a:t>
            </a:r>
            <a:endParaRPr lang="en-GB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Report on the Physical Causes of High Mortality Rate - 1843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Statistical Analysis of Locations and Ages of Death</a:t>
            </a:r>
          </a:p>
          <a:p>
            <a:r>
              <a:rPr lang="en-GB" dirty="0" smtClean="0"/>
              <a:t>Proves that Liverpool is the most unhealthy city in England and Wales</a:t>
            </a:r>
          </a:p>
          <a:p>
            <a:r>
              <a:rPr lang="en-GB" dirty="0" smtClean="0"/>
              <a:t>Describes appalling housing conditions, lack of drains and sewers, over-crowding</a:t>
            </a:r>
          </a:p>
          <a:p>
            <a:r>
              <a:rPr lang="en-GB" dirty="0" smtClean="0"/>
              <a:t>Correlation in statistics prove that these are the cause of high mortality and epidemic typhus</a:t>
            </a:r>
          </a:p>
          <a:p>
            <a:r>
              <a:rPr lang="en-GB" dirty="0" smtClean="0"/>
              <a:t>Shows link to bad air by </a:t>
            </a:r>
            <a:r>
              <a:rPr lang="en-GB" dirty="0" smtClean="0"/>
              <a:t>showing </a:t>
            </a:r>
            <a:r>
              <a:rPr lang="en-GB" dirty="0" smtClean="0"/>
              <a:t>that open courts were better than closed ones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_uPjaUtd_i5Y/Stdsa3liO8I/AAAAAAAAAFA/UFdjyDvqz4g/s400/LiverPool_cr_c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0"/>
            <a:ext cx="7056784" cy="4939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court in Gomer St, Everton.  Note the water supply and the gas-lamp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882423"/>
            <a:ext cx="6192688" cy="4922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treetsofliverpool.co.uk/wp-content/uploads/Last-Cou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76672"/>
            <a:ext cx="4248472" cy="5674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reetsofliverpool.co.uk/wp-content/uploads/Clayton-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497713" cy="6297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discover-liverpool.com/UserFiles/LRO%7ECourt%20Lavatory%7E1900s%281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620688"/>
            <a:ext cx="4320480" cy="5630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2069</TotalTime>
  <Words>359</Words>
  <Application>Microsoft Office PowerPoint</Application>
  <PresentationFormat>On-screen Show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Equity</vt:lpstr>
      <vt:lpstr>Death By Numbers </vt:lpstr>
      <vt:lpstr>Impact of John Snow</vt:lpstr>
      <vt:lpstr>Slide 3</vt:lpstr>
      <vt:lpstr>Report on the Physical Causes of High Mortality Rate - 1843</vt:lpstr>
      <vt:lpstr>Slide 5</vt:lpstr>
      <vt:lpstr>Slide 6</vt:lpstr>
      <vt:lpstr>Slide 7</vt:lpstr>
      <vt:lpstr>Slide 8</vt:lpstr>
      <vt:lpstr>Slide 9</vt:lpstr>
      <vt:lpstr>Slide 10</vt:lpstr>
      <vt:lpstr>1866 Health Report</vt:lpstr>
      <vt:lpstr>Slide 12</vt:lpstr>
      <vt:lpstr>Slide 13</vt:lpstr>
      <vt:lpstr>Slide 14</vt:lpstr>
      <vt:lpstr>Slide 15</vt:lpstr>
      <vt:lpstr>Slide 16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Liz Hind</dc:creator>
  <cp:lastModifiedBy>Liz Hind</cp:lastModifiedBy>
  <cp:revision>165</cp:revision>
  <dcterms:created xsi:type="dcterms:W3CDTF">2013-02-04T13:59:38Z</dcterms:created>
  <dcterms:modified xsi:type="dcterms:W3CDTF">2013-02-21T10:38:04Z</dcterms:modified>
</cp:coreProperties>
</file>