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Default Extension="sldx" ContentType="application/vnd.openxmlformats-officedocument.presentationml.slide"/>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0" r:id="rId2"/>
    <p:sldId id="359" r:id="rId3"/>
    <p:sldId id="279" r:id="rId4"/>
    <p:sldId id="301" r:id="rId5"/>
    <p:sldId id="360" r:id="rId6"/>
    <p:sldId id="361" r:id="rId7"/>
    <p:sldId id="302" r:id="rId8"/>
    <p:sldId id="342" r:id="rId9"/>
    <p:sldId id="336" r:id="rId10"/>
    <p:sldId id="303" r:id="rId11"/>
    <p:sldId id="335" r:id="rId12"/>
    <p:sldId id="363" r:id="rId13"/>
    <p:sldId id="364" r:id="rId14"/>
    <p:sldId id="385" r:id="rId15"/>
    <p:sldId id="367" r:id="rId16"/>
    <p:sldId id="368" r:id="rId17"/>
    <p:sldId id="381" r:id="rId18"/>
    <p:sldId id="387" r:id="rId19"/>
    <p:sldId id="386" r:id="rId20"/>
    <p:sldId id="392" r:id="rId21"/>
    <p:sldId id="391" r:id="rId22"/>
    <p:sldId id="388" r:id="rId23"/>
    <p:sldId id="390" r:id="rId24"/>
    <p:sldId id="282" r:id="rId25"/>
    <p:sldId id="305" r:id="rId26"/>
    <p:sldId id="356" r:id="rId27"/>
    <p:sldId id="354" r:id="rId28"/>
    <p:sldId id="355" r:id="rId29"/>
    <p:sldId id="319" r:id="rId30"/>
    <p:sldId id="357" r:id="rId31"/>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000099"/>
    <a:srgbClr val="B2B2B2"/>
    <a:srgbClr val="996600"/>
    <a:srgbClr val="33CC33"/>
    <a:srgbClr val="99FF33"/>
    <a:srgbClr val="FF0000"/>
    <a:srgbClr val="8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GB"/>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GB"/>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GB"/>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AC9053C6-4B01-4B72-B571-F1C6B9C741E5}"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CA36AB6-9389-4891-82B9-9BE271C26D9B}" type="slidenum">
              <a:rPr lang="en-GB" smtClean="0">
                <a:latin typeface="Arial" pitchFamily="34" charset="0"/>
                <a:cs typeface="Arial" pitchFamily="34" charset="0"/>
              </a:rPr>
              <a:pPr/>
              <a:t>3</a:t>
            </a:fld>
            <a:endParaRPr lang="en-GB" smtClean="0">
              <a:latin typeface="Arial" pitchFamily="34" charset="0"/>
              <a:cs typeface="Arial"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US"/>
          </a:p>
        </p:txBody>
      </p:sp>
      <p:sp>
        <p:nvSpPr>
          <p:cNvPr id="33795" name="Text Box 2"/>
          <p:cNvSpPr txBox="1">
            <a:spLocks noGrp="1" noChangeArrowheads="1"/>
          </p:cNvSpPr>
          <p:nvPr>
            <p:ph type="body"/>
          </p:nvPr>
        </p:nvSpPr>
        <p:spPr>
          <a:xfrm>
            <a:off x="1046163" y="4352925"/>
            <a:ext cx="4770437" cy="3478213"/>
          </a:xfrm>
          <a:noFill/>
          <a:ln/>
        </p:spPr>
        <p:txBody>
          <a:bodyPr lIns="0" tIns="0" rIns="0" bIns="0"/>
          <a:lstStyle/>
          <a:p>
            <a:pPr marL="76200" indent="-76200">
              <a:lnSpc>
                <a:spcPct val="93000"/>
              </a:lnSpc>
              <a:spcBef>
                <a:spcPct val="0"/>
              </a:spcBef>
              <a:buSzPct val="45000"/>
              <a:tabLst>
                <a:tab pos="649288" algn="l"/>
                <a:tab pos="1298575" algn="l"/>
                <a:tab pos="1947863" algn="l"/>
                <a:tab pos="2597150" algn="l"/>
                <a:tab pos="3248025" algn="l"/>
                <a:tab pos="3897313" algn="l"/>
                <a:tab pos="4546600" algn="l"/>
              </a:tabLst>
            </a:pPr>
            <a:r>
              <a:rPr lang="en-GB" smtClean="0">
                <a:latin typeface="Arial" pitchFamily="34" charset="0"/>
                <a:ea typeface="msgothic"/>
                <a:cs typeface="msgothic"/>
              </a:rPr>
              <a:t> Plot showing the odds ratios (ORs) and 95% confidence interval (CI) for one-standard deviation change in Gini coefficient for the risk of being underweight, pre-overweight, overweight and obese.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22734207-7ED4-4D90-B98B-01C5C4A8AEE8}" type="slidenum">
              <a:rPr lang="en-US"/>
              <a:pPr/>
              <a:t>18</a:t>
            </a:fld>
            <a:endParaRPr lang="en-US"/>
          </a:p>
        </p:txBody>
      </p:sp>
      <p:sp>
        <p:nvSpPr>
          <p:cNvPr id="194563" name="Rectangle 2"/>
          <p:cNvSpPr>
            <a:spLocks noGrp="1" noRot="1" noChangeAspect="1" noChangeArrowheads="1" noTextEdit="1"/>
          </p:cNvSpPr>
          <p:nvPr>
            <p:ph type="sldImg"/>
          </p:nvPr>
        </p:nvSpPr>
        <p:spPr>
          <a:xfrm>
            <a:off x="1143000" y="685800"/>
            <a:ext cx="4572000" cy="3429000"/>
          </a:xfrm>
          <a:ln/>
        </p:spPr>
      </p:sp>
      <p:sp>
        <p:nvSpPr>
          <p:cNvPr id="194564" name="Rectangle 3"/>
          <p:cNvSpPr>
            <a:spLocks noGrp="1" noChangeArrowheads="1"/>
          </p:cNvSpPr>
          <p:nvPr>
            <p:ph type="body" idx="1"/>
          </p:nvPr>
        </p:nvSpPr>
        <p:spPr>
          <a:xfrm>
            <a:off x="914508" y="4343144"/>
            <a:ext cx="5028986" cy="4115019"/>
          </a:xfrm>
          <a:noFill/>
          <a:ln/>
        </p:spPr>
        <p:txBody>
          <a:bodyPr/>
          <a:lstStyle/>
          <a:p>
            <a:pPr eaLnBrk="1" hangingPunct="1"/>
            <a:r>
              <a:rPr lang="en-GB" smtClean="0"/>
              <a:t>This is the distribution of the mean income of the head of the households, by districts.</a:t>
            </a:r>
          </a:p>
          <a:p>
            <a:pPr eaLnBrk="1" hangingPunct="1"/>
            <a:r>
              <a:rPr lang="en-GB" smtClean="0"/>
              <a:t>Again we can observe that there is a spatial pattern. The rich people clustered around the central area of the city.</a:t>
            </a:r>
          </a:p>
          <a:p>
            <a:pPr eaLnBrk="1" hangingPunct="1"/>
            <a:r>
              <a:rPr lang="en-GB" smtClean="0"/>
              <a:t>And what the map suggests, the Moran I Index confirms. There is a significant spatial autocorrelation. </a:t>
            </a:r>
          </a:p>
          <a:p>
            <a:pPr eaLnBrk="1" hangingPunct="1"/>
            <a:r>
              <a:rPr lang="en-GB" smtClean="0"/>
              <a:t>This means that there is here a high degree of income inequality.</a:t>
            </a:r>
          </a:p>
          <a:p>
            <a:pPr eaLnBrk="1" hangingPunct="1"/>
            <a:endParaRPr lang="en-GB" sz="900" smtClean="0"/>
          </a:p>
          <a:p>
            <a:pPr eaLnBrk="1" hangingPunct="1"/>
            <a:endParaRPr lang="en-GB" sz="900" smtClean="0"/>
          </a:p>
          <a:p>
            <a:pPr eaLnBrk="1" hangingPunct="1"/>
            <a:r>
              <a:rPr lang="en-GB" sz="900" smtClean="0"/>
              <a:t>1 minimum salary  100 pounds per month</a:t>
            </a:r>
          </a:p>
          <a:p>
            <a:pPr eaLnBrk="1" hangingPunct="1"/>
            <a:endParaRPr lang="en-GB" sz="900" smtClean="0"/>
          </a:p>
          <a:p>
            <a:pPr eaLnBrk="1" hangingPunct="1"/>
            <a:r>
              <a:rPr lang="en-GB" sz="900" smtClean="0"/>
              <a:t>Em 2000, o salário mínimo era de R$151,00</a:t>
            </a:r>
            <a:endParaRPr lang="en-US" sz="900" smtClean="0"/>
          </a:p>
          <a:p>
            <a:pPr eaLnBrk="1" hangingPunct="1"/>
            <a:r>
              <a:rPr lang="en-GB" sz="900" smtClean="0"/>
              <a:t>O Dolar custava 1,8 reais</a:t>
            </a:r>
          </a:p>
          <a:p>
            <a:pPr eaLnBrk="1" hangingPunct="1"/>
            <a:r>
              <a:rPr lang="en-GB" sz="900" smtClean="0"/>
              <a:t>Logo o salario minimo era 84 dolares ou cerca de 50 libras</a:t>
            </a:r>
          </a:p>
          <a:p>
            <a:pPr eaLnBrk="1" hangingPunct="1"/>
            <a:r>
              <a:rPr lang="en-GB" sz="900" smtClean="0"/>
              <a:t>Mas o poder de compra (purchase power parity) </a:t>
            </a:r>
            <a:r>
              <a:rPr lang="en-GB" sz="900" smtClean="0">
                <a:sym typeface="Wingdings" pitchFamily="2" charset="2"/>
              </a:rPr>
              <a:t> US$130,00 ou cerca de 80 Libras.</a:t>
            </a:r>
          </a:p>
          <a:p>
            <a:pPr eaLnBrk="1" hangingPunct="1"/>
            <a:r>
              <a:rPr lang="en-GB" sz="900" smtClean="0">
                <a:sym typeface="Wingdings" pitchFamily="2" charset="2"/>
              </a:rPr>
              <a:t>Mas considerando a inflacao da Libra, hoje essas 80 libras valeriam umas 100 Libras</a:t>
            </a:r>
            <a:r>
              <a:rPr lang="en-GB" smtClean="0">
                <a:sym typeface="Wingdings" pitchFamily="2" charset="2"/>
              </a:rPr>
              <a:t>.   </a:t>
            </a: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xfrm>
            <a:off x="925719" y="685838"/>
            <a:ext cx="5006564" cy="3429182"/>
          </a:xfrm>
          <a:ln/>
        </p:spPr>
      </p:sp>
      <p:sp>
        <p:nvSpPr>
          <p:cNvPr id="190467" name="Notes Placeholder 2"/>
          <p:cNvSpPr>
            <a:spLocks noGrp="1"/>
          </p:cNvSpPr>
          <p:nvPr>
            <p:ph type="body" idx="1"/>
          </p:nvPr>
        </p:nvSpPr>
        <p:spPr>
          <a:noFill/>
          <a:ln/>
        </p:spPr>
        <p:txBody>
          <a:bodyPr/>
          <a:lstStyle/>
          <a:p>
            <a:pPr eaLnBrk="1" hangingPunct="1"/>
            <a:r>
              <a:rPr lang="en-GB" smtClean="0"/>
              <a:t>And Here are the maps of local Spatial Isolation Index.</a:t>
            </a:r>
          </a:p>
          <a:p>
            <a:pPr eaLnBrk="1" hangingPunct="1"/>
            <a:r>
              <a:rPr lang="en-GB" smtClean="0"/>
              <a:t>The richest people are isolated in the central area of the city.</a:t>
            </a:r>
          </a:p>
          <a:p>
            <a:pPr eaLnBrk="1" hangingPunct="1"/>
            <a:r>
              <a:rPr lang="en-GB" smtClean="0"/>
              <a:t>It looks  like an onion, several layers, each one representing the area where one income group lives, isolated from the others. The richest in the centre and the poorest in the distant suburbs.     </a:t>
            </a:r>
          </a:p>
          <a:p>
            <a:pPr eaLnBrk="1" hangingPunct="1"/>
            <a:endParaRPr lang="en-GB" smtClean="0"/>
          </a:p>
        </p:txBody>
      </p:sp>
      <p:sp>
        <p:nvSpPr>
          <p:cNvPr id="190468" name="Slide Number Placeholder 3"/>
          <p:cNvSpPr>
            <a:spLocks noGrp="1"/>
          </p:cNvSpPr>
          <p:nvPr>
            <p:ph type="sldNum" sz="quarter" idx="5"/>
          </p:nvPr>
        </p:nvSpPr>
        <p:spPr>
          <a:noFill/>
        </p:spPr>
        <p:txBody>
          <a:bodyPr/>
          <a:lstStyle/>
          <a:p>
            <a:fld id="{19ABA972-6F3C-4CF1-8CBB-448B9C9D12CE}" type="slidenum">
              <a:rPr lang="en-US"/>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8C3158B-F20F-4C60-A700-E3E4B4A4C290}"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57D9E2-098E-4B68-99FE-02B262103A63}"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49DC8AB-F62C-4192-8C4E-57C39D4AC1D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0DFB6B2-DF65-4F46-B5ED-44481B29AB53}"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B53EF33-CE14-4D31-A960-F757ABD29722}"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5325B7E-354C-4438-843A-381EF97545C8}"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40CE4A18-E43B-4EB7-A1AE-A3B5747F40A4}"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D1D2B99-767D-4B71-B0D0-5EB3DA7399E2}"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F04EE0D-4F53-4B4E-A0B4-14A09A110F24}"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93A5F4D-B1F6-4D80-A17D-5B48E6D002AB}"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B0C5B18-ED96-4F45-8A3A-5D67C506EF73}"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A8A2F021-6C3E-4E72-9363-1EFC7A85C95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wmf"/></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1.w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Office_PowerPoint_Slide1.sldx"/><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bmj.com/content/vol320/issue7239/images/large/rosn4890.f1.jpe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3" Type="http://schemas.openxmlformats.org/officeDocument/2006/relationships/hyperlink" Target="http://filipspagnoli.wordpress.com/stats-on-human-rights/statistics-on-poverty/statistics-on-poverty-urbanization-and-slums/" TargetMode="External"/><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467544" y="404664"/>
            <a:ext cx="7776864" cy="830997"/>
          </a:xfrm>
          <a:prstGeom prst="rect">
            <a:avLst/>
          </a:prstGeom>
          <a:noFill/>
          <a:ln w="9525">
            <a:noFill/>
            <a:miter lim="800000"/>
            <a:headEnd/>
            <a:tailEnd/>
          </a:ln>
        </p:spPr>
        <p:txBody>
          <a:bodyPr wrap="square">
            <a:spAutoFit/>
          </a:bodyPr>
          <a:lstStyle/>
          <a:p>
            <a:pPr algn="ctr">
              <a:spcBef>
                <a:spcPct val="50000"/>
              </a:spcBef>
            </a:pPr>
            <a:r>
              <a:rPr lang="en-GB" sz="2400" b="1" dirty="0"/>
              <a:t>Spatial segregation and socioeconomic inequalities in health in </a:t>
            </a:r>
            <a:r>
              <a:rPr lang="en-GB" sz="2400" b="1" dirty="0" smtClean="0"/>
              <a:t>Brazilian cities</a:t>
            </a:r>
          </a:p>
        </p:txBody>
      </p:sp>
      <p:pic>
        <p:nvPicPr>
          <p:cNvPr id="2051" name="Picture 4"/>
          <p:cNvPicPr>
            <a:picLocks noChangeAspect="1" noChangeArrowheads="1"/>
          </p:cNvPicPr>
          <p:nvPr/>
        </p:nvPicPr>
        <p:blipFill>
          <a:blip r:embed="rId2" cstate="print"/>
          <a:srcRect/>
          <a:stretch>
            <a:fillRect/>
          </a:stretch>
        </p:blipFill>
        <p:spPr bwMode="auto">
          <a:xfrm>
            <a:off x="1547664" y="6021288"/>
            <a:ext cx="895350" cy="762000"/>
          </a:xfrm>
          <a:prstGeom prst="rect">
            <a:avLst/>
          </a:prstGeom>
          <a:noFill/>
          <a:ln w="9525">
            <a:noFill/>
            <a:miter lim="800000"/>
            <a:headEnd/>
            <a:tailEnd/>
          </a:ln>
        </p:spPr>
      </p:pic>
      <p:sp>
        <p:nvSpPr>
          <p:cNvPr id="2052" name="Text Box 5"/>
          <p:cNvSpPr txBox="1">
            <a:spLocks noChangeArrowheads="1"/>
          </p:cNvSpPr>
          <p:nvPr/>
        </p:nvSpPr>
        <p:spPr bwMode="auto">
          <a:xfrm>
            <a:off x="2915816" y="6165304"/>
            <a:ext cx="5905500" cy="366712"/>
          </a:xfrm>
          <a:prstGeom prst="rect">
            <a:avLst/>
          </a:prstGeom>
          <a:noFill/>
          <a:ln w="9525">
            <a:noFill/>
            <a:miter lim="800000"/>
            <a:headEnd/>
            <a:tailEnd/>
          </a:ln>
        </p:spPr>
        <p:txBody>
          <a:bodyPr>
            <a:spAutoFit/>
          </a:bodyPr>
          <a:lstStyle/>
          <a:p>
            <a:pPr>
              <a:spcBef>
                <a:spcPct val="50000"/>
              </a:spcBef>
            </a:pPr>
            <a:r>
              <a:rPr lang="en-GB" b="1" dirty="0"/>
              <a:t>An ESRC pathfinder project</a:t>
            </a:r>
          </a:p>
        </p:txBody>
      </p:sp>
      <p:pic>
        <p:nvPicPr>
          <p:cNvPr id="2053" name="Picture 6"/>
          <p:cNvPicPr>
            <a:picLocks noChangeAspect="1" noChangeArrowheads="1"/>
          </p:cNvPicPr>
          <p:nvPr/>
        </p:nvPicPr>
        <p:blipFill>
          <a:blip r:embed="rId3" cstate="print"/>
          <a:srcRect/>
          <a:stretch>
            <a:fillRect/>
          </a:stretch>
        </p:blipFill>
        <p:spPr bwMode="auto">
          <a:xfrm>
            <a:off x="1042988" y="1628775"/>
            <a:ext cx="6553200" cy="4348163"/>
          </a:xfrm>
          <a:prstGeom prst="rect">
            <a:avLst/>
          </a:prstGeom>
          <a:noFill/>
          <a:ln w="9525">
            <a:noFill/>
            <a:miter lim="800000"/>
            <a:headEnd/>
            <a:tailEnd/>
          </a:ln>
        </p:spPr>
      </p:pic>
      <p:sp>
        <p:nvSpPr>
          <p:cNvPr id="6" name="Rectangle 5"/>
          <p:cNvSpPr/>
          <p:nvPr/>
        </p:nvSpPr>
        <p:spPr>
          <a:xfrm>
            <a:off x="611560" y="1196752"/>
            <a:ext cx="7776864" cy="369332"/>
          </a:xfrm>
          <a:prstGeom prst="rect">
            <a:avLst/>
          </a:prstGeom>
        </p:spPr>
        <p:txBody>
          <a:bodyPr wrap="square">
            <a:spAutoFit/>
          </a:bodyPr>
          <a:lstStyle/>
          <a:p>
            <a:r>
              <a:rPr lang="en-GB" dirty="0" smtClean="0"/>
              <a:t>http://www.ccsr.ac.uk/documents/spatial_segregation_of_poverty.pdf</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51520" y="1412776"/>
            <a:ext cx="8229600" cy="1143000"/>
          </a:xfrm>
        </p:spPr>
        <p:txBody>
          <a:bodyPr/>
          <a:lstStyle/>
          <a:p>
            <a:pPr eaLnBrk="1" hangingPunct="1"/>
            <a:r>
              <a:rPr lang="en-GB" sz="2400" dirty="0" smtClean="0"/>
              <a:t>Socioeconomic segregation and the Spatial poverty trap</a:t>
            </a:r>
          </a:p>
        </p:txBody>
      </p:sp>
      <p:sp>
        <p:nvSpPr>
          <p:cNvPr id="9219" name="Rectangle 3"/>
          <p:cNvSpPr>
            <a:spLocks noGrp="1" noChangeArrowheads="1"/>
          </p:cNvSpPr>
          <p:nvPr>
            <p:ph type="body" idx="1"/>
          </p:nvPr>
        </p:nvSpPr>
        <p:spPr>
          <a:xfrm>
            <a:off x="539750" y="2332037"/>
            <a:ext cx="8604250" cy="4525963"/>
          </a:xfrm>
        </p:spPr>
        <p:txBody>
          <a:bodyPr/>
          <a:lstStyle/>
          <a:p>
            <a:pPr eaLnBrk="1" hangingPunct="1">
              <a:buFontTx/>
              <a:buNone/>
            </a:pPr>
            <a:r>
              <a:rPr lang="en-GB" sz="2400" dirty="0" smtClean="0"/>
              <a:t>-  Severe job restriction</a:t>
            </a:r>
          </a:p>
          <a:p>
            <a:pPr eaLnBrk="1" hangingPunct="1">
              <a:buFontTx/>
              <a:buChar char="-"/>
            </a:pPr>
            <a:r>
              <a:rPr lang="en-GB" sz="2400" dirty="0" smtClean="0"/>
              <a:t>Gender disparities</a:t>
            </a:r>
          </a:p>
          <a:p>
            <a:pPr eaLnBrk="1" hangingPunct="1">
              <a:buFontTx/>
              <a:buChar char="-"/>
            </a:pPr>
            <a:r>
              <a:rPr lang="en-GB" sz="2400" dirty="0" smtClean="0"/>
              <a:t>Worsening living conditions</a:t>
            </a:r>
          </a:p>
          <a:p>
            <a:pPr eaLnBrk="1" hangingPunct="1">
              <a:buFontTx/>
              <a:buChar char="-"/>
            </a:pPr>
            <a:r>
              <a:rPr lang="en-GB" sz="2400" dirty="0" smtClean="0"/>
              <a:t>Social exclusion and marginalisation</a:t>
            </a:r>
          </a:p>
          <a:p>
            <a:pPr eaLnBrk="1" hangingPunct="1">
              <a:buFontTx/>
              <a:buChar char="-"/>
            </a:pPr>
            <a:r>
              <a:rPr lang="en-GB" sz="2400" dirty="0" smtClean="0"/>
              <a:t>Lack of social interaction</a:t>
            </a:r>
          </a:p>
          <a:p>
            <a:pPr eaLnBrk="1" hangingPunct="1">
              <a:buFontTx/>
              <a:buChar char="-"/>
            </a:pPr>
            <a:r>
              <a:rPr lang="en-GB" sz="2400" dirty="0" smtClean="0"/>
              <a:t>High incidence of crime</a:t>
            </a:r>
          </a:p>
        </p:txBody>
      </p:sp>
      <p:pic>
        <p:nvPicPr>
          <p:cNvPr id="9220" name="Picture 4"/>
          <p:cNvPicPr>
            <a:picLocks noChangeAspect="1" noChangeArrowheads="1"/>
          </p:cNvPicPr>
          <p:nvPr/>
        </p:nvPicPr>
        <p:blipFill>
          <a:blip r:embed="rId2" cstate="print"/>
          <a:srcRect/>
          <a:stretch>
            <a:fillRect/>
          </a:stretch>
        </p:blipFill>
        <p:spPr bwMode="auto">
          <a:xfrm>
            <a:off x="0" y="0"/>
            <a:ext cx="1287463" cy="1700213"/>
          </a:xfrm>
          <a:prstGeom prst="rect">
            <a:avLst/>
          </a:prstGeom>
          <a:noFill/>
          <a:ln w="9525">
            <a:noFill/>
            <a:miter lim="800000"/>
            <a:headEnd/>
            <a:tailEnd/>
          </a:ln>
        </p:spPr>
      </p:pic>
      <p:pic>
        <p:nvPicPr>
          <p:cNvPr id="9221" name="Picture 5"/>
          <p:cNvPicPr>
            <a:picLocks noChangeAspect="1" noChangeArrowheads="1"/>
          </p:cNvPicPr>
          <p:nvPr/>
        </p:nvPicPr>
        <p:blipFill>
          <a:blip r:embed="rId3" cstate="print"/>
          <a:srcRect/>
          <a:stretch>
            <a:fillRect/>
          </a:stretch>
        </p:blipFill>
        <p:spPr bwMode="auto">
          <a:xfrm>
            <a:off x="5768975" y="0"/>
            <a:ext cx="3375025" cy="67468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8572560" cy="7663636"/>
          </a:xfrm>
          <a:prstGeom prst="rect">
            <a:avLst/>
          </a:prstGeom>
          <a:noFill/>
        </p:spPr>
        <p:txBody>
          <a:bodyPr wrap="square" rtlCol="0">
            <a:spAutoFit/>
          </a:bodyPr>
          <a:lstStyle/>
          <a:p>
            <a:r>
              <a:rPr lang="en-GB" sz="2400" b="1" dirty="0" smtClean="0"/>
              <a:t>Dimensions of segregation</a:t>
            </a:r>
            <a:r>
              <a:rPr lang="en-GB" dirty="0" smtClean="0"/>
              <a:t/>
            </a:r>
            <a:br>
              <a:rPr lang="en-GB" dirty="0" smtClean="0"/>
            </a:br>
            <a:r>
              <a:rPr lang="en-GB" dirty="0" smtClean="0"/>
              <a:t/>
            </a:r>
            <a:br>
              <a:rPr lang="en-GB" dirty="0" smtClean="0"/>
            </a:br>
            <a:r>
              <a:rPr lang="en-GB" b="1" dirty="0" smtClean="0"/>
              <a:t>Evenness</a:t>
            </a:r>
            <a:r>
              <a:rPr lang="en-GB" dirty="0" smtClean="0"/>
              <a:t>: the unequal distribution of social groups across areal units of an urban area. </a:t>
            </a:r>
            <a:r>
              <a:rPr lang="en-GB" i="1" dirty="0" smtClean="0"/>
              <a:t>Index of Dissimilarity</a:t>
            </a:r>
          </a:p>
          <a:p>
            <a:endParaRPr lang="en-GB" dirty="0" smtClean="0"/>
          </a:p>
          <a:p>
            <a:r>
              <a:rPr lang="en-GB" b="1" dirty="0" smtClean="0"/>
              <a:t>Exposure</a:t>
            </a:r>
            <a:r>
              <a:rPr lang="en-GB" dirty="0" smtClean="0"/>
              <a:t>: the degree of potential contact between groups within </a:t>
            </a:r>
            <a:r>
              <a:rPr lang="en-GB" dirty="0" err="1" smtClean="0"/>
              <a:t>neighborhoods</a:t>
            </a:r>
            <a:r>
              <a:rPr lang="en-GB" dirty="0" smtClean="0"/>
              <a:t> of a city. </a:t>
            </a:r>
            <a:r>
              <a:rPr lang="en-GB" i="1" dirty="0" smtClean="0"/>
              <a:t>Index of Isolation and Exposure</a:t>
            </a:r>
          </a:p>
          <a:p>
            <a:endParaRPr lang="en-GB" dirty="0" smtClean="0"/>
          </a:p>
          <a:p>
            <a:r>
              <a:rPr lang="en-GB" b="1" dirty="0" smtClean="0"/>
              <a:t>Clustering</a:t>
            </a:r>
            <a:r>
              <a:rPr lang="en-GB" dirty="0" smtClean="0"/>
              <a:t>: extent to which areas inhabited by minority members adjoin one another in space. </a:t>
            </a:r>
            <a:r>
              <a:rPr lang="en-GB" i="1" dirty="0" smtClean="0"/>
              <a:t>Index of clustering</a:t>
            </a:r>
          </a:p>
          <a:p>
            <a:endParaRPr lang="en-GB" dirty="0" smtClean="0"/>
          </a:p>
          <a:p>
            <a:r>
              <a:rPr lang="en-GB" b="1" dirty="0" smtClean="0"/>
              <a:t>Centralization</a:t>
            </a:r>
            <a:r>
              <a:rPr lang="en-GB" dirty="0" smtClean="0"/>
              <a:t>: the degree to which a group is located near the centre of an urban area. </a:t>
            </a:r>
            <a:r>
              <a:rPr lang="en-GB" i="1" dirty="0" smtClean="0"/>
              <a:t>Index of centralisation</a:t>
            </a:r>
            <a:endParaRPr lang="en-GB" dirty="0" smtClean="0"/>
          </a:p>
          <a:p>
            <a:endParaRPr lang="en-GB" dirty="0" smtClean="0"/>
          </a:p>
          <a:p>
            <a:r>
              <a:rPr lang="en-GB" b="1" dirty="0" smtClean="0"/>
              <a:t>Concentration</a:t>
            </a:r>
            <a:r>
              <a:rPr lang="en-GB" dirty="0" smtClean="0"/>
              <a:t>: the relative amount of physical space occupied by a minority group in the urban environment. </a:t>
            </a:r>
            <a:r>
              <a:rPr lang="en-GB" i="1" dirty="0" smtClean="0"/>
              <a:t>Index of concentration</a:t>
            </a:r>
          </a:p>
          <a:p>
            <a:endParaRPr lang="en-GB" dirty="0" smtClean="0"/>
          </a:p>
          <a:p>
            <a:r>
              <a:rPr lang="en-GB" dirty="0" smtClean="0"/>
              <a:t>However, these indices are </a:t>
            </a:r>
            <a:r>
              <a:rPr lang="en-GB" b="1" i="1" dirty="0" err="1" smtClean="0"/>
              <a:t>aspatial</a:t>
            </a:r>
            <a:r>
              <a:rPr lang="en-GB" dirty="0" smtClean="0"/>
              <a:t> measures</a:t>
            </a:r>
            <a:r>
              <a:rPr lang="en-GB" dirty="0" smtClean="0"/>
              <a:t>.</a:t>
            </a:r>
          </a:p>
          <a:p>
            <a:endParaRPr lang="en-GB" dirty="0" smtClean="0"/>
          </a:p>
          <a:p>
            <a:pPr marL="342900" indent="-342900"/>
            <a:r>
              <a:rPr lang="en-GB" dirty="0" smtClean="0"/>
              <a:t>This raises two issues relevant to the measurement of residential segregation:</a:t>
            </a:r>
          </a:p>
          <a:p>
            <a:pPr marL="342900" indent="-342900">
              <a:buAutoNum type="arabicPeriod"/>
            </a:pPr>
            <a:r>
              <a:rPr lang="en-GB" dirty="0" smtClean="0"/>
              <a:t>The checkerboard problem</a:t>
            </a:r>
          </a:p>
          <a:p>
            <a:pPr marL="342900" indent="-342900">
              <a:buAutoNum type="arabicPeriod"/>
            </a:pPr>
            <a:r>
              <a:rPr lang="en-GB" dirty="0" smtClean="0"/>
              <a:t>The comparability problem</a:t>
            </a:r>
          </a:p>
          <a:p>
            <a:endParaRPr lang="en-GB" dirty="0" smtClean="0"/>
          </a:p>
          <a:p>
            <a:r>
              <a:rPr lang="en-GB" dirty="0" smtClean="0"/>
              <a:t/>
            </a:r>
            <a:br>
              <a:rPr lang="en-GB" dirty="0" smtClean="0"/>
            </a:br>
            <a:r>
              <a:rPr lang="en-GB" dirty="0" smtClean="0"/>
              <a:t/>
            </a:r>
            <a:br>
              <a:rPr lang="en-GB" dirty="0" smtClean="0"/>
            </a:br>
            <a:endParaRPr lang="en-GB" dirty="0" smtClean="0"/>
          </a:p>
          <a:p>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p:cNvPicPr>
            <a:picLocks noChangeAspect="1" noChangeArrowheads="1"/>
          </p:cNvPicPr>
          <p:nvPr/>
        </p:nvPicPr>
        <p:blipFill>
          <a:blip r:embed="rId2" cstate="print"/>
          <a:srcRect/>
          <a:stretch>
            <a:fillRect/>
          </a:stretch>
        </p:blipFill>
        <p:spPr bwMode="auto">
          <a:xfrm>
            <a:off x="2339752" y="1700808"/>
            <a:ext cx="4536503" cy="4643559"/>
          </a:xfrm>
          <a:prstGeom prst="rect">
            <a:avLst/>
          </a:prstGeom>
          <a:noFill/>
          <a:ln w="9525">
            <a:noFill/>
            <a:miter lim="800000"/>
            <a:headEnd/>
            <a:tailEnd/>
          </a:ln>
        </p:spPr>
      </p:pic>
      <p:sp>
        <p:nvSpPr>
          <p:cNvPr id="3" name="Text Box 5"/>
          <p:cNvSpPr txBox="1">
            <a:spLocks noChangeArrowheads="1"/>
          </p:cNvSpPr>
          <p:nvPr/>
        </p:nvSpPr>
        <p:spPr bwMode="auto">
          <a:xfrm>
            <a:off x="214282" y="260648"/>
            <a:ext cx="8929718" cy="1200329"/>
          </a:xfrm>
          <a:prstGeom prst="rect">
            <a:avLst/>
          </a:prstGeom>
          <a:solidFill>
            <a:schemeClr val="bg1"/>
          </a:solidFill>
          <a:ln w="9525">
            <a:noFill/>
            <a:miter lim="800000"/>
            <a:headEnd/>
            <a:tailEnd/>
          </a:ln>
        </p:spPr>
        <p:txBody>
          <a:bodyPr wrap="square">
            <a:spAutoFit/>
          </a:bodyPr>
          <a:lstStyle/>
          <a:p>
            <a:r>
              <a:rPr lang="en-GB" sz="2400" dirty="0" smtClean="0"/>
              <a:t>The checkerboard problem stems from considering each administrative unit in isolation from the others, thus neglecting the overall social composition of its surrounding space</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14282" y="260648"/>
            <a:ext cx="8929718" cy="523220"/>
          </a:xfrm>
          <a:prstGeom prst="rect">
            <a:avLst/>
          </a:prstGeom>
          <a:solidFill>
            <a:schemeClr val="bg1"/>
          </a:solidFill>
          <a:ln w="9525">
            <a:noFill/>
            <a:miter lim="800000"/>
            <a:headEnd/>
            <a:tailEnd/>
          </a:ln>
        </p:spPr>
        <p:txBody>
          <a:bodyPr wrap="square">
            <a:spAutoFit/>
          </a:bodyPr>
          <a:lstStyle/>
          <a:p>
            <a:pPr algn="ctr"/>
            <a:r>
              <a:rPr lang="en-GB" sz="2800" dirty="0" smtClean="0"/>
              <a:t>The checkerboard problem</a:t>
            </a:r>
            <a:endParaRPr lang="en-US" sz="2800" b="0" dirty="0"/>
          </a:p>
        </p:txBody>
      </p:sp>
      <p:pic>
        <p:nvPicPr>
          <p:cNvPr id="123906" name="Picture 2"/>
          <p:cNvPicPr>
            <a:picLocks noChangeAspect="1" noChangeArrowheads="1"/>
          </p:cNvPicPr>
          <p:nvPr/>
        </p:nvPicPr>
        <p:blipFill>
          <a:blip r:embed="rId2" cstate="print"/>
          <a:srcRect/>
          <a:stretch>
            <a:fillRect/>
          </a:stretch>
        </p:blipFill>
        <p:spPr bwMode="auto">
          <a:xfrm>
            <a:off x="827584" y="1844824"/>
            <a:ext cx="7440035" cy="380806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14282" y="260648"/>
            <a:ext cx="8929718" cy="523220"/>
          </a:xfrm>
          <a:prstGeom prst="rect">
            <a:avLst/>
          </a:prstGeom>
          <a:solidFill>
            <a:schemeClr val="bg1"/>
          </a:solidFill>
          <a:ln w="9525">
            <a:noFill/>
            <a:miter lim="800000"/>
            <a:headEnd/>
            <a:tailEnd/>
          </a:ln>
        </p:spPr>
        <p:txBody>
          <a:bodyPr wrap="square">
            <a:spAutoFit/>
          </a:bodyPr>
          <a:lstStyle/>
          <a:p>
            <a:pPr algn="ctr"/>
            <a:r>
              <a:rPr lang="en-GB" sz="2800" dirty="0" smtClean="0"/>
              <a:t>The comparability problem</a:t>
            </a:r>
            <a:endParaRPr lang="en-US" sz="2800" b="0" dirty="0"/>
          </a:p>
        </p:txBody>
      </p:sp>
      <p:sp>
        <p:nvSpPr>
          <p:cNvPr id="4" name="TextBox 3"/>
          <p:cNvSpPr txBox="1"/>
          <p:nvPr/>
        </p:nvSpPr>
        <p:spPr>
          <a:xfrm>
            <a:off x="539552" y="1556792"/>
            <a:ext cx="8136904" cy="3139321"/>
          </a:xfrm>
          <a:prstGeom prst="rect">
            <a:avLst/>
          </a:prstGeom>
          <a:noFill/>
        </p:spPr>
        <p:txBody>
          <a:bodyPr wrap="square" rtlCol="0">
            <a:spAutoFit/>
          </a:bodyPr>
          <a:lstStyle/>
          <a:p>
            <a:r>
              <a:rPr lang="en-GB" dirty="0" smtClean="0"/>
              <a:t>The comparability problem: different geographical areas are often divided into administrative units according to different criteria.</a:t>
            </a:r>
          </a:p>
          <a:p>
            <a:endParaRPr lang="en-GB" dirty="0" smtClean="0"/>
          </a:p>
          <a:p>
            <a:r>
              <a:rPr lang="en-GB" dirty="0" smtClean="0"/>
              <a:t>So when we equate neighbourhoods with administrative units, different areas will correspond to different definitions of neighbourhoods, thus making any comparison of segregation unreliable.</a:t>
            </a:r>
          </a:p>
          <a:p>
            <a:endParaRPr lang="en-GB" dirty="0" smtClean="0"/>
          </a:p>
          <a:p>
            <a:r>
              <a:rPr lang="en-GB" dirty="0" smtClean="0"/>
              <a:t>This is further compounded by changes in administrative area units over time.</a:t>
            </a:r>
          </a:p>
          <a:p>
            <a:endParaRPr lang="en-GB" dirty="0" smtClean="0"/>
          </a:p>
          <a:p>
            <a:pPr marL="342900" indent="-342900"/>
            <a:r>
              <a:rPr lang="en-GB" dirty="0" smtClean="0"/>
              <a:t> </a:t>
            </a:r>
          </a:p>
          <a:p>
            <a:pPr marL="342900" indent="-342900">
              <a:buAutoNum type="arabicPeriod"/>
            </a:pP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14282" y="260648"/>
            <a:ext cx="8929718" cy="523220"/>
          </a:xfrm>
          <a:prstGeom prst="rect">
            <a:avLst/>
          </a:prstGeom>
          <a:solidFill>
            <a:schemeClr val="bg1"/>
          </a:solidFill>
          <a:ln w="9525">
            <a:noFill/>
            <a:miter lim="800000"/>
            <a:headEnd/>
            <a:tailEnd/>
          </a:ln>
        </p:spPr>
        <p:txBody>
          <a:bodyPr wrap="square">
            <a:spAutoFit/>
          </a:bodyPr>
          <a:lstStyle/>
          <a:p>
            <a:pPr algn="ctr"/>
            <a:r>
              <a:rPr lang="en-GB" sz="2800" dirty="0" smtClean="0"/>
              <a:t>The </a:t>
            </a:r>
            <a:r>
              <a:rPr lang="en-GB" sz="2800" dirty="0" smtClean="0"/>
              <a:t>checkerboard and comparability problems</a:t>
            </a:r>
            <a:endParaRPr lang="en-US" sz="2800" b="0" dirty="0"/>
          </a:p>
        </p:txBody>
      </p:sp>
      <p:sp>
        <p:nvSpPr>
          <p:cNvPr id="4" name="TextBox 3"/>
          <p:cNvSpPr txBox="1"/>
          <p:nvPr/>
        </p:nvSpPr>
        <p:spPr>
          <a:xfrm>
            <a:off x="539552" y="1556792"/>
            <a:ext cx="8136904" cy="2585323"/>
          </a:xfrm>
          <a:prstGeom prst="rect">
            <a:avLst/>
          </a:prstGeom>
          <a:noFill/>
        </p:spPr>
        <p:txBody>
          <a:bodyPr wrap="square" rtlCol="0">
            <a:spAutoFit/>
          </a:bodyPr>
          <a:lstStyle/>
          <a:p>
            <a:r>
              <a:rPr lang="en-GB" dirty="0" smtClean="0"/>
              <a:t>To tackle the checkerboard and comparability problems, new indices of residential segregation have been devised that take into account the spatial dimension of the phenomenon (e.g. </a:t>
            </a:r>
            <a:r>
              <a:rPr lang="en-GB" dirty="0" err="1" smtClean="0"/>
              <a:t>Feitosa</a:t>
            </a:r>
            <a:r>
              <a:rPr lang="en-GB" dirty="0" smtClean="0"/>
              <a:t> et al. 2004, O’Sullivan and Wong 2007).</a:t>
            </a:r>
          </a:p>
          <a:p>
            <a:endParaRPr lang="en-GB" dirty="0" smtClean="0"/>
          </a:p>
          <a:p>
            <a:r>
              <a:rPr lang="en-GB" dirty="0" smtClean="0"/>
              <a:t>These indices are based on definitions of neighbourhoods that are less sensitive to the nature of pre-existing administrative units.</a:t>
            </a:r>
          </a:p>
          <a:p>
            <a:endParaRPr lang="en-GB" dirty="0" smtClean="0"/>
          </a:p>
          <a:p>
            <a:r>
              <a:rPr lang="en-GB" dirty="0" smtClean="0"/>
              <a:t>STATA user command: </a:t>
            </a:r>
            <a:r>
              <a:rPr lang="en-GB" i="1" dirty="0" err="1" smtClean="0"/>
              <a:t>spseg</a:t>
            </a:r>
            <a:endParaRPr lang="en-GB"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14282" y="260648"/>
            <a:ext cx="8929718" cy="1384995"/>
          </a:xfrm>
          <a:prstGeom prst="rect">
            <a:avLst/>
          </a:prstGeom>
          <a:solidFill>
            <a:schemeClr val="bg1"/>
          </a:solidFill>
          <a:ln w="9525">
            <a:noFill/>
            <a:miter lim="800000"/>
            <a:headEnd/>
            <a:tailEnd/>
          </a:ln>
        </p:spPr>
        <p:txBody>
          <a:bodyPr wrap="square">
            <a:spAutoFit/>
          </a:bodyPr>
          <a:lstStyle/>
          <a:p>
            <a:pPr lvl="0" algn="ctr"/>
            <a:r>
              <a:rPr lang="en-GB" sz="2800" dirty="0" smtClean="0"/>
              <a:t>Neighbourhood definition, </a:t>
            </a:r>
            <a:r>
              <a:rPr lang="en-US" sz="2800" dirty="0" smtClean="0">
                <a:ea typeface="Arial Unicode MS" pitchFamily="34" charset="-128"/>
              </a:rPr>
              <a:t>based on a Gaussian kernel decay function</a:t>
            </a:r>
          </a:p>
          <a:p>
            <a:pPr algn="ctr"/>
            <a:endParaRPr lang="en-US" sz="2800" b="0" dirty="0"/>
          </a:p>
        </p:txBody>
      </p:sp>
      <p:grpSp>
        <p:nvGrpSpPr>
          <p:cNvPr id="151553" name="Group 1"/>
          <p:cNvGrpSpPr>
            <a:grpSpLocks/>
          </p:cNvGrpSpPr>
          <p:nvPr/>
        </p:nvGrpSpPr>
        <p:grpSpPr bwMode="auto">
          <a:xfrm>
            <a:off x="323528" y="1268760"/>
            <a:ext cx="8424936" cy="4896544"/>
            <a:chOff x="1620" y="8561"/>
            <a:chExt cx="8237" cy="5322"/>
          </a:xfrm>
        </p:grpSpPr>
        <p:pic>
          <p:nvPicPr>
            <p:cNvPr id="151554" name="Picture 2"/>
            <p:cNvPicPr>
              <a:picLocks noChangeAspect="1" noChangeArrowheads="1"/>
            </p:cNvPicPr>
            <p:nvPr/>
          </p:nvPicPr>
          <p:blipFill>
            <a:blip r:embed="rId2" cstate="print"/>
            <a:srcRect l="13347" t="19304" r="14970" b="30302"/>
            <a:stretch>
              <a:fillRect/>
            </a:stretch>
          </p:blipFill>
          <p:spPr bwMode="auto">
            <a:xfrm>
              <a:off x="1803" y="9075"/>
              <a:ext cx="6657" cy="3745"/>
            </a:xfrm>
            <a:prstGeom prst="rect">
              <a:avLst/>
            </a:prstGeom>
            <a:noFill/>
          </p:spPr>
        </p:pic>
        <p:sp>
          <p:nvSpPr>
            <p:cNvPr id="151555" name="Text Box 3"/>
            <p:cNvSpPr txBox="1">
              <a:spLocks noChangeArrowheads="1"/>
            </p:cNvSpPr>
            <p:nvPr/>
          </p:nvSpPr>
          <p:spPr bwMode="auto">
            <a:xfrm>
              <a:off x="4629" y="12672"/>
              <a:ext cx="793" cy="4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zh-CN" sz="1600" b="1" i="1" u="none" strike="noStrike" cap="none" normalizeH="0" baseline="0" smtClean="0">
                  <a:ln>
                    <a:noFill/>
                  </a:ln>
                  <a:solidFill>
                    <a:schemeClr val="tx1"/>
                  </a:solidFill>
                  <a:effectLst/>
                  <a:latin typeface="Gulim" pitchFamily="34" charset="-127"/>
                  <a:ea typeface="SimSun" pitchFamily="2" charset="-122"/>
                  <a:cs typeface="JasmineUPC" pitchFamily="18" charset="-34"/>
                </a:rPr>
                <a:t> </a:t>
              </a:r>
              <a:r>
                <a:rPr kumimoji="0" lang="en-GB" altLang="zh-CN" sz="1000" b="1" i="1" u="none" strike="noStrike" cap="none" normalizeH="0" baseline="0" smtClean="0">
                  <a:ln>
                    <a:noFill/>
                  </a:ln>
                  <a:solidFill>
                    <a:schemeClr val="tx1"/>
                  </a:solidFill>
                  <a:effectLst/>
                  <a:latin typeface="Gulim" pitchFamily="34" charset="-127"/>
                  <a:ea typeface="SimSun" pitchFamily="2" charset="-122"/>
                  <a:cs typeface="JasmineUPC" pitchFamily="18" charset="-34"/>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1556" name="Text Box 4"/>
            <p:cNvSpPr txBox="1">
              <a:spLocks noChangeArrowheads="1"/>
            </p:cNvSpPr>
            <p:nvPr/>
          </p:nvSpPr>
          <p:spPr bwMode="auto">
            <a:xfrm>
              <a:off x="4154" y="12672"/>
              <a:ext cx="706" cy="6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zh-CN" sz="1000" b="1" i="1" u="none" strike="noStrike" cap="none" normalizeH="0" baseline="0" smtClean="0">
                  <a:ln>
                    <a:noFill/>
                  </a:ln>
                  <a:solidFill>
                    <a:schemeClr val="tx1"/>
                  </a:solidFill>
                  <a:effectLst/>
                  <a:latin typeface="Gulim" pitchFamily="34" charset="-127"/>
                  <a:ea typeface="SimSun" pitchFamily="2" charset="-122"/>
                  <a:cs typeface="JasmineUPC" pitchFamily="18" charset="-34"/>
                </a:rPr>
                <a:t>  j</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1557" name="Text Box 5"/>
            <p:cNvSpPr txBox="1">
              <a:spLocks noChangeArrowheads="1"/>
            </p:cNvSpPr>
            <p:nvPr/>
          </p:nvSpPr>
          <p:spPr bwMode="auto">
            <a:xfrm>
              <a:off x="6372" y="12672"/>
              <a:ext cx="634" cy="4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zh-CN" sz="1400" b="1" i="1" u="none" strike="noStrike" cap="none" normalizeH="0" baseline="0" smtClean="0">
                  <a:ln>
                    <a:noFill/>
                  </a:ln>
                  <a:solidFill>
                    <a:schemeClr val="tx1"/>
                  </a:solidFill>
                  <a:effectLst/>
                  <a:latin typeface="Gulim" pitchFamily="34" charset="-127"/>
                  <a:ea typeface="SimSun" pitchFamily="2" charset="-122"/>
                  <a:cs typeface="JasmineUPC" pitchFamily="18" charset="-34"/>
                </a:rPr>
                <a:t>  </a:t>
              </a:r>
              <a:r>
                <a:rPr kumimoji="0" lang="en-GB" altLang="zh-CN" sz="1000" b="1" i="1" u="none" strike="noStrike" cap="none" normalizeH="0" baseline="0" smtClean="0">
                  <a:ln>
                    <a:noFill/>
                  </a:ln>
                  <a:solidFill>
                    <a:schemeClr val="tx1"/>
                  </a:solidFill>
                  <a:effectLst/>
                  <a:latin typeface="Gulim" pitchFamily="34" charset="-127"/>
                  <a:ea typeface="SimSun" pitchFamily="2" charset="-122"/>
                  <a:cs typeface="JasmineUPC" pitchFamily="18" charset="-34"/>
                </a:rPr>
                <a:t>j</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1558" name="Text Box 6"/>
            <p:cNvSpPr txBox="1">
              <a:spLocks noChangeArrowheads="1"/>
            </p:cNvSpPr>
            <p:nvPr/>
          </p:nvSpPr>
          <p:spPr bwMode="auto">
            <a:xfrm>
              <a:off x="5422" y="11911"/>
              <a:ext cx="792" cy="4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zh-CN" sz="1600" b="1" i="1" u="none" strike="noStrike" cap="none" normalizeH="0" baseline="0" smtClean="0">
                  <a:ln>
                    <a:noFill/>
                  </a:ln>
                  <a:solidFill>
                    <a:schemeClr val="tx1"/>
                  </a:solidFill>
                  <a:effectLst/>
                  <a:latin typeface="Gulim" pitchFamily="34" charset="-127"/>
                  <a:ea typeface="SimSun" pitchFamily="2" charset="-122"/>
                  <a:cs typeface="JasmineUPC" pitchFamily="18" charset="-34"/>
                </a:rPr>
                <a:t> </a:t>
              </a:r>
              <a:r>
                <a:rPr kumimoji="0" lang="en-GB" altLang="zh-CN" sz="1000" b="1" i="0" u="none" strike="noStrike" cap="none" normalizeH="0" baseline="0" smtClean="0">
                  <a:ln>
                    <a:noFill/>
                  </a:ln>
                  <a:solidFill>
                    <a:schemeClr val="tx1"/>
                  </a:solidFill>
                  <a:effectLst/>
                  <a:latin typeface="Gulim" pitchFamily="34" charset="-127"/>
                  <a:ea typeface="SimSun" pitchFamily="2" charset="-122"/>
                  <a:cs typeface="JasmineUPC" pitchFamily="18" charset="-34"/>
                </a:rPr>
                <a:t>d</a:t>
              </a:r>
              <a:r>
                <a:rPr kumimoji="0" lang="en-GB" altLang="zh-CN" sz="1000" b="1" i="1" u="none" strike="noStrike" cap="none" normalizeH="0" baseline="0" smtClean="0">
                  <a:ln>
                    <a:noFill/>
                  </a:ln>
                  <a:solidFill>
                    <a:schemeClr val="tx1"/>
                  </a:solidFill>
                  <a:effectLst/>
                  <a:latin typeface="Gulim" pitchFamily="34" charset="-127"/>
                  <a:ea typeface="SimSun" pitchFamily="2" charset="-122"/>
                  <a:cs typeface="JasmineUPC" pitchFamily="18" charset="-34"/>
                </a:rPr>
                <a:t>ij</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1559" name="Text Box 7"/>
            <p:cNvSpPr txBox="1">
              <a:spLocks noChangeArrowheads="1"/>
            </p:cNvSpPr>
            <p:nvPr/>
          </p:nvSpPr>
          <p:spPr bwMode="auto">
            <a:xfrm>
              <a:off x="4312" y="9934"/>
              <a:ext cx="793" cy="4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altLang="zh-CN" sz="1000" b="1" i="1" u="none" strike="noStrike" cap="none" normalizeH="0" baseline="0" smtClean="0">
                  <a:ln>
                    <a:noFill/>
                  </a:ln>
                  <a:solidFill>
                    <a:schemeClr val="tx1"/>
                  </a:solidFill>
                  <a:effectLst/>
                  <a:latin typeface="Gulim" pitchFamily="34" charset="-127"/>
                  <a:ea typeface="SimSun" pitchFamily="2" charset="-122"/>
                  <a:cs typeface="JasmineUPC" pitchFamily="18" charset="-34"/>
                </a:rPr>
                <a:t>  </a:t>
              </a:r>
              <a:r>
                <a:rPr kumimoji="0" lang="en-GB" altLang="zh-CN" sz="1000" b="1" i="0" u="none" strike="noStrike" cap="none" normalizeH="0" baseline="0" smtClean="0">
                  <a:ln>
                    <a:noFill/>
                  </a:ln>
                  <a:solidFill>
                    <a:schemeClr val="tx1"/>
                  </a:solidFill>
                  <a:effectLst/>
                  <a:latin typeface="Gulim" pitchFamily="34" charset="-127"/>
                  <a:ea typeface="SimSun" pitchFamily="2" charset="-122"/>
                  <a:cs typeface="JasmineUPC" pitchFamily="18" charset="-34"/>
                </a:rPr>
                <a:t>d</a:t>
              </a:r>
              <a:r>
                <a:rPr kumimoji="0" lang="en-GB" altLang="zh-CN" sz="1000" b="1" i="1" u="none" strike="noStrike" cap="none" normalizeH="0" baseline="0" smtClean="0">
                  <a:ln>
                    <a:noFill/>
                  </a:ln>
                  <a:solidFill>
                    <a:schemeClr val="tx1"/>
                  </a:solidFill>
                  <a:effectLst/>
                  <a:latin typeface="Gulim" pitchFamily="34" charset="-127"/>
                  <a:ea typeface="SimSun" pitchFamily="2" charset="-122"/>
                  <a:cs typeface="JasmineUPC" pitchFamily="18" charset="-34"/>
                </a:rPr>
                <a:t>ij</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1560" name="Text Box 8"/>
            <p:cNvSpPr txBox="1">
              <a:spLocks noChangeArrowheads="1"/>
            </p:cNvSpPr>
            <p:nvPr/>
          </p:nvSpPr>
          <p:spPr bwMode="auto">
            <a:xfrm>
              <a:off x="1778" y="8632"/>
              <a:ext cx="7287" cy="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1561" name="Text Box 9"/>
            <p:cNvSpPr txBox="1">
              <a:spLocks noChangeArrowheads="1"/>
            </p:cNvSpPr>
            <p:nvPr/>
          </p:nvSpPr>
          <p:spPr bwMode="auto">
            <a:xfrm>
              <a:off x="6055" y="8796"/>
              <a:ext cx="3485" cy="258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600" b="0" i="1" u="none" strike="noStrike" cap="none" normalizeH="0" baseline="0" dirty="0" err="1" smtClean="0">
                  <a:ln>
                    <a:noFill/>
                  </a:ln>
                  <a:solidFill>
                    <a:schemeClr val="tx1"/>
                  </a:solidFill>
                  <a:effectLst/>
                  <a:latin typeface="Arial" pitchFamily="34" charset="0"/>
                  <a:ea typeface="SimSun" pitchFamily="2" charset="-122"/>
                  <a:cs typeface="Arial" pitchFamily="34" charset="0"/>
                </a:rPr>
                <a:t>i</a:t>
              </a:r>
              <a:r>
                <a:rPr kumimoji="0" lang="en-US" altLang="zh-CN" sz="16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 </a:t>
              </a:r>
              <a:r>
                <a:rPr kumimoji="0" lang="en-US" altLang="zh-CN" sz="1600" b="0" i="0" u="none" strike="noStrike" cap="none" normalizeH="0" baseline="0" dirty="0" err="1" smtClean="0">
                  <a:ln>
                    <a:noFill/>
                  </a:ln>
                  <a:solidFill>
                    <a:schemeClr val="tx1"/>
                  </a:solidFill>
                  <a:effectLst/>
                  <a:latin typeface="Arial" pitchFamily="34" charset="0"/>
                  <a:ea typeface="SimSun" pitchFamily="2" charset="-122"/>
                  <a:cs typeface="Arial" pitchFamily="34" charset="0"/>
                </a:rPr>
                <a:t>centroid</a:t>
              </a:r>
              <a:r>
                <a:rPr kumimoji="0" lang="en-US" altLang="zh-CN" sz="16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of a area </a:t>
              </a:r>
              <a:r>
                <a:rPr kumimoji="0" lang="en-US" altLang="zh-CN" sz="1600" b="0" i="1" u="none" strike="noStrike" cap="none" normalizeH="0" baseline="0" dirty="0" err="1" smtClean="0">
                  <a:ln>
                    <a:noFill/>
                  </a:ln>
                  <a:solidFill>
                    <a:schemeClr val="tx1"/>
                  </a:solidFill>
                  <a:effectLst/>
                  <a:latin typeface="Arial" pitchFamily="34" charset="0"/>
                  <a:ea typeface="SimSun" pitchFamily="2" charset="-122"/>
                  <a:cs typeface="Arial" pitchFamily="34" charset="0"/>
                </a:rPr>
                <a:t>i</a:t>
              </a:r>
              <a:r>
                <a:rPr kumimoji="0" lang="en-US" altLang="zh-CN" sz="16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600" b="0" i="1" u="none" strike="noStrike" cap="none" normalizeH="0" baseline="0" dirty="0" smtClean="0">
                  <a:ln>
                    <a:noFill/>
                  </a:ln>
                  <a:solidFill>
                    <a:schemeClr val="tx1"/>
                  </a:solidFill>
                  <a:effectLst/>
                  <a:latin typeface="Arial" pitchFamily="34" charset="0"/>
                  <a:ea typeface="SimSun" pitchFamily="2" charset="-122"/>
                  <a:cs typeface="Arial" pitchFamily="34" charset="0"/>
                </a:rPr>
                <a:t>j    - </a:t>
              </a:r>
              <a:r>
                <a:rPr kumimoji="0" lang="en-US" altLang="zh-CN" sz="1600" b="0" i="0" u="none" strike="noStrike" cap="none" normalizeH="0" baseline="0" dirty="0" err="1" smtClean="0">
                  <a:ln>
                    <a:noFill/>
                  </a:ln>
                  <a:solidFill>
                    <a:schemeClr val="tx1"/>
                  </a:solidFill>
                  <a:effectLst/>
                  <a:latin typeface="Arial" pitchFamily="34" charset="0"/>
                  <a:ea typeface="SimSun" pitchFamily="2" charset="-122"/>
                  <a:cs typeface="Arial" pitchFamily="34" charset="0"/>
                </a:rPr>
                <a:t>centroid</a:t>
              </a:r>
              <a:r>
                <a:rPr kumimoji="0" lang="en-US" altLang="zh-CN" sz="16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of area </a:t>
              </a:r>
              <a:r>
                <a:rPr kumimoji="0" lang="en-US" altLang="zh-CN" sz="1600" b="0" i="1" u="none" strike="noStrike" cap="none" normalizeH="0" baseline="0" dirty="0" smtClean="0">
                  <a:ln>
                    <a:noFill/>
                  </a:ln>
                  <a:solidFill>
                    <a:schemeClr val="tx1"/>
                  </a:solidFill>
                  <a:effectLst/>
                  <a:latin typeface="Arial" pitchFamily="34" charset="0"/>
                  <a:ea typeface="SimSun" pitchFamily="2" charset="-122"/>
                  <a:cs typeface="Arial" pitchFamily="34" charset="0"/>
                </a:rPr>
                <a:t>j</a:t>
              </a:r>
              <a:endParaRPr kumimoji="0" lang="en-US" altLang="zh-CN" sz="1600" b="0" i="0" u="none" strike="noStrike" cap="none" normalizeH="0" baseline="0" dirty="0" smtClean="0">
                <a:ln>
                  <a:noFill/>
                </a:ln>
                <a:solidFill>
                  <a:schemeClr val="tx1"/>
                </a:solidFill>
                <a:effectLst/>
                <a:latin typeface="Arial" pitchFamily="34" charset="0"/>
                <a:ea typeface="SimSun" pitchFamily="2" charset="-122"/>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600" b="0" i="0" u="none" strike="noStrike" cap="none" normalizeH="0" baseline="0" dirty="0" err="1" smtClean="0">
                  <a:ln>
                    <a:noFill/>
                  </a:ln>
                  <a:solidFill>
                    <a:schemeClr val="tx1"/>
                  </a:solidFill>
                  <a:effectLst/>
                  <a:latin typeface="Arial" pitchFamily="34" charset="0"/>
                  <a:ea typeface="SimSun" pitchFamily="2" charset="-122"/>
                  <a:cs typeface="Arial" pitchFamily="34" charset="0"/>
                </a:rPr>
                <a:t>w</a:t>
              </a:r>
              <a:r>
                <a:rPr kumimoji="0" lang="en-US" altLang="zh-CN" sz="1600" b="0" i="1" u="none" strike="noStrike" cap="none" normalizeH="0" baseline="0" dirty="0" err="1" smtClean="0">
                  <a:ln>
                    <a:noFill/>
                  </a:ln>
                  <a:solidFill>
                    <a:schemeClr val="tx1"/>
                  </a:solidFill>
                  <a:effectLst/>
                  <a:latin typeface="Arial" pitchFamily="34" charset="0"/>
                  <a:ea typeface="SimSun" pitchFamily="2" charset="-122"/>
                  <a:cs typeface="Arial" pitchFamily="34" charset="0"/>
                </a:rPr>
                <a:t>ij</a:t>
              </a:r>
              <a:r>
                <a:rPr kumimoji="0" lang="en-US" altLang="zh-CN" sz="1600" b="0" i="1" u="none" strike="noStrike" cap="none" normalizeH="0" baseline="0" dirty="0" smtClean="0">
                  <a:ln>
                    <a:noFill/>
                  </a:ln>
                  <a:solidFill>
                    <a:schemeClr val="tx1"/>
                  </a:solidFill>
                  <a:effectLst/>
                  <a:latin typeface="Arial" pitchFamily="34" charset="0"/>
                  <a:ea typeface="SimSun" pitchFamily="2" charset="-122"/>
                  <a:cs typeface="Arial" pitchFamily="34" charset="0"/>
                </a:rPr>
                <a:t> - </a:t>
              </a:r>
              <a:r>
                <a:rPr kumimoji="0" lang="en-US" altLang="zh-CN" sz="1600" b="0" i="0" u="none" strike="noStrike" cap="none" normalizeH="0" baseline="0" dirty="0" smtClean="0">
                  <a:ln>
                    <a:noFill/>
                  </a:ln>
                  <a:solidFill>
                    <a:schemeClr val="tx1"/>
                  </a:solidFill>
                  <a:effectLst/>
                  <a:latin typeface="Arial" pitchFamily="34" charset="0"/>
                  <a:ea typeface="SimSun" pitchFamily="2" charset="-122"/>
                  <a:cs typeface="Arial" pitchFamily="34" charset="0"/>
                </a:rPr>
                <a:t>the weight of data of area </a:t>
              </a:r>
              <a:r>
                <a:rPr kumimoji="0" lang="en-US" altLang="zh-CN" sz="1600" b="0" i="1" u="none" strike="noStrike" cap="none" normalizeH="0" baseline="0" dirty="0" smtClean="0">
                  <a:ln>
                    <a:noFill/>
                  </a:ln>
                  <a:solidFill>
                    <a:schemeClr val="tx1"/>
                  </a:solidFill>
                  <a:effectLst/>
                  <a:latin typeface="Arial" pitchFamily="34" charset="0"/>
                  <a:ea typeface="SimSun" pitchFamily="2" charset="-122"/>
                  <a:cs typeface="Arial" pitchFamily="34" charset="0"/>
                </a:rPr>
                <a:t>j</a:t>
              </a:r>
              <a:r>
                <a:rPr kumimoji="0" lang="en-US" altLang="zh-CN" sz="16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at </a:t>
              </a:r>
              <a:r>
                <a:rPr kumimoji="0" lang="en-US" altLang="zh-CN" sz="1600" b="0" i="1" u="none" strike="noStrike" cap="none" normalizeH="0" baseline="0" dirty="0" err="1" smtClean="0">
                  <a:ln>
                    <a:noFill/>
                  </a:ln>
                  <a:solidFill>
                    <a:schemeClr val="tx1"/>
                  </a:solidFill>
                  <a:effectLst/>
                  <a:latin typeface="Arial" pitchFamily="34" charset="0"/>
                  <a:ea typeface="SimSun" pitchFamily="2" charset="-122"/>
                  <a:cs typeface="Arial" pitchFamily="34" charset="0"/>
                </a:rPr>
                <a:t>i</a:t>
              </a:r>
              <a:endParaRPr kumimoji="0" lang="en-US" altLang="zh-CN" sz="1600" b="0" i="1" u="none" strike="noStrike" cap="none" normalizeH="0" baseline="0" dirty="0" smtClean="0">
                <a:ln>
                  <a:noFill/>
                </a:ln>
                <a:solidFill>
                  <a:schemeClr val="tx1"/>
                </a:solidFill>
                <a:effectLst/>
                <a:latin typeface="Arial" pitchFamily="34" charset="0"/>
                <a:ea typeface="SimSun" pitchFamily="2" charset="-122"/>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600" b="0" i="0" u="none" strike="noStrike" cap="none" normalizeH="0" baseline="0" dirty="0" err="1" smtClean="0">
                  <a:ln>
                    <a:noFill/>
                  </a:ln>
                  <a:solidFill>
                    <a:schemeClr val="tx1"/>
                  </a:solidFill>
                  <a:effectLst/>
                  <a:latin typeface="Arial" pitchFamily="34" charset="0"/>
                  <a:ea typeface="SimSun" pitchFamily="2" charset="-122"/>
                  <a:cs typeface="Arial" pitchFamily="34" charset="0"/>
                </a:rPr>
                <a:t>d</a:t>
              </a:r>
              <a:r>
                <a:rPr kumimoji="0" lang="en-US" altLang="zh-CN" sz="1600" b="0" i="1" u="none" strike="noStrike" cap="none" normalizeH="0" baseline="0" dirty="0" err="1" smtClean="0">
                  <a:ln>
                    <a:noFill/>
                  </a:ln>
                  <a:solidFill>
                    <a:schemeClr val="tx1"/>
                  </a:solidFill>
                  <a:effectLst/>
                  <a:latin typeface="Arial" pitchFamily="34" charset="0"/>
                  <a:ea typeface="SimSun" pitchFamily="2" charset="-122"/>
                  <a:cs typeface="Arial" pitchFamily="34" charset="0"/>
                </a:rPr>
                <a:t>ij</a:t>
              </a:r>
              <a:r>
                <a:rPr kumimoji="0" lang="en-US" altLang="zh-CN" sz="1600" b="0" i="1" u="none" strike="noStrike" cap="none" normalizeH="0" baseline="0" dirty="0" smtClean="0">
                  <a:ln>
                    <a:noFill/>
                  </a:ln>
                  <a:solidFill>
                    <a:schemeClr val="tx1"/>
                  </a:solidFill>
                  <a:effectLst/>
                  <a:latin typeface="Arial" pitchFamily="34" charset="0"/>
                  <a:ea typeface="SimSun" pitchFamily="2" charset="-122"/>
                  <a:cs typeface="Arial" pitchFamily="34" charset="0"/>
                </a:rPr>
                <a:t> -  </a:t>
              </a:r>
              <a:r>
                <a:rPr kumimoji="0" lang="en-US" altLang="zh-CN" sz="1600" b="0" i="0" u="none" strike="noStrike" cap="none" normalizeH="0" baseline="0" dirty="0" smtClean="0">
                  <a:ln>
                    <a:noFill/>
                  </a:ln>
                  <a:solidFill>
                    <a:schemeClr val="tx1"/>
                  </a:solidFill>
                  <a:effectLst/>
                  <a:latin typeface="Arial" pitchFamily="34" charset="0"/>
                  <a:ea typeface="SimSun" pitchFamily="2" charset="-122"/>
                  <a:cs typeface="Arial" pitchFamily="34" charset="0"/>
                </a:rPr>
                <a:t>the distance between </a:t>
              </a:r>
              <a:r>
                <a:rPr kumimoji="0" lang="en-US" altLang="zh-CN" sz="1600" b="0" i="0" u="none" strike="noStrike" cap="none" normalizeH="0" baseline="0" dirty="0" err="1" smtClean="0">
                  <a:ln>
                    <a:noFill/>
                  </a:ln>
                  <a:solidFill>
                    <a:schemeClr val="tx1"/>
                  </a:solidFill>
                  <a:effectLst/>
                  <a:latin typeface="Arial" pitchFamily="34" charset="0"/>
                  <a:ea typeface="SimSun" pitchFamily="2" charset="-122"/>
                  <a:cs typeface="Arial" pitchFamily="34" charset="0"/>
                </a:rPr>
                <a:t>centroid</a:t>
              </a:r>
              <a:r>
                <a:rPr kumimoji="0" lang="en-US" altLang="zh-CN" sz="16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of</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16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area </a:t>
              </a:r>
              <a:r>
                <a:rPr kumimoji="0" lang="en-US" altLang="zh-CN" sz="1600" b="0" i="1" u="none" strike="noStrike" cap="none" normalizeH="0" baseline="0" dirty="0" err="1" smtClean="0">
                  <a:ln>
                    <a:noFill/>
                  </a:ln>
                  <a:solidFill>
                    <a:schemeClr val="tx1"/>
                  </a:solidFill>
                  <a:effectLst/>
                  <a:latin typeface="Arial" pitchFamily="34" charset="0"/>
                  <a:ea typeface="SimSun" pitchFamily="2" charset="-122"/>
                  <a:cs typeface="Arial" pitchFamily="34" charset="0"/>
                </a:rPr>
                <a:t>i</a:t>
              </a:r>
              <a:r>
                <a:rPr kumimoji="0" lang="en-US" altLang="zh-CN" sz="1600" b="0" i="1" u="none" strike="noStrike" cap="none" normalizeH="0" baseline="0" dirty="0" smtClean="0">
                  <a:ln>
                    <a:noFill/>
                  </a:ln>
                  <a:solidFill>
                    <a:schemeClr val="tx1"/>
                  </a:solidFill>
                  <a:effectLst/>
                  <a:latin typeface="Arial" pitchFamily="34" charset="0"/>
                  <a:ea typeface="SimSun" pitchFamily="2" charset="-122"/>
                  <a:cs typeface="Arial" pitchFamily="34" charset="0"/>
                </a:rPr>
                <a:t> </a:t>
              </a:r>
              <a:r>
                <a:rPr kumimoji="0" lang="en-US" altLang="zh-CN" sz="1600" b="0" i="0" u="none" strike="noStrike" cap="none" normalizeH="0" baseline="0" dirty="0" smtClean="0">
                  <a:ln>
                    <a:noFill/>
                  </a:ln>
                  <a:solidFill>
                    <a:schemeClr val="tx1"/>
                  </a:solidFill>
                  <a:effectLst/>
                  <a:latin typeface="Arial" pitchFamily="34" charset="0"/>
                  <a:ea typeface="SimSun" pitchFamily="2" charset="-122"/>
                  <a:cs typeface="Arial" pitchFamily="34" charset="0"/>
                </a:rPr>
                <a:t>and </a:t>
              </a:r>
              <a:r>
                <a:rPr kumimoji="0" lang="en-US" altLang="zh-CN" sz="1600" b="0" i="0" u="none" strike="noStrike" cap="none" normalizeH="0" baseline="0" dirty="0" err="1" smtClean="0">
                  <a:ln>
                    <a:noFill/>
                  </a:ln>
                  <a:solidFill>
                    <a:schemeClr val="tx1"/>
                  </a:solidFill>
                  <a:effectLst/>
                  <a:latin typeface="Arial" pitchFamily="34" charset="0"/>
                  <a:ea typeface="SimSun" pitchFamily="2" charset="-122"/>
                  <a:cs typeface="Arial" pitchFamily="34" charset="0"/>
                </a:rPr>
                <a:t>centroid</a:t>
              </a:r>
              <a:r>
                <a:rPr kumimoji="0" lang="en-US" altLang="zh-CN" sz="16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of area </a:t>
              </a:r>
              <a:r>
                <a:rPr kumimoji="0" lang="en-US" altLang="zh-CN" sz="1600" b="0" i="1" u="none" strike="noStrike" cap="none" normalizeH="0" baseline="0" dirty="0" smtClean="0">
                  <a:ln>
                    <a:noFill/>
                  </a:ln>
                  <a:solidFill>
                    <a:schemeClr val="tx1"/>
                  </a:solidFill>
                  <a:effectLst/>
                  <a:latin typeface="Arial" pitchFamily="34" charset="0"/>
                  <a:ea typeface="SimSun" pitchFamily="2" charset="-122"/>
                  <a:cs typeface="Arial" pitchFamily="34" charset="0"/>
                </a:rPr>
                <a:t>j</a:t>
              </a:r>
              <a:endParaRPr kumimoji="0" lang="en-US" altLang="zh-CN" sz="1600" b="0" i="1" u="none" strike="noStrike" cap="none" normalizeH="0" baseline="0" dirty="0" smtClean="0">
                <a:ln>
                  <a:noFill/>
                </a:ln>
                <a:solidFill>
                  <a:srgbClr val="0000FF"/>
                </a:solidFill>
                <a:effectLst/>
                <a:latin typeface="Arial" pitchFamily="34" charset="0"/>
                <a:ea typeface="SimSun" pitchFamily="2" charset="-122"/>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altLang="zh-CN" sz="1600" b="0" i="0" u="none" strike="noStrike" cap="none" normalizeH="0" baseline="0" dirty="0" smtClean="0">
                <a:ln>
                  <a:noFill/>
                </a:ln>
                <a:solidFill>
                  <a:srgbClr val="0000FF"/>
                </a:solidFill>
                <a:effectLst/>
                <a:latin typeface="Arial" pitchFamily="34" charset="0"/>
                <a:ea typeface="SimSun"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51562" name="Text Box 10"/>
            <p:cNvSpPr txBox="1">
              <a:spLocks noChangeArrowheads="1"/>
            </p:cNvSpPr>
            <p:nvPr/>
          </p:nvSpPr>
          <p:spPr bwMode="auto">
            <a:xfrm>
              <a:off x="1620" y="13123"/>
              <a:ext cx="8237" cy="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CN" sz="900" b="0" i="0" u="none" strike="noStrike" cap="none" normalizeH="0" baseline="0" smtClean="0">
                  <a:ln>
                    <a:noFill/>
                  </a:ln>
                  <a:solidFill>
                    <a:schemeClr val="tx1"/>
                  </a:solidFill>
                  <a:effectLst/>
                  <a:latin typeface="Calibri" pitchFamily="34" charset="0"/>
                  <a:ea typeface="SimSun" pitchFamily="2" charset="-122"/>
                  <a:cs typeface="Arial" pitchFamily="34" charset="0"/>
                </a:rPr>
                <a:t>Adapted from Fotheringham et all, in http://www.geocomputation.org/2001/talks/keynote.ppt#356,13,Slide 13 Captured 17 December 2009</a:t>
              </a:r>
              <a:r>
                <a:rPr kumimoji="0" lang="en-US" altLang="zh-CN" sz="800" b="0" i="0" u="none" strike="noStrike" cap="none" normalizeH="0" baseline="0" smtClean="0">
                  <a:ln>
                    <a:noFill/>
                  </a:ln>
                  <a:solidFill>
                    <a:schemeClr val="tx1"/>
                  </a:solidFill>
                  <a:effectLst/>
                  <a:latin typeface="Arial" pitchFamily="34" charset="0"/>
                  <a:ea typeface="SimSun" pitchFamily="2" charset="-122"/>
                  <a:cs typeface="Arial" pitchFamily="34" charset="0"/>
                </a:rPr>
                <a:t>.</a:t>
              </a:r>
              <a:r>
                <a:rPr kumimoji="0" lang="en-US" altLang="zh-CN" sz="800" b="0" i="0" u="none" strike="noStrike" cap="none" normalizeH="0" baseline="0" smtClean="0">
                  <a:ln>
                    <a:noFill/>
                  </a:ln>
                  <a:solidFill>
                    <a:srgbClr val="0000FF"/>
                  </a:solidFill>
                  <a:effectLst/>
                  <a:latin typeface="Calibri" pitchFamily="34" charset="0"/>
                  <a:ea typeface="SimSun" pitchFamily="2" charset="-122"/>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1563" name="Rectangle 11"/>
            <p:cNvSpPr>
              <a:spLocks noChangeArrowheads="1"/>
            </p:cNvSpPr>
            <p:nvPr/>
          </p:nvSpPr>
          <p:spPr bwMode="auto">
            <a:xfrm>
              <a:off x="1620" y="8561"/>
              <a:ext cx="8237" cy="5143"/>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8" name="Object 4"/>
          <p:cNvGraphicFramePr>
            <a:graphicFrameLocks noChangeAspect="1"/>
          </p:cNvGraphicFramePr>
          <p:nvPr/>
        </p:nvGraphicFramePr>
        <p:xfrm>
          <a:off x="0" y="188640"/>
          <a:ext cx="9144000" cy="6858000"/>
        </p:xfrm>
        <a:graphic>
          <a:graphicData uri="http://schemas.openxmlformats.org/presentationml/2006/ole">
            <p:oleObj spid="_x0000_s130050" name="Slide" r:id="rId3" imgW="3973167" imgH="2979323" progId="PowerPoint.Slide.8">
              <p:embed/>
            </p:oleObj>
          </a:graphicData>
        </a:graphic>
      </p:graphicFrame>
      <p:sp>
        <p:nvSpPr>
          <p:cNvPr id="5" name="Text Box 5"/>
          <p:cNvSpPr txBox="1">
            <a:spLocks noChangeArrowheads="1"/>
          </p:cNvSpPr>
          <p:nvPr/>
        </p:nvSpPr>
        <p:spPr bwMode="auto">
          <a:xfrm>
            <a:off x="899592" y="0"/>
            <a:ext cx="7200800" cy="1077218"/>
          </a:xfrm>
          <a:prstGeom prst="rect">
            <a:avLst/>
          </a:prstGeom>
          <a:solidFill>
            <a:schemeClr val="bg1"/>
          </a:solidFill>
          <a:ln w="9525">
            <a:noFill/>
            <a:miter lim="800000"/>
            <a:headEnd/>
            <a:tailEnd/>
          </a:ln>
        </p:spPr>
        <p:txBody>
          <a:bodyPr wrap="square">
            <a:spAutoFit/>
          </a:bodyPr>
          <a:lstStyle/>
          <a:p>
            <a:pPr algn="ctr"/>
            <a:r>
              <a:rPr lang="en-GB" sz="3200" dirty="0"/>
              <a:t>Dimensions of spatial segregation</a:t>
            </a:r>
          </a:p>
          <a:p>
            <a:endParaRPr lang="en-GB" dirty="0"/>
          </a:p>
          <a:p>
            <a:endParaRPr lang="en-US" sz="1400" b="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Text Box 4"/>
          <p:cNvSpPr txBox="1">
            <a:spLocks noChangeArrowheads="1"/>
          </p:cNvSpPr>
          <p:nvPr/>
        </p:nvSpPr>
        <p:spPr bwMode="auto">
          <a:xfrm>
            <a:off x="827584" y="476672"/>
            <a:ext cx="1652588" cy="519113"/>
          </a:xfrm>
          <a:prstGeom prst="rect">
            <a:avLst/>
          </a:prstGeom>
          <a:noFill/>
          <a:ln w="9525">
            <a:noFill/>
            <a:miter lim="800000"/>
            <a:headEnd/>
            <a:tailEnd/>
          </a:ln>
          <a:effectLst/>
        </p:spPr>
        <p:txBody>
          <a:bodyPr wrap="none">
            <a:spAutoFit/>
          </a:bodyPr>
          <a:lstStyle/>
          <a:p>
            <a:pPr>
              <a:defRPr/>
            </a:pPr>
            <a:r>
              <a:rPr lang="pt-BR" sz="2800" b="0" dirty="0">
                <a:effectLst>
                  <a:outerShdw blurRad="38100" dist="38100" dir="2700000" algn="tl">
                    <a:srgbClr val="C0C0C0"/>
                  </a:outerShdw>
                </a:effectLst>
                <a:latin typeface="Verdana" pitchFamily="34" charset="0"/>
              </a:rPr>
              <a:t>INCOME</a:t>
            </a:r>
          </a:p>
        </p:txBody>
      </p:sp>
      <p:grpSp>
        <p:nvGrpSpPr>
          <p:cNvPr id="2" name="Group 35"/>
          <p:cNvGrpSpPr>
            <a:grpSpLocks/>
          </p:cNvGrpSpPr>
          <p:nvPr/>
        </p:nvGrpSpPr>
        <p:grpSpPr bwMode="auto">
          <a:xfrm>
            <a:off x="3327400" y="25400"/>
            <a:ext cx="4826000" cy="6286500"/>
            <a:chOff x="3008" y="0"/>
            <a:chExt cx="3040" cy="3960"/>
          </a:xfrm>
        </p:grpSpPr>
        <p:pic>
          <p:nvPicPr>
            <p:cNvPr id="51233" name="Picture 33" descr="Income"/>
            <p:cNvPicPr>
              <a:picLocks noChangeAspect="1" noChangeArrowheads="1"/>
            </p:cNvPicPr>
            <p:nvPr/>
          </p:nvPicPr>
          <p:blipFill>
            <a:blip r:embed="rId3" cstate="print"/>
            <a:srcRect r="48541"/>
            <a:stretch>
              <a:fillRect/>
            </a:stretch>
          </p:blipFill>
          <p:spPr bwMode="auto">
            <a:xfrm>
              <a:off x="3008" y="0"/>
              <a:ext cx="2819" cy="3960"/>
            </a:xfrm>
            <a:prstGeom prst="rect">
              <a:avLst/>
            </a:prstGeom>
            <a:noFill/>
          </p:spPr>
        </p:pic>
        <p:pic>
          <p:nvPicPr>
            <p:cNvPr id="51228" name="Picture 30"/>
            <p:cNvPicPr>
              <a:picLocks noChangeAspect="1" noChangeArrowheads="1"/>
            </p:cNvPicPr>
            <p:nvPr/>
          </p:nvPicPr>
          <p:blipFill>
            <a:blip r:embed="rId4" cstate="print"/>
            <a:srcRect/>
            <a:stretch>
              <a:fillRect/>
            </a:stretch>
          </p:blipFill>
          <p:spPr bwMode="auto">
            <a:xfrm>
              <a:off x="5253" y="3632"/>
              <a:ext cx="171" cy="277"/>
            </a:xfrm>
            <a:prstGeom prst="rect">
              <a:avLst/>
            </a:prstGeom>
            <a:noFill/>
            <a:ln w="9525">
              <a:noFill/>
              <a:miter lim="800000"/>
              <a:headEnd/>
              <a:tailEnd/>
            </a:ln>
          </p:spPr>
        </p:pic>
        <p:pic>
          <p:nvPicPr>
            <p:cNvPr id="51202" name="Picture 2" descr="S_PRESM10S"/>
            <p:cNvPicPr>
              <a:picLocks noChangeAspect="1" noChangeArrowheads="1"/>
            </p:cNvPicPr>
            <p:nvPr/>
          </p:nvPicPr>
          <p:blipFill>
            <a:blip r:embed="rId5" cstate="print"/>
            <a:srcRect l="19408" t="5615" r="67838" b="82954"/>
            <a:stretch>
              <a:fillRect/>
            </a:stretch>
          </p:blipFill>
          <p:spPr bwMode="auto">
            <a:xfrm>
              <a:off x="4392" y="224"/>
              <a:ext cx="920" cy="456"/>
            </a:xfrm>
            <a:prstGeom prst="rect">
              <a:avLst/>
            </a:prstGeom>
            <a:noFill/>
            <a:ln w="9525">
              <a:noFill/>
              <a:miter lim="800000"/>
              <a:headEnd/>
              <a:tailEnd/>
            </a:ln>
          </p:spPr>
        </p:pic>
        <p:pic>
          <p:nvPicPr>
            <p:cNvPr id="51234" name="Picture 2" descr="S_PRESM10S"/>
            <p:cNvPicPr>
              <a:picLocks noChangeAspect="1" noChangeArrowheads="1"/>
            </p:cNvPicPr>
            <p:nvPr/>
          </p:nvPicPr>
          <p:blipFill>
            <a:blip r:embed="rId6" cstate="print"/>
            <a:srcRect l="23734" t="55548" r="57744" b="12968"/>
            <a:stretch>
              <a:fillRect/>
            </a:stretch>
          </p:blipFill>
          <p:spPr bwMode="auto">
            <a:xfrm>
              <a:off x="4712" y="2233"/>
              <a:ext cx="1336" cy="1256"/>
            </a:xfrm>
            <a:prstGeom prst="rect">
              <a:avLst/>
            </a:prstGeom>
            <a:noFill/>
            <a:ln w="9525">
              <a:noFill/>
              <a:miter lim="800000"/>
              <a:headEnd/>
              <a:tailEnd/>
            </a:ln>
          </p:spPr>
        </p:pic>
      </p:grpSp>
      <p:sp>
        <p:nvSpPr>
          <p:cNvPr id="51231" name="Rectangle 31"/>
          <p:cNvSpPr>
            <a:spLocks noChangeArrowheads="1"/>
          </p:cNvSpPr>
          <p:nvPr/>
        </p:nvSpPr>
        <p:spPr bwMode="auto">
          <a:xfrm>
            <a:off x="568325" y="5100638"/>
            <a:ext cx="3457575" cy="366712"/>
          </a:xfrm>
          <a:prstGeom prst="rect">
            <a:avLst/>
          </a:prstGeom>
          <a:noFill/>
          <a:ln w="9525">
            <a:noFill/>
            <a:miter lim="800000"/>
            <a:headEnd/>
            <a:tailEnd/>
          </a:ln>
          <a:effectLst/>
        </p:spPr>
        <p:txBody>
          <a:bodyPr wrap="none">
            <a:spAutoFit/>
          </a:bodyPr>
          <a:lstStyle/>
          <a:p>
            <a:r>
              <a:rPr lang="en-US" b="0">
                <a:solidFill>
                  <a:srgbClr val="000000"/>
                </a:solidFill>
              </a:rPr>
              <a:t>Moran I Index: </a:t>
            </a:r>
            <a:r>
              <a:rPr lang="en-US" b="0"/>
              <a:t>0.65 ( </a:t>
            </a:r>
            <a:r>
              <a:rPr lang="el-GR" b="0" i="1">
                <a:solidFill>
                  <a:srgbClr val="000000"/>
                </a:solidFill>
              </a:rPr>
              <a:t>ρ</a:t>
            </a:r>
            <a:r>
              <a:rPr lang="en-US" b="0"/>
              <a:t>&lt; 0.0001)</a:t>
            </a:r>
          </a:p>
        </p:txBody>
      </p:sp>
      <p:sp>
        <p:nvSpPr>
          <p:cNvPr id="51236" name="Text Box 36"/>
          <p:cNvSpPr txBox="1">
            <a:spLocks noChangeArrowheads="1"/>
          </p:cNvSpPr>
          <p:nvPr/>
        </p:nvSpPr>
        <p:spPr bwMode="auto">
          <a:xfrm>
            <a:off x="520700" y="6308725"/>
            <a:ext cx="9042400" cy="549275"/>
          </a:xfrm>
          <a:prstGeom prst="rect">
            <a:avLst/>
          </a:prstGeom>
          <a:noFill/>
          <a:ln w="9525">
            <a:noFill/>
            <a:miter lim="800000"/>
            <a:headEnd/>
            <a:tailEnd/>
          </a:ln>
          <a:effectLst/>
        </p:spPr>
        <p:txBody>
          <a:bodyPr>
            <a:spAutoFit/>
          </a:bodyPr>
          <a:lstStyle/>
          <a:p>
            <a:r>
              <a:rPr lang="en-US" b="0"/>
              <a:t>Distribution of income </a:t>
            </a:r>
            <a:r>
              <a:rPr lang="en-GB" b="0"/>
              <a:t>of the head of the household</a:t>
            </a:r>
            <a:r>
              <a:rPr lang="en-US"/>
              <a:t> </a:t>
            </a:r>
            <a:r>
              <a:rPr lang="en-US" b="0"/>
              <a:t>by district, Porto Alegre, 2000.</a:t>
            </a:r>
          </a:p>
          <a:p>
            <a:pPr eaLnBrk="0" hangingPunct="0"/>
            <a:r>
              <a:rPr lang="en-US" sz="1000" b="0"/>
              <a:t>Source: IBGE</a:t>
            </a:r>
            <a:r>
              <a:rPr lang="en-US" sz="1200" b="0"/>
              <a:t>          </a:t>
            </a:r>
          </a:p>
        </p:txBody>
      </p:sp>
      <p:sp>
        <p:nvSpPr>
          <p:cNvPr id="11" name="TextBox 10"/>
          <p:cNvSpPr txBox="1"/>
          <p:nvPr/>
        </p:nvSpPr>
        <p:spPr>
          <a:xfrm>
            <a:off x="2339752" y="1844824"/>
            <a:ext cx="1368152" cy="369332"/>
          </a:xfrm>
          <a:prstGeom prst="rect">
            <a:avLst/>
          </a:prstGeom>
          <a:noFill/>
        </p:spPr>
        <p:txBody>
          <a:bodyPr wrap="square" rtlCol="0">
            <a:spAutoFit/>
          </a:bodyPr>
          <a:lstStyle/>
          <a:p>
            <a:r>
              <a:rPr lang="en-GB" dirty="0" smtClean="0">
                <a:solidFill>
                  <a:srgbClr val="FF0000"/>
                </a:solidFill>
              </a:rPr>
              <a:t>Downtown</a:t>
            </a:r>
            <a:endParaRPr lang="en-GB" dirty="0">
              <a:solidFill>
                <a:srgbClr val="FF0000"/>
              </a:solidFill>
            </a:endParaRPr>
          </a:p>
        </p:txBody>
      </p:sp>
      <p:sp>
        <p:nvSpPr>
          <p:cNvPr id="12" name="TextBox 11"/>
          <p:cNvSpPr txBox="1"/>
          <p:nvPr/>
        </p:nvSpPr>
        <p:spPr>
          <a:xfrm>
            <a:off x="2411760" y="2564904"/>
            <a:ext cx="1584176" cy="646331"/>
          </a:xfrm>
          <a:prstGeom prst="rect">
            <a:avLst/>
          </a:prstGeom>
          <a:noFill/>
        </p:spPr>
        <p:txBody>
          <a:bodyPr wrap="square" rtlCol="0">
            <a:spAutoFit/>
          </a:bodyPr>
          <a:lstStyle/>
          <a:p>
            <a:r>
              <a:rPr lang="en-GB" dirty="0" err="1" smtClean="0">
                <a:solidFill>
                  <a:srgbClr val="0000FF"/>
                </a:solidFill>
              </a:rPr>
              <a:t>Guaiba</a:t>
            </a:r>
            <a:r>
              <a:rPr lang="en-GB" dirty="0" smtClean="0">
                <a:solidFill>
                  <a:srgbClr val="0000FF"/>
                </a:solidFill>
              </a:rPr>
              <a:t> River</a:t>
            </a:r>
          </a:p>
          <a:p>
            <a:r>
              <a:rPr lang="en-GB" dirty="0" smtClean="0">
                <a:solidFill>
                  <a:srgbClr val="0000FF"/>
                </a:solidFill>
              </a:rPr>
              <a:t>and Bay</a:t>
            </a:r>
            <a:endParaRPr lang="en-GB" dirty="0">
              <a:solidFill>
                <a:srgbClr val="0000FF"/>
              </a:solidFill>
            </a:endParaRPr>
          </a:p>
        </p:txBody>
      </p:sp>
      <p:cxnSp>
        <p:nvCxnSpPr>
          <p:cNvPr id="14" name="Straight Arrow Connector 13"/>
          <p:cNvCxnSpPr/>
          <p:nvPr/>
        </p:nvCxnSpPr>
        <p:spPr>
          <a:xfrm flipV="1">
            <a:off x="3635896" y="1988840"/>
            <a:ext cx="1512168" cy="406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851920" y="2132856"/>
            <a:ext cx="504056" cy="648072"/>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419872" y="3068960"/>
            <a:ext cx="648072" cy="108012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3"/>
          <p:cNvSpPr>
            <a:spLocks noChangeArrowheads="1"/>
          </p:cNvSpPr>
          <p:nvPr/>
        </p:nvSpPr>
        <p:spPr bwMode="auto">
          <a:xfrm>
            <a:off x="-53975" y="109538"/>
            <a:ext cx="3621088" cy="1981200"/>
          </a:xfrm>
          <a:prstGeom prst="rect">
            <a:avLst/>
          </a:prstGeom>
          <a:noFill/>
          <a:ln w="9525">
            <a:noFill/>
            <a:miter lim="800000"/>
            <a:headEnd/>
            <a:tailEnd/>
          </a:ln>
        </p:spPr>
        <p:txBody>
          <a:bodyPr>
            <a:spAutoFit/>
          </a:bodyPr>
          <a:lstStyle/>
          <a:p>
            <a:pPr algn="ctr"/>
            <a:r>
              <a:rPr lang="en-GB" b="0">
                <a:solidFill>
                  <a:schemeClr val="accent2"/>
                </a:solidFill>
              </a:rPr>
              <a:t>Local </a:t>
            </a:r>
          </a:p>
          <a:p>
            <a:r>
              <a:rPr lang="en-GB" sz="2400" b="0">
                <a:solidFill>
                  <a:schemeClr val="accent2"/>
                </a:solidFill>
              </a:rPr>
              <a:t>Spatial Isolation Indexes</a:t>
            </a:r>
          </a:p>
          <a:p>
            <a:endParaRPr lang="en-GB" b="0">
              <a:solidFill>
                <a:schemeClr val="accent2"/>
              </a:solidFill>
            </a:endParaRPr>
          </a:p>
          <a:p>
            <a:pPr algn="ctr"/>
            <a:r>
              <a:rPr lang="en-GB" b="0">
                <a:solidFill>
                  <a:schemeClr val="tx2"/>
                </a:solidFill>
              </a:rPr>
              <a:t>Income Groups</a:t>
            </a:r>
          </a:p>
          <a:p>
            <a:endParaRPr lang="en-GB" b="0">
              <a:solidFill>
                <a:schemeClr val="tx2"/>
              </a:solidFill>
            </a:endParaRPr>
          </a:p>
          <a:p>
            <a:pPr algn="ctr"/>
            <a:r>
              <a:rPr lang="en-GB" sz="1400" b="0">
                <a:solidFill>
                  <a:schemeClr val="tx2"/>
                </a:solidFill>
              </a:rPr>
              <a:t>BW:400m</a:t>
            </a:r>
          </a:p>
          <a:p>
            <a:pPr algn="ctr"/>
            <a:r>
              <a:rPr lang="en-GB" sz="1400" b="0"/>
              <a:t>ms: minimum salaries</a:t>
            </a:r>
            <a:endParaRPr lang="en-US" sz="1400" b="0">
              <a:solidFill>
                <a:schemeClr val="tx2"/>
              </a:solidFill>
            </a:endParaRPr>
          </a:p>
        </p:txBody>
      </p:sp>
      <p:pic>
        <p:nvPicPr>
          <p:cNvPr id="48131" name="Picture 28" descr="IIRen20_400_recomeco"/>
          <p:cNvPicPr>
            <a:picLocks noChangeAspect="1" noChangeArrowheads="1"/>
          </p:cNvPicPr>
          <p:nvPr/>
        </p:nvPicPr>
        <p:blipFill>
          <a:blip r:embed="rId3" cstate="print"/>
          <a:srcRect l="21704" r="19907"/>
          <a:stretch>
            <a:fillRect/>
          </a:stretch>
        </p:blipFill>
        <p:spPr bwMode="auto">
          <a:xfrm>
            <a:off x="3417888" y="141288"/>
            <a:ext cx="2571750" cy="3236912"/>
          </a:xfrm>
          <a:prstGeom prst="rect">
            <a:avLst/>
          </a:prstGeom>
          <a:noFill/>
          <a:ln w="9525">
            <a:solidFill>
              <a:srgbClr val="000000"/>
            </a:solidFill>
            <a:miter lim="800000"/>
            <a:headEnd/>
            <a:tailEnd/>
          </a:ln>
        </p:spPr>
      </p:pic>
      <p:sp>
        <p:nvSpPr>
          <p:cNvPr id="48132" name="Rectangle 8"/>
          <p:cNvSpPr>
            <a:spLocks noChangeArrowheads="1"/>
          </p:cNvSpPr>
          <p:nvPr/>
        </p:nvSpPr>
        <p:spPr bwMode="auto">
          <a:xfrm>
            <a:off x="5026025" y="133350"/>
            <a:ext cx="1003300" cy="366713"/>
          </a:xfrm>
          <a:prstGeom prst="rect">
            <a:avLst/>
          </a:prstGeom>
          <a:noFill/>
          <a:ln w="9525">
            <a:noFill/>
            <a:miter lim="800000"/>
            <a:headEnd/>
            <a:tailEnd/>
          </a:ln>
        </p:spPr>
        <p:txBody>
          <a:bodyPr wrap="none">
            <a:spAutoFit/>
          </a:bodyPr>
          <a:lstStyle/>
          <a:p>
            <a:r>
              <a:rPr lang="en-GB" b="0"/>
              <a:t>&gt;20 ms </a:t>
            </a:r>
            <a:endParaRPr lang="en-US" b="0"/>
          </a:p>
        </p:txBody>
      </p:sp>
      <p:pic>
        <p:nvPicPr>
          <p:cNvPr id="48133" name="Picture 29" descr="IIRen1020_400_recomeco"/>
          <p:cNvPicPr>
            <a:picLocks noChangeAspect="1" noChangeArrowheads="1"/>
          </p:cNvPicPr>
          <p:nvPr/>
        </p:nvPicPr>
        <p:blipFill>
          <a:blip r:embed="rId4" cstate="print"/>
          <a:srcRect l="19383" r="17805"/>
          <a:stretch>
            <a:fillRect/>
          </a:stretch>
        </p:blipFill>
        <p:spPr bwMode="auto">
          <a:xfrm>
            <a:off x="6335713" y="133350"/>
            <a:ext cx="2598737" cy="3265488"/>
          </a:xfrm>
          <a:prstGeom prst="rect">
            <a:avLst/>
          </a:prstGeom>
          <a:noFill/>
          <a:ln w="9525">
            <a:solidFill>
              <a:srgbClr val="000000"/>
            </a:solidFill>
            <a:miter lim="800000"/>
            <a:headEnd/>
            <a:tailEnd/>
          </a:ln>
        </p:spPr>
      </p:pic>
      <p:sp>
        <p:nvSpPr>
          <p:cNvPr id="48134" name="Rectangle 7"/>
          <p:cNvSpPr>
            <a:spLocks noChangeArrowheads="1"/>
          </p:cNvSpPr>
          <p:nvPr/>
        </p:nvSpPr>
        <p:spPr bwMode="auto">
          <a:xfrm>
            <a:off x="7789863" y="93663"/>
            <a:ext cx="1136650" cy="366712"/>
          </a:xfrm>
          <a:prstGeom prst="rect">
            <a:avLst/>
          </a:prstGeom>
          <a:noFill/>
          <a:ln w="9525">
            <a:noFill/>
            <a:miter lim="800000"/>
            <a:headEnd/>
            <a:tailEnd/>
          </a:ln>
        </p:spPr>
        <p:txBody>
          <a:bodyPr wrap="none">
            <a:spAutoFit/>
          </a:bodyPr>
          <a:lstStyle/>
          <a:p>
            <a:r>
              <a:rPr lang="en-GB" b="0"/>
              <a:t>10-20 ms</a:t>
            </a:r>
            <a:endParaRPr lang="en-US" b="0"/>
          </a:p>
        </p:txBody>
      </p:sp>
      <p:sp>
        <p:nvSpPr>
          <p:cNvPr id="48135" name="AutoShape 16"/>
          <p:cNvSpPr>
            <a:spLocks noChangeArrowheads="1"/>
          </p:cNvSpPr>
          <p:nvPr/>
        </p:nvSpPr>
        <p:spPr bwMode="auto">
          <a:xfrm>
            <a:off x="5915025" y="1574800"/>
            <a:ext cx="495300" cy="355600"/>
          </a:xfrm>
          <a:prstGeom prst="rightArrow">
            <a:avLst>
              <a:gd name="adj1" fmla="val 50000"/>
              <a:gd name="adj2" fmla="val 34821"/>
            </a:avLst>
          </a:prstGeom>
          <a:solidFill>
            <a:schemeClr val="bg1"/>
          </a:solidFill>
          <a:ln w="9525">
            <a:solidFill>
              <a:schemeClr val="tx1"/>
            </a:solidFill>
            <a:miter lim="800000"/>
            <a:headEnd/>
            <a:tailEnd/>
          </a:ln>
        </p:spPr>
        <p:txBody>
          <a:bodyPr wrap="none" anchor="ctr"/>
          <a:lstStyle/>
          <a:p>
            <a:endParaRPr lang="pt-BR"/>
          </a:p>
        </p:txBody>
      </p:sp>
      <p:pic>
        <p:nvPicPr>
          <p:cNvPr id="48136" name="Picture 30" descr="IIRen510_400_recomeco"/>
          <p:cNvPicPr>
            <a:picLocks noChangeAspect="1" noChangeArrowheads="1"/>
          </p:cNvPicPr>
          <p:nvPr/>
        </p:nvPicPr>
        <p:blipFill>
          <a:blip r:embed="rId5" cstate="print"/>
          <a:srcRect l="19615" r="18103"/>
          <a:stretch>
            <a:fillRect/>
          </a:stretch>
        </p:blipFill>
        <p:spPr bwMode="auto">
          <a:xfrm>
            <a:off x="6384925" y="3498850"/>
            <a:ext cx="2573338" cy="3240088"/>
          </a:xfrm>
          <a:prstGeom prst="rect">
            <a:avLst/>
          </a:prstGeom>
          <a:noFill/>
          <a:ln w="9525">
            <a:solidFill>
              <a:srgbClr val="000000"/>
            </a:solidFill>
            <a:miter lim="800000"/>
            <a:headEnd/>
            <a:tailEnd/>
          </a:ln>
        </p:spPr>
      </p:pic>
      <p:sp>
        <p:nvSpPr>
          <p:cNvPr id="48137" name="Rectangle 6"/>
          <p:cNvSpPr>
            <a:spLocks noChangeArrowheads="1"/>
          </p:cNvSpPr>
          <p:nvPr/>
        </p:nvSpPr>
        <p:spPr bwMode="auto">
          <a:xfrm>
            <a:off x="7967663" y="3498850"/>
            <a:ext cx="1009650" cy="366713"/>
          </a:xfrm>
          <a:prstGeom prst="rect">
            <a:avLst/>
          </a:prstGeom>
          <a:noFill/>
          <a:ln w="9525">
            <a:noFill/>
            <a:miter lim="800000"/>
            <a:headEnd/>
            <a:tailEnd/>
          </a:ln>
        </p:spPr>
        <p:txBody>
          <a:bodyPr wrap="none">
            <a:spAutoFit/>
          </a:bodyPr>
          <a:lstStyle/>
          <a:p>
            <a:r>
              <a:rPr lang="en-GB" b="0"/>
              <a:t>5-10 ms</a:t>
            </a:r>
            <a:endParaRPr lang="en-US" b="0"/>
          </a:p>
        </p:txBody>
      </p:sp>
      <p:sp>
        <p:nvSpPr>
          <p:cNvPr id="48138" name="AutoShape 18"/>
          <p:cNvSpPr>
            <a:spLocks noChangeArrowheads="1"/>
          </p:cNvSpPr>
          <p:nvPr/>
        </p:nvSpPr>
        <p:spPr bwMode="auto">
          <a:xfrm rot="5400000">
            <a:off x="7584281" y="3302794"/>
            <a:ext cx="458788" cy="355600"/>
          </a:xfrm>
          <a:prstGeom prst="rightArrow">
            <a:avLst>
              <a:gd name="adj1" fmla="val 50000"/>
              <a:gd name="adj2" fmla="val 32254"/>
            </a:avLst>
          </a:prstGeom>
          <a:solidFill>
            <a:schemeClr val="bg1"/>
          </a:solidFill>
          <a:ln w="9525">
            <a:solidFill>
              <a:schemeClr val="tx1"/>
            </a:solidFill>
            <a:miter lim="800000"/>
            <a:headEnd/>
            <a:tailEnd/>
          </a:ln>
        </p:spPr>
        <p:txBody>
          <a:bodyPr wrap="none" anchor="ctr"/>
          <a:lstStyle/>
          <a:p>
            <a:endParaRPr lang="pt-BR"/>
          </a:p>
        </p:txBody>
      </p:sp>
      <p:pic>
        <p:nvPicPr>
          <p:cNvPr id="48139" name="Picture 39"/>
          <p:cNvPicPr>
            <a:picLocks noChangeAspect="1" noChangeArrowheads="1"/>
          </p:cNvPicPr>
          <p:nvPr/>
        </p:nvPicPr>
        <p:blipFill>
          <a:blip r:embed="rId6" cstate="print"/>
          <a:srcRect l="1707" t="3236" r="37532" b="81514"/>
          <a:stretch>
            <a:fillRect/>
          </a:stretch>
        </p:blipFill>
        <p:spPr bwMode="auto">
          <a:xfrm>
            <a:off x="457200" y="2343150"/>
            <a:ext cx="806450" cy="1171575"/>
          </a:xfrm>
          <a:prstGeom prst="rect">
            <a:avLst/>
          </a:prstGeom>
          <a:noFill/>
          <a:ln w="9525">
            <a:noFill/>
            <a:miter lim="800000"/>
            <a:headEnd/>
            <a:tailEnd/>
          </a:ln>
        </p:spPr>
      </p:pic>
      <p:sp>
        <p:nvSpPr>
          <p:cNvPr id="48140" name="Rectangle 38"/>
          <p:cNvSpPr>
            <a:spLocks noChangeArrowheads="1"/>
          </p:cNvSpPr>
          <p:nvPr/>
        </p:nvSpPr>
        <p:spPr bwMode="auto">
          <a:xfrm>
            <a:off x="1022350" y="3254375"/>
            <a:ext cx="330200" cy="336550"/>
          </a:xfrm>
          <a:prstGeom prst="rect">
            <a:avLst/>
          </a:prstGeom>
          <a:solidFill>
            <a:schemeClr val="bg1"/>
          </a:solidFill>
          <a:ln w="9525">
            <a:noFill/>
            <a:miter lim="800000"/>
            <a:headEnd/>
            <a:tailEnd/>
          </a:ln>
        </p:spPr>
        <p:txBody>
          <a:bodyPr wrap="none" anchor="ctr"/>
          <a:lstStyle/>
          <a:p>
            <a:endParaRPr lang="pt-BR"/>
          </a:p>
        </p:txBody>
      </p:sp>
      <p:pic>
        <p:nvPicPr>
          <p:cNvPr id="48141" name="Picture 34" descr="IIRen0_02_400_recomeco"/>
          <p:cNvPicPr>
            <a:picLocks noChangeAspect="1" noChangeArrowheads="1"/>
          </p:cNvPicPr>
          <p:nvPr/>
        </p:nvPicPr>
        <p:blipFill>
          <a:blip r:embed="rId7" cstate="print"/>
          <a:srcRect l="19177" r="17520"/>
          <a:stretch>
            <a:fillRect/>
          </a:stretch>
        </p:blipFill>
        <p:spPr bwMode="auto">
          <a:xfrm>
            <a:off x="434975" y="3503613"/>
            <a:ext cx="2570163" cy="3228975"/>
          </a:xfrm>
          <a:prstGeom prst="rect">
            <a:avLst/>
          </a:prstGeom>
          <a:noFill/>
          <a:ln w="9525">
            <a:solidFill>
              <a:srgbClr val="000000"/>
            </a:solidFill>
            <a:miter lim="800000"/>
            <a:headEnd/>
            <a:tailEnd/>
          </a:ln>
        </p:spPr>
      </p:pic>
      <p:sp>
        <p:nvSpPr>
          <p:cNvPr id="48142" name="Rectangle 37"/>
          <p:cNvSpPr>
            <a:spLocks noChangeArrowheads="1"/>
          </p:cNvSpPr>
          <p:nvPr/>
        </p:nvSpPr>
        <p:spPr bwMode="auto">
          <a:xfrm>
            <a:off x="1016000" y="2260600"/>
            <a:ext cx="330200" cy="317500"/>
          </a:xfrm>
          <a:prstGeom prst="rect">
            <a:avLst/>
          </a:prstGeom>
          <a:solidFill>
            <a:schemeClr val="bg1"/>
          </a:solidFill>
          <a:ln w="9525">
            <a:noFill/>
            <a:miter lim="800000"/>
            <a:headEnd/>
            <a:tailEnd/>
          </a:ln>
        </p:spPr>
        <p:txBody>
          <a:bodyPr wrap="none" anchor="ctr"/>
          <a:lstStyle/>
          <a:p>
            <a:endParaRPr lang="pt-BR"/>
          </a:p>
        </p:txBody>
      </p:sp>
      <p:sp>
        <p:nvSpPr>
          <p:cNvPr id="48143" name="Rectangle 4"/>
          <p:cNvSpPr>
            <a:spLocks noChangeArrowheads="1"/>
          </p:cNvSpPr>
          <p:nvPr/>
        </p:nvSpPr>
        <p:spPr bwMode="auto">
          <a:xfrm>
            <a:off x="2241550" y="3498850"/>
            <a:ext cx="749300" cy="366713"/>
          </a:xfrm>
          <a:prstGeom prst="rect">
            <a:avLst/>
          </a:prstGeom>
          <a:noFill/>
          <a:ln w="9525">
            <a:noFill/>
            <a:miter lim="800000"/>
            <a:headEnd/>
            <a:tailEnd/>
          </a:ln>
        </p:spPr>
        <p:txBody>
          <a:bodyPr wrap="none">
            <a:spAutoFit/>
          </a:bodyPr>
          <a:lstStyle/>
          <a:p>
            <a:r>
              <a:rPr lang="en-GB" b="0"/>
              <a:t>&lt;2ms</a:t>
            </a:r>
            <a:endParaRPr lang="en-US" b="0"/>
          </a:p>
        </p:txBody>
      </p:sp>
      <p:pic>
        <p:nvPicPr>
          <p:cNvPr id="48144" name="Picture 31" descr="IIRen25_400_recomeco"/>
          <p:cNvPicPr>
            <a:picLocks noChangeAspect="1" noChangeArrowheads="1"/>
          </p:cNvPicPr>
          <p:nvPr/>
        </p:nvPicPr>
        <p:blipFill>
          <a:blip r:embed="rId8" cstate="print"/>
          <a:srcRect l="19048" r="17192"/>
          <a:stretch>
            <a:fillRect/>
          </a:stretch>
        </p:blipFill>
        <p:spPr bwMode="auto">
          <a:xfrm>
            <a:off x="3424238" y="3498850"/>
            <a:ext cx="2559050" cy="3222625"/>
          </a:xfrm>
          <a:prstGeom prst="rect">
            <a:avLst/>
          </a:prstGeom>
          <a:noFill/>
          <a:ln w="9525">
            <a:solidFill>
              <a:srgbClr val="000000"/>
            </a:solidFill>
            <a:miter lim="800000"/>
            <a:headEnd/>
            <a:tailEnd/>
          </a:ln>
        </p:spPr>
      </p:pic>
      <p:sp>
        <p:nvSpPr>
          <p:cNvPr id="48145" name="AutoShape 24"/>
          <p:cNvSpPr>
            <a:spLocks noChangeArrowheads="1"/>
          </p:cNvSpPr>
          <p:nvPr/>
        </p:nvSpPr>
        <p:spPr bwMode="auto">
          <a:xfrm rot="10676171">
            <a:off x="5913438" y="4724400"/>
            <a:ext cx="495300" cy="355600"/>
          </a:xfrm>
          <a:prstGeom prst="rightArrow">
            <a:avLst>
              <a:gd name="adj1" fmla="val 50000"/>
              <a:gd name="adj2" fmla="val 34821"/>
            </a:avLst>
          </a:prstGeom>
          <a:solidFill>
            <a:schemeClr val="bg1"/>
          </a:solidFill>
          <a:ln w="9525">
            <a:solidFill>
              <a:schemeClr val="tx1"/>
            </a:solidFill>
            <a:miter lim="800000"/>
            <a:headEnd/>
            <a:tailEnd/>
          </a:ln>
        </p:spPr>
        <p:txBody>
          <a:bodyPr wrap="none" anchor="ctr"/>
          <a:lstStyle/>
          <a:p>
            <a:endParaRPr lang="pt-BR"/>
          </a:p>
        </p:txBody>
      </p:sp>
      <p:sp>
        <p:nvSpPr>
          <p:cNvPr id="48146" name="AutoShape 25"/>
          <p:cNvSpPr>
            <a:spLocks noChangeArrowheads="1"/>
          </p:cNvSpPr>
          <p:nvPr/>
        </p:nvSpPr>
        <p:spPr bwMode="auto">
          <a:xfrm rot="10800000">
            <a:off x="2957513" y="4737100"/>
            <a:ext cx="482600" cy="355600"/>
          </a:xfrm>
          <a:prstGeom prst="rightArrow">
            <a:avLst>
              <a:gd name="adj1" fmla="val 50000"/>
              <a:gd name="adj2" fmla="val 33929"/>
            </a:avLst>
          </a:prstGeom>
          <a:solidFill>
            <a:schemeClr val="bg1"/>
          </a:solidFill>
          <a:ln w="9525">
            <a:solidFill>
              <a:schemeClr val="tx1"/>
            </a:solidFill>
            <a:miter lim="800000"/>
            <a:headEnd/>
            <a:tailEnd/>
          </a:ln>
        </p:spPr>
        <p:txBody>
          <a:bodyPr wrap="none" anchor="ctr"/>
          <a:lstStyle/>
          <a:p>
            <a:endParaRPr lang="pt-BR"/>
          </a:p>
        </p:txBody>
      </p:sp>
      <p:sp>
        <p:nvSpPr>
          <p:cNvPr id="48147" name="Rectangle 5"/>
          <p:cNvSpPr>
            <a:spLocks noChangeArrowheads="1"/>
          </p:cNvSpPr>
          <p:nvPr/>
        </p:nvSpPr>
        <p:spPr bwMode="auto">
          <a:xfrm>
            <a:off x="5122863" y="3489325"/>
            <a:ext cx="882650" cy="366713"/>
          </a:xfrm>
          <a:prstGeom prst="rect">
            <a:avLst/>
          </a:prstGeom>
          <a:noFill/>
          <a:ln w="9525">
            <a:noFill/>
            <a:miter lim="800000"/>
            <a:headEnd/>
            <a:tailEnd/>
          </a:ln>
        </p:spPr>
        <p:txBody>
          <a:bodyPr wrap="none">
            <a:spAutoFit/>
          </a:bodyPr>
          <a:lstStyle/>
          <a:p>
            <a:r>
              <a:rPr lang="en-GB" b="0"/>
              <a:t>2-5 ms</a:t>
            </a:r>
            <a:endParaRPr lang="en-US" b="0"/>
          </a:p>
        </p:txBody>
      </p:sp>
      <p:pic>
        <p:nvPicPr>
          <p:cNvPr id="48148" name="Picture 40"/>
          <p:cNvPicPr>
            <a:picLocks noChangeAspect="1" noChangeArrowheads="1"/>
          </p:cNvPicPr>
          <p:nvPr/>
        </p:nvPicPr>
        <p:blipFill>
          <a:blip r:embed="rId9" cstate="print"/>
          <a:srcRect/>
          <a:stretch>
            <a:fillRect/>
          </a:stretch>
        </p:blipFill>
        <p:spPr bwMode="auto">
          <a:xfrm>
            <a:off x="8440738" y="5359400"/>
            <a:ext cx="271462" cy="4397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9" name="Picture 3"/>
          <p:cNvPicPr>
            <a:picLocks noChangeAspect="1" noChangeArrowheads="1"/>
          </p:cNvPicPr>
          <p:nvPr/>
        </p:nvPicPr>
        <p:blipFill>
          <a:blip r:embed="rId2" cstate="print"/>
          <a:srcRect/>
          <a:stretch>
            <a:fillRect/>
          </a:stretch>
        </p:blipFill>
        <p:spPr bwMode="auto">
          <a:xfrm>
            <a:off x="0" y="2420888"/>
            <a:ext cx="4852501" cy="3203895"/>
          </a:xfrm>
          <a:prstGeom prst="rect">
            <a:avLst/>
          </a:prstGeom>
          <a:noFill/>
          <a:ln w="9525">
            <a:noFill/>
            <a:miter lim="800000"/>
            <a:headEnd/>
            <a:tailEnd/>
          </a:ln>
        </p:spPr>
      </p:pic>
      <p:sp>
        <p:nvSpPr>
          <p:cNvPr id="8" name="TextBox 7"/>
          <p:cNvSpPr txBox="1"/>
          <p:nvPr/>
        </p:nvSpPr>
        <p:spPr>
          <a:xfrm>
            <a:off x="971600" y="5733256"/>
            <a:ext cx="3096344" cy="646331"/>
          </a:xfrm>
          <a:prstGeom prst="rect">
            <a:avLst/>
          </a:prstGeom>
          <a:noFill/>
        </p:spPr>
        <p:txBody>
          <a:bodyPr wrap="square" rtlCol="0">
            <a:spAutoFit/>
          </a:bodyPr>
          <a:lstStyle/>
          <a:p>
            <a:r>
              <a:rPr lang="en-GB" b="1" dirty="0" err="1" smtClean="0"/>
              <a:t>Kuznetz</a:t>
            </a:r>
            <a:r>
              <a:rPr lang="en-GB" b="1" dirty="0" smtClean="0"/>
              <a:t> Curve (1958)</a:t>
            </a:r>
          </a:p>
          <a:p>
            <a:endParaRPr lang="en-GB" b="1" dirty="0"/>
          </a:p>
        </p:txBody>
      </p:sp>
      <p:pic>
        <p:nvPicPr>
          <p:cNvPr id="11" name="Picture 3" descr="Life expectancy - national income"/>
          <p:cNvPicPr>
            <a:picLocks noChangeAspect="1" noChangeArrowheads="1"/>
          </p:cNvPicPr>
          <p:nvPr/>
        </p:nvPicPr>
        <p:blipFill>
          <a:blip r:embed="rId3" cstate="print"/>
          <a:srcRect/>
          <a:stretch>
            <a:fillRect/>
          </a:stretch>
        </p:blipFill>
        <p:spPr bwMode="auto">
          <a:xfrm>
            <a:off x="4657660" y="2348880"/>
            <a:ext cx="4486340" cy="3265146"/>
          </a:xfrm>
          <a:prstGeom prst="rect">
            <a:avLst/>
          </a:prstGeom>
          <a:noFill/>
          <a:ln w="9525">
            <a:noFill/>
            <a:miter lim="800000"/>
            <a:headEnd/>
            <a:tailEnd/>
          </a:ln>
        </p:spPr>
      </p:pic>
      <p:sp>
        <p:nvSpPr>
          <p:cNvPr id="12" name="Text Box 5"/>
          <p:cNvSpPr txBox="1">
            <a:spLocks noChangeArrowheads="1"/>
          </p:cNvSpPr>
          <p:nvPr/>
        </p:nvSpPr>
        <p:spPr bwMode="auto">
          <a:xfrm>
            <a:off x="5230812" y="6309320"/>
            <a:ext cx="3913188" cy="274638"/>
          </a:xfrm>
          <a:prstGeom prst="rect">
            <a:avLst/>
          </a:prstGeom>
          <a:noFill/>
          <a:ln w="9525">
            <a:noFill/>
            <a:miter lim="800000"/>
            <a:headEnd/>
            <a:tailEnd/>
          </a:ln>
        </p:spPr>
        <p:txBody>
          <a:bodyPr wrap="none">
            <a:spAutoFit/>
          </a:bodyPr>
          <a:lstStyle/>
          <a:p>
            <a:r>
              <a:rPr lang="en-GB" sz="1200" b="1" i="1" dirty="0">
                <a:solidFill>
                  <a:schemeClr val="accent2"/>
                </a:solidFill>
              </a:rPr>
              <a:t>Source: Wilkinson &amp; Pickett, The Spirit Level (2009)</a:t>
            </a:r>
          </a:p>
        </p:txBody>
      </p:sp>
      <p:sp>
        <p:nvSpPr>
          <p:cNvPr id="13" name="Rectangle 2"/>
          <p:cNvSpPr>
            <a:spLocks noGrp="1" noChangeArrowheads="1"/>
          </p:cNvSpPr>
          <p:nvPr>
            <p:ph type="title" idx="4294967295"/>
          </p:nvPr>
        </p:nvSpPr>
        <p:spPr>
          <a:xfrm>
            <a:off x="5724128" y="5661248"/>
            <a:ext cx="3240360" cy="720080"/>
          </a:xfrm>
        </p:spPr>
        <p:txBody>
          <a:bodyPr/>
          <a:lstStyle/>
          <a:p>
            <a:pPr eaLnBrk="1" hangingPunct="1"/>
            <a:r>
              <a:rPr lang="en-US" sz="2000" b="1" dirty="0" smtClean="0">
                <a:solidFill>
                  <a:schemeClr val="tx1"/>
                </a:solidFill>
                <a:latin typeface="Arial" pitchFamily="34" charset="0"/>
              </a:rPr>
              <a:t>Preston Curve</a:t>
            </a:r>
          </a:p>
        </p:txBody>
      </p:sp>
      <p:sp>
        <p:nvSpPr>
          <p:cNvPr id="14" name="TextBox 13"/>
          <p:cNvSpPr txBox="1"/>
          <p:nvPr/>
        </p:nvSpPr>
        <p:spPr>
          <a:xfrm>
            <a:off x="179512" y="260648"/>
            <a:ext cx="8496944" cy="400110"/>
          </a:xfrm>
          <a:prstGeom prst="rect">
            <a:avLst/>
          </a:prstGeom>
          <a:noFill/>
        </p:spPr>
        <p:txBody>
          <a:bodyPr wrap="square" rtlCol="0">
            <a:spAutoFit/>
          </a:bodyPr>
          <a:lstStyle/>
          <a:p>
            <a:r>
              <a:rPr lang="en-GB" sz="2000" b="1" dirty="0" smtClean="0"/>
              <a:t>Is the social gradient in health important for developing countries?</a:t>
            </a:r>
            <a:endParaRPr lang="en-GB" sz="2000" b="1" dirty="0"/>
          </a:p>
        </p:txBody>
      </p:sp>
      <p:sp>
        <p:nvSpPr>
          <p:cNvPr id="15" name="TextBox 14"/>
          <p:cNvSpPr txBox="1"/>
          <p:nvPr/>
        </p:nvSpPr>
        <p:spPr>
          <a:xfrm>
            <a:off x="0" y="1052736"/>
            <a:ext cx="8748464" cy="923330"/>
          </a:xfrm>
          <a:prstGeom prst="rect">
            <a:avLst/>
          </a:prstGeom>
          <a:noFill/>
        </p:spPr>
        <p:txBody>
          <a:bodyPr wrap="square" rtlCol="0">
            <a:spAutoFit/>
          </a:bodyPr>
          <a:lstStyle/>
          <a:p>
            <a:r>
              <a:rPr lang="en-GB" dirty="0" smtClean="0"/>
              <a:t>Two alternative hypotheses:</a:t>
            </a:r>
          </a:p>
          <a:p>
            <a:pPr>
              <a:buFontTx/>
              <a:buChar char="-"/>
            </a:pPr>
            <a:r>
              <a:rPr lang="en-GB" dirty="0" smtClean="0"/>
              <a:t>Income inequality accompanies economic development in industrialising countries </a:t>
            </a:r>
          </a:p>
          <a:p>
            <a:pPr>
              <a:buFontTx/>
              <a:buChar char="-"/>
            </a:pPr>
            <a:r>
              <a:rPr lang="en-GB" dirty="0" smtClean="0"/>
              <a:t>Income inequality results in poorer population health and lower life expectancy</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051720" y="1916832"/>
          <a:ext cx="4457700" cy="3291840"/>
        </p:xfrm>
        <a:graphic>
          <a:graphicData uri="http://schemas.openxmlformats.org/drawingml/2006/table">
            <a:tbl>
              <a:tblPr/>
              <a:tblGrid>
                <a:gridCol w="1485900"/>
                <a:gridCol w="1485900"/>
                <a:gridCol w="1485900"/>
              </a:tblGrid>
              <a:tr h="333375">
                <a:tc>
                  <a:txBody>
                    <a:bodyPr/>
                    <a:lstStyle/>
                    <a:p>
                      <a:pPr>
                        <a:lnSpc>
                          <a:spcPct val="150000"/>
                        </a:lnSpc>
                        <a:spcAft>
                          <a:spcPts val="0"/>
                        </a:spcAft>
                      </a:pPr>
                      <a:r>
                        <a:rPr lang="en-GB" sz="1800" dirty="0">
                          <a:latin typeface="Calibri"/>
                          <a:ea typeface="Times New Roman"/>
                          <a:cs typeface="Arial"/>
                        </a:rPr>
                        <a:t>Income Group</a:t>
                      </a:r>
                      <a:endParaRPr lang="en-GB" sz="1800" dirty="0">
                        <a:latin typeface="Times New Roman"/>
                        <a:ea typeface="Times New Roman"/>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GB" sz="1800">
                        <a:latin typeface="Calibri"/>
                        <a:ea typeface="Times New Roman"/>
                        <a:cs typeface="Arial"/>
                      </a:endParaRPr>
                    </a:p>
                    <a:p>
                      <a:pPr algn="ctr">
                        <a:lnSpc>
                          <a:spcPct val="150000"/>
                        </a:lnSpc>
                        <a:spcAft>
                          <a:spcPts val="0"/>
                        </a:spcAft>
                      </a:pPr>
                      <a:r>
                        <a:rPr lang="en-GB" sz="1800">
                          <a:latin typeface="Calibri"/>
                          <a:ea typeface="Times New Roman"/>
                          <a:cs typeface="Arial"/>
                        </a:rPr>
                        <a:t>Percentage of city population </a:t>
                      </a:r>
                      <a:endParaRPr lang="en-GB" sz="1800">
                        <a:latin typeface="Times New Roman"/>
                        <a:ea typeface="Times New Roman"/>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800">
                          <a:latin typeface="Calibri"/>
                          <a:ea typeface="Times New Roman"/>
                          <a:cs typeface="Arial"/>
                        </a:rPr>
                        <a:t> </a:t>
                      </a:r>
                      <a:endParaRPr lang="en-GB" sz="1800">
                        <a:latin typeface="Times New Roman"/>
                        <a:ea typeface="Times New Roman"/>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nSpc>
                          <a:spcPct val="150000"/>
                        </a:lnSpc>
                        <a:spcAft>
                          <a:spcPts val="0"/>
                        </a:spcAft>
                      </a:pPr>
                      <a:r>
                        <a:rPr lang="en-GB" sz="1800">
                          <a:latin typeface="Calibri"/>
                          <a:ea typeface="Times New Roman"/>
                          <a:cs typeface="Arial"/>
                        </a:rPr>
                        <a:t>20 or + ms</a:t>
                      </a:r>
                      <a:endParaRPr lang="en-GB" sz="18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GB" sz="1800">
                          <a:latin typeface="Calibri"/>
                          <a:ea typeface="Times New Roman"/>
                          <a:cs typeface="Arial"/>
                        </a:rPr>
                        <a:t>6.0%</a:t>
                      </a:r>
                      <a:endParaRPr lang="en-GB" sz="18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n-GB" sz="1800">
                          <a:latin typeface="Calibri"/>
                          <a:ea typeface="Times New Roman"/>
                          <a:cs typeface="Arial"/>
                        </a:rPr>
                        <a:t>0.23</a:t>
                      </a:r>
                      <a:endParaRPr lang="en-GB" sz="18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61925">
                <a:tc>
                  <a:txBody>
                    <a:bodyPr/>
                    <a:lstStyle/>
                    <a:p>
                      <a:pPr>
                        <a:lnSpc>
                          <a:spcPct val="150000"/>
                        </a:lnSpc>
                        <a:spcAft>
                          <a:spcPts val="0"/>
                        </a:spcAft>
                      </a:pPr>
                      <a:r>
                        <a:rPr lang="en-GB" sz="1800">
                          <a:latin typeface="Calibri"/>
                          <a:ea typeface="Times New Roman"/>
                          <a:cs typeface="Arial"/>
                        </a:rPr>
                        <a:t>10 to &lt;20 ms</a:t>
                      </a:r>
                      <a:endParaRPr lang="en-GB" sz="18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n-GB" sz="1800">
                          <a:latin typeface="Calibri"/>
                          <a:ea typeface="Times New Roman"/>
                          <a:cs typeface="Arial"/>
                        </a:rPr>
                        <a:t>24.1%</a:t>
                      </a:r>
                      <a:endParaRPr lang="en-GB" sz="18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n-GB" sz="1800">
                          <a:latin typeface="Calibri"/>
                          <a:ea typeface="Times New Roman"/>
                          <a:cs typeface="Arial"/>
                        </a:rPr>
                        <a:t>0.20</a:t>
                      </a:r>
                      <a:endParaRPr lang="en-GB" sz="18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1925">
                <a:tc>
                  <a:txBody>
                    <a:bodyPr/>
                    <a:lstStyle/>
                    <a:p>
                      <a:pPr>
                        <a:lnSpc>
                          <a:spcPct val="150000"/>
                        </a:lnSpc>
                        <a:spcAft>
                          <a:spcPts val="0"/>
                        </a:spcAft>
                      </a:pPr>
                      <a:r>
                        <a:rPr lang="en-GB" sz="1800">
                          <a:latin typeface="Calibri"/>
                          <a:ea typeface="Times New Roman"/>
                          <a:cs typeface="Arial"/>
                        </a:rPr>
                        <a:t>5 to &lt;10 ms</a:t>
                      </a:r>
                      <a:endParaRPr lang="en-GB" sz="18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n-GB" sz="1800" dirty="0">
                          <a:latin typeface="Calibri"/>
                          <a:ea typeface="Times New Roman"/>
                          <a:cs typeface="Arial"/>
                        </a:rPr>
                        <a:t>29.1%</a:t>
                      </a:r>
                      <a:endParaRPr lang="en-GB" sz="1800"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n-GB" sz="1800">
                          <a:latin typeface="Calibri"/>
                          <a:ea typeface="Times New Roman"/>
                          <a:cs typeface="Arial"/>
                        </a:rPr>
                        <a:t>0.24</a:t>
                      </a:r>
                      <a:endParaRPr lang="en-GB" sz="18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61925">
                <a:tc>
                  <a:txBody>
                    <a:bodyPr/>
                    <a:lstStyle/>
                    <a:p>
                      <a:pPr>
                        <a:lnSpc>
                          <a:spcPct val="150000"/>
                        </a:lnSpc>
                        <a:spcAft>
                          <a:spcPts val="0"/>
                        </a:spcAft>
                      </a:pPr>
                      <a:r>
                        <a:rPr lang="en-GB" sz="1800">
                          <a:latin typeface="Calibri"/>
                          <a:ea typeface="Times New Roman"/>
                          <a:cs typeface="Arial"/>
                        </a:rPr>
                        <a:t>2 to &lt;5 ms</a:t>
                      </a:r>
                      <a:endParaRPr lang="en-GB" sz="18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n-GB" sz="1800">
                          <a:latin typeface="Calibri"/>
                          <a:ea typeface="Times New Roman"/>
                          <a:cs typeface="Arial"/>
                        </a:rPr>
                        <a:t>24.4%</a:t>
                      </a:r>
                      <a:endParaRPr lang="en-GB" sz="18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n-GB" sz="1800">
                          <a:latin typeface="Calibri"/>
                          <a:ea typeface="Times New Roman"/>
                          <a:cs typeface="Arial"/>
                        </a:rPr>
                        <a:t>0.29</a:t>
                      </a:r>
                      <a:endParaRPr lang="en-GB" sz="18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71450">
                <a:tc>
                  <a:txBody>
                    <a:bodyPr/>
                    <a:lstStyle/>
                    <a:p>
                      <a:pPr>
                        <a:lnSpc>
                          <a:spcPct val="150000"/>
                        </a:lnSpc>
                        <a:spcAft>
                          <a:spcPts val="0"/>
                        </a:spcAft>
                      </a:pPr>
                      <a:r>
                        <a:rPr lang="en-GB" sz="1800">
                          <a:latin typeface="Calibri"/>
                          <a:ea typeface="Times New Roman"/>
                          <a:cs typeface="Arial"/>
                        </a:rPr>
                        <a:t>&gt;0 to &lt;2 ms</a:t>
                      </a:r>
                      <a:endParaRPr lang="en-GB" sz="18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800">
                          <a:latin typeface="Calibri"/>
                          <a:ea typeface="Times New Roman"/>
                          <a:cs typeface="Arial"/>
                        </a:rPr>
                        <a:t>16.3%</a:t>
                      </a:r>
                      <a:endParaRPr lang="en-GB" sz="180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800" dirty="0">
                          <a:latin typeface="Calibri"/>
                          <a:ea typeface="Times New Roman"/>
                          <a:cs typeface="Arial"/>
                        </a:rPr>
                        <a:t>0.31</a:t>
                      </a:r>
                      <a:endParaRPr lang="en-GB" sz="1800"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pic>
        <p:nvPicPr>
          <p:cNvPr id="172033" name="Picture 550"/>
          <p:cNvPicPr>
            <a:picLocks noChangeAspect="1" noChangeArrowheads="1"/>
          </p:cNvPicPr>
          <p:nvPr/>
        </p:nvPicPr>
        <p:blipFill>
          <a:blip r:embed="rId2" cstate="print"/>
          <a:srcRect/>
          <a:stretch>
            <a:fillRect/>
          </a:stretch>
        </p:blipFill>
        <p:spPr bwMode="auto">
          <a:xfrm>
            <a:off x="5508104" y="2276872"/>
            <a:ext cx="601385" cy="720080"/>
          </a:xfrm>
          <a:prstGeom prst="rect">
            <a:avLst/>
          </a:prstGeom>
          <a:noFill/>
        </p:spPr>
      </p:pic>
      <p:sp>
        <p:nvSpPr>
          <p:cNvPr id="4" name="Rectangle 3"/>
          <p:cNvSpPr/>
          <p:nvPr/>
        </p:nvSpPr>
        <p:spPr>
          <a:xfrm>
            <a:off x="395536" y="548680"/>
            <a:ext cx="7632848" cy="923330"/>
          </a:xfrm>
          <a:prstGeom prst="rect">
            <a:avLst/>
          </a:prstGeom>
        </p:spPr>
        <p:txBody>
          <a:bodyPr wrap="square">
            <a:spAutoFit/>
          </a:bodyPr>
          <a:lstStyle/>
          <a:p>
            <a:pPr>
              <a:lnSpc>
                <a:spcPct val="150000"/>
              </a:lnSpc>
            </a:pPr>
            <a:r>
              <a:rPr lang="en-GB" dirty="0" smtClean="0"/>
              <a:t>Percentage of city population in Porto </a:t>
            </a:r>
            <a:r>
              <a:rPr lang="en-GB" dirty="0" err="1" smtClean="0"/>
              <a:t>Alegre</a:t>
            </a:r>
            <a:r>
              <a:rPr lang="en-GB" dirty="0" smtClean="0"/>
              <a:t> and  global spatial isolation index         by income group of head of household.</a:t>
            </a:r>
            <a:endParaRPr lang="en-GB" dirty="0"/>
          </a:p>
        </p:txBody>
      </p:sp>
      <p:pic>
        <p:nvPicPr>
          <p:cNvPr id="5" name="Picture 550"/>
          <p:cNvPicPr>
            <a:picLocks noChangeAspect="1" noChangeArrowheads="1"/>
          </p:cNvPicPr>
          <p:nvPr/>
        </p:nvPicPr>
        <p:blipFill>
          <a:blip r:embed="rId2" cstate="print"/>
          <a:srcRect/>
          <a:stretch>
            <a:fillRect/>
          </a:stretch>
        </p:blipFill>
        <p:spPr bwMode="auto">
          <a:xfrm>
            <a:off x="1187624" y="980728"/>
            <a:ext cx="360831" cy="43204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203777" name="Object 1"/>
          <p:cNvGraphicFramePr>
            <a:graphicFrameLocks noChangeAspect="1"/>
          </p:cNvGraphicFramePr>
          <p:nvPr/>
        </p:nvGraphicFramePr>
        <p:xfrm>
          <a:off x="0" y="404664"/>
          <a:ext cx="8424936" cy="6308905"/>
        </p:xfrm>
        <a:graphic>
          <a:graphicData uri="http://schemas.openxmlformats.org/presentationml/2006/ole">
            <p:oleObj spid="_x0000_s203777" name="Slide" r:id="rId3" imgW="4570530" imgH="3427400" progId="PowerPoint.Slide.12">
              <p:embed/>
            </p:oleObj>
          </a:graphicData>
        </a:graphic>
      </p:graphicFrame>
      <p:sp>
        <p:nvSpPr>
          <p:cNvPr id="4" name="Rectangle 3"/>
          <p:cNvSpPr/>
          <p:nvPr/>
        </p:nvSpPr>
        <p:spPr>
          <a:xfrm>
            <a:off x="5940152" y="476672"/>
            <a:ext cx="1800200"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444208" y="5229200"/>
            <a:ext cx="2088232" cy="369332"/>
          </a:xfrm>
          <a:prstGeom prst="rect">
            <a:avLst/>
          </a:prstGeom>
          <a:noFill/>
        </p:spPr>
        <p:txBody>
          <a:bodyPr wrap="square" rtlCol="0">
            <a:spAutoFit/>
          </a:bodyPr>
          <a:lstStyle/>
          <a:p>
            <a:r>
              <a:rPr lang="en-GB" dirty="0" smtClean="0">
                <a:solidFill>
                  <a:schemeClr val="accent2"/>
                </a:solidFill>
              </a:rPr>
              <a:t>Mean Income</a:t>
            </a:r>
            <a:endParaRPr lang="en-GB" dirty="0">
              <a:solidFill>
                <a:schemeClr val="accent2"/>
              </a:solidFill>
            </a:endParaRPr>
          </a:p>
        </p:txBody>
      </p:sp>
      <p:sp>
        <p:nvSpPr>
          <p:cNvPr id="6" name="TextBox 5"/>
          <p:cNvSpPr txBox="1"/>
          <p:nvPr/>
        </p:nvSpPr>
        <p:spPr>
          <a:xfrm>
            <a:off x="6444208" y="4005064"/>
            <a:ext cx="2088232" cy="369332"/>
          </a:xfrm>
          <a:prstGeom prst="rect">
            <a:avLst/>
          </a:prstGeom>
          <a:noFill/>
        </p:spPr>
        <p:txBody>
          <a:bodyPr wrap="square" rtlCol="0">
            <a:spAutoFit/>
          </a:bodyPr>
          <a:lstStyle/>
          <a:p>
            <a:r>
              <a:rPr lang="en-GB" dirty="0" smtClean="0">
                <a:solidFill>
                  <a:srgbClr val="FF0000"/>
                </a:solidFill>
              </a:rPr>
              <a:t>Income Inequality</a:t>
            </a:r>
            <a:endParaRPr lang="en-GB" dirty="0">
              <a:solidFill>
                <a:srgbClr val="FF0000"/>
              </a:solidFill>
            </a:endParaRPr>
          </a:p>
        </p:txBody>
      </p:sp>
      <p:sp>
        <p:nvSpPr>
          <p:cNvPr id="7" name="TextBox 6"/>
          <p:cNvSpPr txBox="1"/>
          <p:nvPr/>
        </p:nvSpPr>
        <p:spPr>
          <a:xfrm>
            <a:off x="6228184" y="1844824"/>
            <a:ext cx="2088232" cy="646331"/>
          </a:xfrm>
          <a:prstGeom prst="rect">
            <a:avLst/>
          </a:prstGeom>
          <a:noFill/>
        </p:spPr>
        <p:txBody>
          <a:bodyPr wrap="square" rtlCol="0">
            <a:spAutoFit/>
          </a:bodyPr>
          <a:lstStyle/>
          <a:p>
            <a:r>
              <a:rPr lang="en-GB" dirty="0" smtClean="0">
                <a:solidFill>
                  <a:srgbClr val="006600"/>
                </a:solidFill>
              </a:rPr>
              <a:t>Spatial isolation of the poorest</a:t>
            </a:r>
            <a:endParaRPr lang="en-GB" dirty="0">
              <a:solidFill>
                <a:srgbClr val="006600"/>
              </a:solidFill>
            </a:endParaRPr>
          </a:p>
        </p:txBody>
      </p:sp>
      <p:cxnSp>
        <p:nvCxnSpPr>
          <p:cNvPr id="9" name="Straight Arrow Connector 8"/>
          <p:cNvCxnSpPr/>
          <p:nvPr/>
        </p:nvCxnSpPr>
        <p:spPr>
          <a:xfrm>
            <a:off x="5220072" y="5445224"/>
            <a:ext cx="1152128" cy="0"/>
          </a:xfrm>
          <a:prstGeom prst="straightConnector1">
            <a:avLst/>
          </a:prstGeom>
          <a:ln w="38100">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923928" y="4221088"/>
            <a:ext cx="252028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004048" y="2204864"/>
            <a:ext cx="1152128" cy="0"/>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11560" y="0"/>
            <a:ext cx="7632848" cy="646331"/>
          </a:xfrm>
          <a:prstGeom prst="rect">
            <a:avLst/>
          </a:prstGeom>
        </p:spPr>
        <p:txBody>
          <a:bodyPr wrap="square">
            <a:spAutoFit/>
          </a:bodyPr>
          <a:lstStyle/>
          <a:p>
            <a:r>
              <a:rPr lang="en-GB" dirty="0" err="1" smtClean="0"/>
              <a:t>Scatterplot</a:t>
            </a:r>
            <a:r>
              <a:rPr lang="en-GB" dirty="0" smtClean="0"/>
              <a:t> of Mortality by Mean Income, Income Inequality and Spatial segregation in 73 districts in Porto </a:t>
            </a:r>
            <a:r>
              <a:rPr lang="en-GB" dirty="0" err="1" smtClean="0"/>
              <a:t>Alegre</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7" name="Picture 1"/>
          <p:cNvPicPr>
            <a:picLocks noChangeAspect="1" noChangeArrowheads="1"/>
          </p:cNvPicPr>
          <p:nvPr/>
        </p:nvPicPr>
        <p:blipFill>
          <a:blip r:embed="rId2" cstate="print"/>
          <a:srcRect/>
          <a:stretch>
            <a:fillRect/>
          </a:stretch>
        </p:blipFill>
        <p:spPr bwMode="auto">
          <a:xfrm>
            <a:off x="899592" y="836712"/>
            <a:ext cx="7093793" cy="5440957"/>
          </a:xfrm>
          <a:prstGeom prst="rect">
            <a:avLst/>
          </a:prstGeom>
          <a:noFill/>
          <a:ln w="9525">
            <a:noFill/>
            <a:miter lim="800000"/>
            <a:headEnd/>
            <a:tailEnd/>
          </a:ln>
        </p:spPr>
      </p:pic>
      <p:sp>
        <p:nvSpPr>
          <p:cNvPr id="3" name="Rectangle 2"/>
          <p:cNvSpPr/>
          <p:nvPr/>
        </p:nvSpPr>
        <p:spPr>
          <a:xfrm>
            <a:off x="539552" y="116632"/>
            <a:ext cx="7632848" cy="646331"/>
          </a:xfrm>
          <a:prstGeom prst="rect">
            <a:avLst/>
          </a:prstGeom>
        </p:spPr>
        <p:txBody>
          <a:bodyPr wrap="square">
            <a:spAutoFit/>
          </a:bodyPr>
          <a:lstStyle/>
          <a:p>
            <a:r>
              <a:rPr lang="en-GB" dirty="0" smtClean="0"/>
              <a:t>Association of income, income inequality and spatial segregation with total mortality rates in Porto </a:t>
            </a:r>
            <a:r>
              <a:rPr lang="en-GB" dirty="0" err="1" smtClean="0"/>
              <a:t>Alegre</a:t>
            </a:r>
            <a:r>
              <a:rPr lang="en-GB" dirty="0" smtClean="0"/>
              <a:t> districts.</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116632"/>
            <a:ext cx="7632848" cy="646331"/>
          </a:xfrm>
          <a:prstGeom prst="rect">
            <a:avLst/>
          </a:prstGeom>
        </p:spPr>
        <p:txBody>
          <a:bodyPr wrap="square">
            <a:spAutoFit/>
          </a:bodyPr>
          <a:lstStyle/>
          <a:p>
            <a:r>
              <a:rPr lang="en-GB" dirty="0" smtClean="0"/>
              <a:t>Association of income, income inequality and spatial segregation with infectious disease mortality rates in Porto </a:t>
            </a:r>
            <a:r>
              <a:rPr lang="en-GB" dirty="0" err="1" smtClean="0"/>
              <a:t>Alegre</a:t>
            </a:r>
            <a:r>
              <a:rPr lang="en-GB" dirty="0" smtClean="0"/>
              <a:t> districts.</a:t>
            </a:r>
            <a:endParaRPr lang="en-GB" dirty="0"/>
          </a:p>
        </p:txBody>
      </p:sp>
      <p:pic>
        <p:nvPicPr>
          <p:cNvPr id="202755" name="Picture 3"/>
          <p:cNvPicPr>
            <a:picLocks noChangeAspect="1" noChangeArrowheads="1"/>
          </p:cNvPicPr>
          <p:nvPr/>
        </p:nvPicPr>
        <p:blipFill>
          <a:blip r:embed="rId2" cstate="print"/>
          <a:srcRect/>
          <a:stretch>
            <a:fillRect/>
          </a:stretch>
        </p:blipFill>
        <p:spPr bwMode="auto">
          <a:xfrm>
            <a:off x="971600" y="836712"/>
            <a:ext cx="6968827" cy="5685096"/>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regioes do Brasil.BMP"/>
          <p:cNvPicPr>
            <a:picLocks noChangeAspect="1" noChangeArrowheads="1"/>
          </p:cNvPicPr>
          <p:nvPr/>
        </p:nvPicPr>
        <p:blipFill>
          <a:blip r:embed="rId2" cstate="print"/>
          <a:srcRect l="-2068" t="-8011" r="49042" b="1019"/>
          <a:stretch>
            <a:fillRect/>
          </a:stretch>
        </p:blipFill>
        <p:spPr bwMode="auto">
          <a:xfrm>
            <a:off x="6350" y="436563"/>
            <a:ext cx="6564313" cy="6259512"/>
          </a:xfrm>
          <a:prstGeom prst="rect">
            <a:avLst/>
          </a:prstGeom>
          <a:noFill/>
          <a:ln w="9525">
            <a:noFill/>
            <a:miter lim="800000"/>
            <a:headEnd/>
            <a:tailEnd/>
          </a:ln>
        </p:spPr>
      </p:pic>
      <p:sp>
        <p:nvSpPr>
          <p:cNvPr id="11267" name="Elipse 8"/>
          <p:cNvSpPr>
            <a:spLocks noChangeArrowheads="1"/>
          </p:cNvSpPr>
          <p:nvPr/>
        </p:nvSpPr>
        <p:spPr bwMode="auto">
          <a:xfrm>
            <a:off x="5360988" y="2557463"/>
            <a:ext cx="61912" cy="63500"/>
          </a:xfrm>
          <a:prstGeom prst="ellipse">
            <a:avLst/>
          </a:prstGeom>
          <a:solidFill>
            <a:schemeClr val="accent1"/>
          </a:solidFill>
          <a:ln w="9525" algn="ctr">
            <a:solidFill>
              <a:schemeClr val="tx1"/>
            </a:solidFill>
            <a:round/>
            <a:headEnd/>
            <a:tailEnd/>
          </a:ln>
        </p:spPr>
        <p:txBody>
          <a:bodyPr/>
          <a:lstStyle/>
          <a:p>
            <a:endParaRPr lang="pt-BR" sz="1200"/>
          </a:p>
        </p:txBody>
      </p:sp>
      <p:sp>
        <p:nvSpPr>
          <p:cNvPr id="11268" name="Elipse 9"/>
          <p:cNvSpPr>
            <a:spLocks noChangeArrowheads="1"/>
          </p:cNvSpPr>
          <p:nvPr/>
        </p:nvSpPr>
        <p:spPr bwMode="auto">
          <a:xfrm>
            <a:off x="6143625" y="3227388"/>
            <a:ext cx="61913" cy="61912"/>
          </a:xfrm>
          <a:prstGeom prst="ellipse">
            <a:avLst/>
          </a:prstGeom>
          <a:solidFill>
            <a:schemeClr val="accent1"/>
          </a:solidFill>
          <a:ln w="9525" algn="ctr">
            <a:solidFill>
              <a:schemeClr val="tx1"/>
            </a:solidFill>
            <a:round/>
            <a:headEnd/>
            <a:tailEnd/>
          </a:ln>
        </p:spPr>
        <p:txBody>
          <a:bodyPr/>
          <a:lstStyle/>
          <a:p>
            <a:endParaRPr lang="pt-BR" sz="1200"/>
          </a:p>
        </p:txBody>
      </p:sp>
      <p:sp>
        <p:nvSpPr>
          <p:cNvPr id="11269" name="Elipse 10"/>
          <p:cNvSpPr>
            <a:spLocks noChangeArrowheads="1"/>
          </p:cNvSpPr>
          <p:nvPr/>
        </p:nvSpPr>
        <p:spPr bwMode="auto">
          <a:xfrm>
            <a:off x="5170488" y="4991100"/>
            <a:ext cx="61912" cy="61913"/>
          </a:xfrm>
          <a:prstGeom prst="ellipse">
            <a:avLst/>
          </a:prstGeom>
          <a:solidFill>
            <a:schemeClr val="accent1"/>
          </a:solidFill>
          <a:ln w="9525" algn="ctr">
            <a:solidFill>
              <a:schemeClr val="tx1"/>
            </a:solidFill>
            <a:round/>
            <a:headEnd/>
            <a:tailEnd/>
          </a:ln>
        </p:spPr>
        <p:txBody>
          <a:bodyPr/>
          <a:lstStyle/>
          <a:p>
            <a:endParaRPr lang="pt-BR" b="1"/>
          </a:p>
        </p:txBody>
      </p:sp>
      <p:sp>
        <p:nvSpPr>
          <p:cNvPr id="11270" name="Elipse 11"/>
          <p:cNvSpPr>
            <a:spLocks noChangeArrowheads="1"/>
          </p:cNvSpPr>
          <p:nvPr/>
        </p:nvSpPr>
        <p:spPr bwMode="auto">
          <a:xfrm>
            <a:off x="3989388" y="6003925"/>
            <a:ext cx="85725" cy="61913"/>
          </a:xfrm>
          <a:prstGeom prst="ellipse">
            <a:avLst/>
          </a:prstGeom>
          <a:solidFill>
            <a:schemeClr val="accent1"/>
          </a:solidFill>
          <a:ln w="9525" algn="ctr">
            <a:solidFill>
              <a:schemeClr val="tx1"/>
            </a:solidFill>
            <a:round/>
            <a:headEnd/>
            <a:tailEnd/>
          </a:ln>
        </p:spPr>
        <p:txBody>
          <a:bodyPr/>
          <a:lstStyle/>
          <a:p>
            <a:endParaRPr lang="pt-BR" sz="1200"/>
          </a:p>
        </p:txBody>
      </p:sp>
      <p:sp>
        <p:nvSpPr>
          <p:cNvPr id="11271" name="Elipse 12"/>
          <p:cNvSpPr>
            <a:spLocks noChangeArrowheads="1"/>
          </p:cNvSpPr>
          <p:nvPr/>
        </p:nvSpPr>
        <p:spPr bwMode="auto">
          <a:xfrm>
            <a:off x="4230688" y="5340350"/>
            <a:ext cx="85725" cy="61913"/>
          </a:xfrm>
          <a:prstGeom prst="ellipse">
            <a:avLst/>
          </a:prstGeom>
          <a:solidFill>
            <a:schemeClr val="accent1"/>
          </a:solidFill>
          <a:ln w="9525" algn="ctr">
            <a:solidFill>
              <a:schemeClr val="tx1"/>
            </a:solidFill>
            <a:round/>
            <a:headEnd/>
            <a:tailEnd/>
          </a:ln>
        </p:spPr>
        <p:txBody>
          <a:bodyPr/>
          <a:lstStyle/>
          <a:p>
            <a:endParaRPr lang="pt-BR" sz="1200"/>
          </a:p>
        </p:txBody>
      </p:sp>
      <p:sp>
        <p:nvSpPr>
          <p:cNvPr id="11272" name="Elipse 13"/>
          <p:cNvSpPr>
            <a:spLocks noChangeArrowheads="1"/>
          </p:cNvSpPr>
          <p:nvPr/>
        </p:nvSpPr>
        <p:spPr bwMode="auto">
          <a:xfrm>
            <a:off x="6442075" y="2855913"/>
            <a:ext cx="61913" cy="61912"/>
          </a:xfrm>
          <a:prstGeom prst="ellipse">
            <a:avLst/>
          </a:prstGeom>
          <a:solidFill>
            <a:schemeClr val="accent1"/>
          </a:solidFill>
          <a:ln w="9525" algn="ctr">
            <a:solidFill>
              <a:schemeClr val="tx1"/>
            </a:solidFill>
            <a:round/>
            <a:headEnd/>
            <a:tailEnd/>
          </a:ln>
        </p:spPr>
        <p:txBody>
          <a:bodyPr/>
          <a:lstStyle/>
          <a:p>
            <a:endParaRPr lang="pt-BR" sz="1200"/>
          </a:p>
        </p:txBody>
      </p:sp>
      <p:sp>
        <p:nvSpPr>
          <p:cNvPr id="11273" name="Elipse 14"/>
          <p:cNvSpPr>
            <a:spLocks noChangeArrowheads="1"/>
          </p:cNvSpPr>
          <p:nvPr/>
        </p:nvSpPr>
        <p:spPr bwMode="auto">
          <a:xfrm>
            <a:off x="6402388" y="2682875"/>
            <a:ext cx="61912" cy="61913"/>
          </a:xfrm>
          <a:prstGeom prst="ellipse">
            <a:avLst/>
          </a:prstGeom>
          <a:solidFill>
            <a:schemeClr val="accent1"/>
          </a:solidFill>
          <a:ln w="9525" algn="ctr">
            <a:solidFill>
              <a:schemeClr val="tx1"/>
            </a:solidFill>
            <a:round/>
            <a:headEnd/>
            <a:tailEnd/>
          </a:ln>
        </p:spPr>
        <p:txBody>
          <a:bodyPr/>
          <a:lstStyle/>
          <a:p>
            <a:endParaRPr lang="pt-BR" sz="1200"/>
          </a:p>
        </p:txBody>
      </p:sp>
      <p:sp>
        <p:nvSpPr>
          <p:cNvPr id="11274" name="Elipse 15"/>
          <p:cNvSpPr>
            <a:spLocks noChangeArrowheads="1"/>
          </p:cNvSpPr>
          <p:nvPr/>
        </p:nvSpPr>
        <p:spPr bwMode="auto">
          <a:xfrm>
            <a:off x="6361113" y="2489200"/>
            <a:ext cx="61912" cy="61913"/>
          </a:xfrm>
          <a:prstGeom prst="ellipse">
            <a:avLst/>
          </a:prstGeom>
          <a:solidFill>
            <a:schemeClr val="accent1"/>
          </a:solidFill>
          <a:ln w="9525" algn="ctr">
            <a:solidFill>
              <a:schemeClr val="tx1"/>
            </a:solidFill>
            <a:round/>
            <a:headEnd/>
            <a:tailEnd/>
          </a:ln>
        </p:spPr>
        <p:txBody>
          <a:bodyPr/>
          <a:lstStyle/>
          <a:p>
            <a:endParaRPr lang="pt-BR" sz="1200"/>
          </a:p>
        </p:txBody>
      </p:sp>
      <p:sp>
        <p:nvSpPr>
          <p:cNvPr id="11275" name="Elipse 17"/>
          <p:cNvSpPr>
            <a:spLocks noChangeArrowheads="1"/>
          </p:cNvSpPr>
          <p:nvPr/>
        </p:nvSpPr>
        <p:spPr bwMode="auto">
          <a:xfrm>
            <a:off x="4465638" y="3987800"/>
            <a:ext cx="61912" cy="61913"/>
          </a:xfrm>
          <a:prstGeom prst="ellipse">
            <a:avLst/>
          </a:prstGeom>
          <a:solidFill>
            <a:schemeClr val="accent1"/>
          </a:solidFill>
          <a:ln w="9525" algn="ctr">
            <a:solidFill>
              <a:schemeClr val="tx1"/>
            </a:solidFill>
            <a:round/>
            <a:headEnd/>
            <a:tailEnd/>
          </a:ln>
        </p:spPr>
        <p:txBody>
          <a:bodyPr/>
          <a:lstStyle/>
          <a:p>
            <a:endParaRPr lang="pt-BR" sz="1200"/>
          </a:p>
        </p:txBody>
      </p:sp>
      <p:sp>
        <p:nvSpPr>
          <p:cNvPr id="11276" name="Elipse 18"/>
          <p:cNvSpPr>
            <a:spLocks noChangeArrowheads="1"/>
          </p:cNvSpPr>
          <p:nvPr/>
        </p:nvSpPr>
        <p:spPr bwMode="auto">
          <a:xfrm>
            <a:off x="3457575" y="4779963"/>
            <a:ext cx="61913" cy="63500"/>
          </a:xfrm>
          <a:prstGeom prst="ellipse">
            <a:avLst/>
          </a:prstGeom>
          <a:solidFill>
            <a:schemeClr val="accent1"/>
          </a:solidFill>
          <a:ln w="9525" algn="ctr">
            <a:solidFill>
              <a:schemeClr val="tx1"/>
            </a:solidFill>
            <a:round/>
            <a:headEnd/>
            <a:tailEnd/>
          </a:ln>
        </p:spPr>
        <p:txBody>
          <a:bodyPr/>
          <a:lstStyle/>
          <a:p>
            <a:endParaRPr lang="pt-BR"/>
          </a:p>
        </p:txBody>
      </p:sp>
      <p:sp>
        <p:nvSpPr>
          <p:cNvPr id="11277" name="CaixaDeTexto 3"/>
          <p:cNvSpPr txBox="1">
            <a:spLocks noChangeArrowheads="1"/>
          </p:cNvSpPr>
          <p:nvPr/>
        </p:nvSpPr>
        <p:spPr bwMode="auto">
          <a:xfrm>
            <a:off x="4227513" y="6151563"/>
            <a:ext cx="1054100" cy="461962"/>
          </a:xfrm>
          <a:prstGeom prst="rect">
            <a:avLst/>
          </a:prstGeom>
          <a:noFill/>
          <a:ln w="9525">
            <a:noFill/>
            <a:miter lim="800000"/>
            <a:headEnd/>
            <a:tailEnd/>
          </a:ln>
        </p:spPr>
        <p:txBody>
          <a:bodyPr wrap="none">
            <a:spAutoFit/>
          </a:bodyPr>
          <a:lstStyle/>
          <a:p>
            <a:r>
              <a:rPr lang="pt-BR" sz="2400"/>
              <a:t>South</a:t>
            </a:r>
          </a:p>
        </p:txBody>
      </p:sp>
      <p:sp>
        <p:nvSpPr>
          <p:cNvPr id="11278" name="CaixaDeTexto 21"/>
          <p:cNvSpPr txBox="1">
            <a:spLocks noChangeArrowheads="1"/>
          </p:cNvSpPr>
          <p:nvPr/>
        </p:nvSpPr>
        <p:spPr bwMode="auto">
          <a:xfrm>
            <a:off x="5561013" y="4708525"/>
            <a:ext cx="1673225" cy="461963"/>
          </a:xfrm>
          <a:prstGeom prst="rect">
            <a:avLst/>
          </a:prstGeom>
          <a:noFill/>
          <a:ln w="9525">
            <a:noFill/>
            <a:miter lim="800000"/>
            <a:headEnd/>
            <a:tailEnd/>
          </a:ln>
        </p:spPr>
        <p:txBody>
          <a:bodyPr wrap="none">
            <a:spAutoFit/>
          </a:bodyPr>
          <a:lstStyle/>
          <a:p>
            <a:r>
              <a:rPr lang="pt-BR" sz="2400"/>
              <a:t>Southeast</a:t>
            </a:r>
          </a:p>
        </p:txBody>
      </p:sp>
      <p:sp>
        <p:nvSpPr>
          <p:cNvPr id="11279" name="CaixaDeTexto 22"/>
          <p:cNvSpPr txBox="1">
            <a:spLocks noChangeArrowheads="1"/>
          </p:cNvSpPr>
          <p:nvPr/>
        </p:nvSpPr>
        <p:spPr bwMode="auto">
          <a:xfrm>
            <a:off x="6038850" y="1962150"/>
            <a:ext cx="1622425" cy="461963"/>
          </a:xfrm>
          <a:prstGeom prst="rect">
            <a:avLst/>
          </a:prstGeom>
          <a:noFill/>
          <a:ln w="9525">
            <a:noFill/>
            <a:miter lim="800000"/>
            <a:headEnd/>
            <a:tailEnd/>
          </a:ln>
        </p:spPr>
        <p:txBody>
          <a:bodyPr wrap="none">
            <a:spAutoFit/>
          </a:bodyPr>
          <a:lstStyle/>
          <a:p>
            <a:r>
              <a:rPr lang="pt-BR" sz="2400"/>
              <a:t>Northeast</a:t>
            </a:r>
          </a:p>
        </p:txBody>
      </p:sp>
      <p:sp>
        <p:nvSpPr>
          <p:cNvPr id="11280" name="CaixaDeTexto 23"/>
          <p:cNvSpPr txBox="1">
            <a:spLocks noChangeArrowheads="1"/>
          </p:cNvSpPr>
          <p:nvPr/>
        </p:nvSpPr>
        <p:spPr bwMode="auto">
          <a:xfrm>
            <a:off x="2678113" y="923925"/>
            <a:ext cx="1004887" cy="461963"/>
          </a:xfrm>
          <a:prstGeom prst="rect">
            <a:avLst/>
          </a:prstGeom>
          <a:noFill/>
          <a:ln w="9525">
            <a:noFill/>
            <a:miter lim="800000"/>
            <a:headEnd/>
            <a:tailEnd/>
          </a:ln>
        </p:spPr>
        <p:txBody>
          <a:bodyPr wrap="none">
            <a:spAutoFit/>
          </a:bodyPr>
          <a:lstStyle/>
          <a:p>
            <a:r>
              <a:rPr lang="pt-BR" sz="2400"/>
              <a:t>North</a:t>
            </a:r>
          </a:p>
        </p:txBody>
      </p:sp>
      <p:sp>
        <p:nvSpPr>
          <p:cNvPr id="11281" name="CaixaDeTexto 24"/>
          <p:cNvSpPr txBox="1">
            <a:spLocks noChangeArrowheads="1"/>
          </p:cNvSpPr>
          <p:nvPr/>
        </p:nvSpPr>
        <p:spPr bwMode="auto">
          <a:xfrm>
            <a:off x="915988" y="4178300"/>
            <a:ext cx="2078037" cy="461963"/>
          </a:xfrm>
          <a:prstGeom prst="rect">
            <a:avLst/>
          </a:prstGeom>
          <a:noFill/>
          <a:ln w="9525">
            <a:noFill/>
            <a:miter lim="800000"/>
            <a:headEnd/>
            <a:tailEnd/>
          </a:ln>
        </p:spPr>
        <p:txBody>
          <a:bodyPr wrap="none">
            <a:spAutoFit/>
          </a:bodyPr>
          <a:lstStyle/>
          <a:p>
            <a:r>
              <a:rPr lang="pt-BR" sz="2400"/>
              <a:t>Central-West</a:t>
            </a:r>
          </a:p>
        </p:txBody>
      </p:sp>
      <p:sp>
        <p:nvSpPr>
          <p:cNvPr id="11282" name="Texto Explicativo 1 19"/>
          <p:cNvSpPr>
            <a:spLocks/>
          </p:cNvSpPr>
          <p:nvPr/>
        </p:nvSpPr>
        <p:spPr bwMode="auto">
          <a:xfrm>
            <a:off x="4059238" y="5951538"/>
            <a:ext cx="1516062" cy="239712"/>
          </a:xfrm>
          <a:prstGeom prst="borderCallout1">
            <a:avLst>
              <a:gd name="adj1" fmla="val 52069"/>
              <a:gd name="adj2" fmla="val -2227"/>
              <a:gd name="adj3" fmla="val 112500"/>
              <a:gd name="adj4" fmla="val -38333"/>
            </a:avLst>
          </a:prstGeom>
          <a:noFill/>
          <a:ln w="9525" algn="ctr">
            <a:noFill/>
            <a:round/>
            <a:headEnd/>
            <a:tailEnd/>
          </a:ln>
        </p:spPr>
        <p:txBody>
          <a:bodyPr/>
          <a:lstStyle/>
          <a:p>
            <a:r>
              <a:rPr lang="pt-BR" sz="1200"/>
              <a:t>Porto Alegre</a:t>
            </a:r>
          </a:p>
        </p:txBody>
      </p:sp>
      <p:sp>
        <p:nvSpPr>
          <p:cNvPr id="11283" name="Texto Explicativo 1 26"/>
          <p:cNvSpPr>
            <a:spLocks/>
          </p:cNvSpPr>
          <p:nvPr/>
        </p:nvSpPr>
        <p:spPr bwMode="auto">
          <a:xfrm>
            <a:off x="4302125" y="5335588"/>
            <a:ext cx="1517650" cy="239712"/>
          </a:xfrm>
          <a:prstGeom prst="borderCallout1">
            <a:avLst>
              <a:gd name="adj1" fmla="val 52069"/>
              <a:gd name="adj2" fmla="val -2227"/>
              <a:gd name="adj3" fmla="val -9676"/>
              <a:gd name="adj4" fmla="val -39958"/>
            </a:avLst>
          </a:prstGeom>
          <a:noFill/>
          <a:ln w="9525" algn="ctr">
            <a:noFill/>
            <a:round/>
            <a:headEnd/>
            <a:tailEnd/>
          </a:ln>
        </p:spPr>
        <p:txBody>
          <a:bodyPr/>
          <a:lstStyle/>
          <a:p>
            <a:r>
              <a:rPr lang="pt-BR" sz="1200"/>
              <a:t>Curitiba</a:t>
            </a:r>
          </a:p>
        </p:txBody>
      </p:sp>
      <p:sp>
        <p:nvSpPr>
          <p:cNvPr id="11284" name="Texto Explicativo 1 27"/>
          <p:cNvSpPr>
            <a:spLocks/>
          </p:cNvSpPr>
          <p:nvPr/>
        </p:nvSpPr>
        <p:spPr bwMode="auto">
          <a:xfrm>
            <a:off x="5100638" y="5057775"/>
            <a:ext cx="1516062" cy="239713"/>
          </a:xfrm>
          <a:prstGeom prst="borderCallout1">
            <a:avLst>
              <a:gd name="adj1" fmla="val 52069"/>
              <a:gd name="adj2" fmla="val -2227"/>
              <a:gd name="adj3" fmla="val -43000"/>
              <a:gd name="adj4" fmla="val -37519"/>
            </a:avLst>
          </a:prstGeom>
          <a:noFill/>
          <a:ln w="9525" algn="ctr">
            <a:noFill/>
            <a:round/>
            <a:headEnd/>
            <a:tailEnd/>
          </a:ln>
        </p:spPr>
        <p:txBody>
          <a:bodyPr/>
          <a:lstStyle/>
          <a:p>
            <a:r>
              <a:rPr lang="pt-BR" sz="1200"/>
              <a:t>Rio de Janeiro</a:t>
            </a:r>
          </a:p>
        </p:txBody>
      </p:sp>
      <p:sp>
        <p:nvSpPr>
          <p:cNvPr id="11285" name="Texto Explicativo 1 28"/>
          <p:cNvSpPr>
            <a:spLocks/>
          </p:cNvSpPr>
          <p:nvPr/>
        </p:nvSpPr>
        <p:spPr bwMode="auto">
          <a:xfrm>
            <a:off x="6173788" y="3205163"/>
            <a:ext cx="1092200" cy="239712"/>
          </a:xfrm>
          <a:prstGeom prst="borderCallout1">
            <a:avLst>
              <a:gd name="adj1" fmla="val 52069"/>
              <a:gd name="adj2" fmla="val -2227"/>
              <a:gd name="adj3" fmla="val 112500"/>
              <a:gd name="adj4" fmla="val -38333"/>
            </a:avLst>
          </a:prstGeom>
          <a:noFill/>
          <a:ln w="9525" algn="ctr">
            <a:noFill/>
            <a:round/>
            <a:headEnd/>
            <a:tailEnd/>
          </a:ln>
        </p:spPr>
        <p:txBody>
          <a:bodyPr/>
          <a:lstStyle/>
          <a:p>
            <a:r>
              <a:rPr lang="pt-BR" sz="1200"/>
              <a:t>Aracaju</a:t>
            </a:r>
          </a:p>
        </p:txBody>
      </p:sp>
      <p:sp>
        <p:nvSpPr>
          <p:cNvPr id="11286" name="Texto Explicativo 1 30"/>
          <p:cNvSpPr>
            <a:spLocks/>
          </p:cNvSpPr>
          <p:nvPr/>
        </p:nvSpPr>
        <p:spPr bwMode="auto">
          <a:xfrm>
            <a:off x="6440488" y="2778125"/>
            <a:ext cx="1092200" cy="239713"/>
          </a:xfrm>
          <a:prstGeom prst="borderCallout1">
            <a:avLst>
              <a:gd name="adj1" fmla="val 52069"/>
              <a:gd name="adj2" fmla="val -2227"/>
              <a:gd name="adj3" fmla="val 112500"/>
              <a:gd name="adj4" fmla="val -38333"/>
            </a:avLst>
          </a:prstGeom>
          <a:noFill/>
          <a:ln w="9525" algn="ctr">
            <a:noFill/>
            <a:round/>
            <a:headEnd/>
            <a:tailEnd/>
          </a:ln>
        </p:spPr>
        <p:txBody>
          <a:bodyPr/>
          <a:lstStyle/>
          <a:p>
            <a:r>
              <a:rPr lang="pt-BR" sz="1200"/>
              <a:t>Recife</a:t>
            </a:r>
          </a:p>
        </p:txBody>
      </p:sp>
      <p:sp>
        <p:nvSpPr>
          <p:cNvPr id="11287" name="Texto Explicativo 1 31"/>
          <p:cNvSpPr>
            <a:spLocks/>
          </p:cNvSpPr>
          <p:nvPr/>
        </p:nvSpPr>
        <p:spPr bwMode="auto">
          <a:xfrm>
            <a:off x="6405563" y="2579688"/>
            <a:ext cx="1309687" cy="239712"/>
          </a:xfrm>
          <a:prstGeom prst="borderCallout1">
            <a:avLst>
              <a:gd name="adj1" fmla="val 52069"/>
              <a:gd name="adj2" fmla="val -2227"/>
              <a:gd name="adj3" fmla="val 112500"/>
              <a:gd name="adj4" fmla="val -38333"/>
            </a:avLst>
          </a:prstGeom>
          <a:noFill/>
          <a:ln w="9525" algn="ctr">
            <a:noFill/>
            <a:round/>
            <a:headEnd/>
            <a:tailEnd/>
          </a:ln>
        </p:spPr>
        <p:txBody>
          <a:bodyPr/>
          <a:lstStyle/>
          <a:p>
            <a:r>
              <a:rPr lang="pt-BR" sz="1200"/>
              <a:t>João Pessoa</a:t>
            </a:r>
          </a:p>
        </p:txBody>
      </p:sp>
      <p:sp>
        <p:nvSpPr>
          <p:cNvPr id="11288" name="Texto Explicativo 1 32"/>
          <p:cNvSpPr>
            <a:spLocks/>
          </p:cNvSpPr>
          <p:nvPr/>
        </p:nvSpPr>
        <p:spPr bwMode="auto">
          <a:xfrm>
            <a:off x="6365875" y="2392363"/>
            <a:ext cx="1090613" cy="239712"/>
          </a:xfrm>
          <a:prstGeom prst="borderCallout1">
            <a:avLst>
              <a:gd name="adj1" fmla="val 52069"/>
              <a:gd name="adj2" fmla="val -2227"/>
              <a:gd name="adj3" fmla="val 112500"/>
              <a:gd name="adj4" fmla="val -38333"/>
            </a:avLst>
          </a:prstGeom>
          <a:noFill/>
          <a:ln w="9525" algn="ctr">
            <a:noFill/>
            <a:round/>
            <a:headEnd/>
            <a:tailEnd/>
          </a:ln>
        </p:spPr>
        <p:txBody>
          <a:bodyPr/>
          <a:lstStyle/>
          <a:p>
            <a:r>
              <a:rPr lang="pt-BR" sz="1200"/>
              <a:t>Natal</a:t>
            </a:r>
          </a:p>
        </p:txBody>
      </p:sp>
      <p:sp>
        <p:nvSpPr>
          <p:cNvPr id="11289" name="Texto Explicativo 1 33"/>
          <p:cNvSpPr>
            <a:spLocks/>
          </p:cNvSpPr>
          <p:nvPr/>
        </p:nvSpPr>
        <p:spPr bwMode="auto">
          <a:xfrm>
            <a:off x="5313363" y="2428875"/>
            <a:ext cx="1092200" cy="239713"/>
          </a:xfrm>
          <a:prstGeom prst="borderCallout1">
            <a:avLst>
              <a:gd name="adj1" fmla="val 52069"/>
              <a:gd name="adj2" fmla="val -2227"/>
              <a:gd name="adj3" fmla="val 112500"/>
              <a:gd name="adj4" fmla="val -38333"/>
            </a:avLst>
          </a:prstGeom>
          <a:noFill/>
          <a:ln w="9525" algn="ctr">
            <a:noFill/>
            <a:round/>
            <a:headEnd/>
            <a:tailEnd/>
          </a:ln>
        </p:spPr>
        <p:txBody>
          <a:bodyPr/>
          <a:lstStyle/>
          <a:p>
            <a:r>
              <a:rPr lang="pt-BR" sz="1200"/>
              <a:t>Teresina</a:t>
            </a:r>
          </a:p>
        </p:txBody>
      </p:sp>
      <p:sp>
        <p:nvSpPr>
          <p:cNvPr id="11290" name="Texto Explicativo 1 37"/>
          <p:cNvSpPr>
            <a:spLocks/>
          </p:cNvSpPr>
          <p:nvPr/>
        </p:nvSpPr>
        <p:spPr bwMode="auto">
          <a:xfrm>
            <a:off x="4546600" y="3929063"/>
            <a:ext cx="1092200" cy="241300"/>
          </a:xfrm>
          <a:prstGeom prst="borderCallout1">
            <a:avLst>
              <a:gd name="adj1" fmla="val 52069"/>
              <a:gd name="adj2" fmla="val -2227"/>
              <a:gd name="adj3" fmla="val 112500"/>
              <a:gd name="adj4" fmla="val -38333"/>
            </a:avLst>
          </a:prstGeom>
          <a:noFill/>
          <a:ln w="9525" algn="ctr">
            <a:noFill/>
            <a:round/>
            <a:headEnd/>
            <a:tailEnd/>
          </a:ln>
        </p:spPr>
        <p:txBody>
          <a:bodyPr/>
          <a:lstStyle/>
          <a:p>
            <a:r>
              <a:rPr lang="pt-BR" sz="1200"/>
              <a:t>Brasília</a:t>
            </a:r>
          </a:p>
        </p:txBody>
      </p:sp>
      <p:sp>
        <p:nvSpPr>
          <p:cNvPr id="11291" name="Texto Explicativo 1 38"/>
          <p:cNvSpPr>
            <a:spLocks/>
          </p:cNvSpPr>
          <p:nvPr/>
        </p:nvSpPr>
        <p:spPr bwMode="auto">
          <a:xfrm>
            <a:off x="2282825" y="4718050"/>
            <a:ext cx="1428750" cy="239713"/>
          </a:xfrm>
          <a:prstGeom prst="borderCallout1">
            <a:avLst>
              <a:gd name="adj1" fmla="val 52069"/>
              <a:gd name="adj2" fmla="val -2227"/>
              <a:gd name="adj3" fmla="val 112500"/>
              <a:gd name="adj4" fmla="val -38333"/>
            </a:avLst>
          </a:prstGeom>
          <a:noFill/>
          <a:ln w="9525" algn="ctr">
            <a:noFill/>
            <a:round/>
            <a:headEnd/>
            <a:tailEnd/>
          </a:ln>
        </p:spPr>
        <p:txBody>
          <a:bodyPr/>
          <a:lstStyle/>
          <a:p>
            <a:r>
              <a:rPr lang="pt-BR" sz="1200"/>
              <a:t>Campo Grande</a:t>
            </a:r>
          </a:p>
        </p:txBody>
      </p:sp>
      <p:sp>
        <p:nvSpPr>
          <p:cNvPr id="26" name="CaixaDeTexto 25"/>
          <p:cNvSpPr txBox="1"/>
          <p:nvPr/>
        </p:nvSpPr>
        <p:spPr>
          <a:xfrm>
            <a:off x="-150813" y="-257175"/>
            <a:ext cx="9294813" cy="1076325"/>
          </a:xfrm>
          <a:prstGeom prst="rect">
            <a:avLst/>
          </a:prstGeom>
          <a:solidFill>
            <a:schemeClr val="bg1">
              <a:lumMod val="85000"/>
            </a:schemeClr>
          </a:solidFill>
        </p:spPr>
        <p:txBody>
          <a:bodyPr>
            <a:spAutoFit/>
          </a:bodyPr>
          <a:lstStyle/>
          <a:p>
            <a:pPr algn="ctr">
              <a:defRPr/>
            </a:pPr>
            <a:endParaRPr lang="pt-BR" sz="3200" dirty="0">
              <a:latin typeface="Arial" charset="0"/>
              <a:cs typeface="Arial" charset="0"/>
            </a:endParaRPr>
          </a:p>
          <a:p>
            <a:pPr algn="ctr">
              <a:defRPr/>
            </a:pPr>
            <a:r>
              <a:rPr lang="pt-BR" sz="3200" dirty="0" err="1">
                <a:latin typeface="Arial" charset="0"/>
                <a:cs typeface="Arial" charset="0"/>
              </a:rPr>
              <a:t>Brazilian</a:t>
            </a:r>
            <a:r>
              <a:rPr lang="pt-BR" sz="3200" dirty="0">
                <a:latin typeface="Arial" charset="0"/>
                <a:cs typeface="Arial" charset="0"/>
              </a:rPr>
              <a:t> </a:t>
            </a:r>
            <a:r>
              <a:rPr lang="pt-BR" sz="3200" dirty="0" err="1">
                <a:latin typeface="Arial" charset="0"/>
                <a:cs typeface="Arial" charset="0"/>
              </a:rPr>
              <a:t>regions</a:t>
            </a:r>
            <a:r>
              <a:rPr lang="pt-BR" sz="3200" dirty="0">
                <a:latin typeface="Arial" charset="0"/>
                <a:cs typeface="Arial" charset="0"/>
              </a:rPr>
              <a:t>, </a:t>
            </a:r>
            <a:r>
              <a:rPr lang="pt-BR" sz="3200" dirty="0" err="1">
                <a:latin typeface="Arial" charset="0"/>
                <a:cs typeface="Arial" charset="0"/>
              </a:rPr>
              <a:t>states</a:t>
            </a:r>
            <a:r>
              <a:rPr lang="pt-BR" sz="3200" dirty="0">
                <a:latin typeface="Arial" charset="0"/>
                <a:cs typeface="Arial" charset="0"/>
              </a:rPr>
              <a:t> </a:t>
            </a:r>
            <a:r>
              <a:rPr lang="pt-BR" sz="3200" dirty="0" err="1">
                <a:latin typeface="Arial" charset="0"/>
                <a:cs typeface="Arial" charset="0"/>
              </a:rPr>
              <a:t>and</a:t>
            </a:r>
            <a:r>
              <a:rPr lang="pt-BR" sz="3200" dirty="0">
                <a:latin typeface="Arial" charset="0"/>
                <a:cs typeface="Arial" charset="0"/>
              </a:rPr>
              <a:t> </a:t>
            </a:r>
            <a:r>
              <a:rPr lang="pt-BR" sz="3200" dirty="0" err="1">
                <a:latin typeface="Arial" charset="0"/>
                <a:cs typeface="Arial" charset="0"/>
              </a:rPr>
              <a:t>selected</a:t>
            </a:r>
            <a:r>
              <a:rPr lang="pt-BR" sz="3200" dirty="0">
                <a:latin typeface="Arial" charset="0"/>
                <a:cs typeface="Arial" charset="0"/>
              </a:rPr>
              <a:t> </a:t>
            </a:r>
            <a:r>
              <a:rPr lang="pt-BR" sz="3200" dirty="0" err="1">
                <a:latin typeface="Arial" charset="0"/>
                <a:cs typeface="Arial" charset="0"/>
              </a:rPr>
              <a:t>cities</a:t>
            </a:r>
            <a:endParaRPr lang="pt-BR" sz="3200" dirty="0">
              <a:latin typeface="Arial" charset="0"/>
              <a:cs typeface="Arial"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aixaDeTexto 5"/>
          <p:cNvSpPr txBox="1">
            <a:spLocks noChangeArrowheads="1"/>
          </p:cNvSpPr>
          <p:nvPr/>
        </p:nvSpPr>
        <p:spPr bwMode="auto">
          <a:xfrm>
            <a:off x="5122863" y="6570663"/>
            <a:ext cx="1466850" cy="307975"/>
          </a:xfrm>
          <a:prstGeom prst="rect">
            <a:avLst/>
          </a:prstGeom>
          <a:noFill/>
          <a:ln w="9525">
            <a:noFill/>
            <a:miter lim="800000"/>
            <a:headEnd/>
            <a:tailEnd/>
          </a:ln>
        </p:spPr>
        <p:txBody>
          <a:bodyPr wrap="none">
            <a:spAutoFit/>
          </a:bodyPr>
          <a:lstStyle/>
          <a:p>
            <a:r>
              <a:rPr lang="pt-BR" sz="1400"/>
              <a:t>Income groups</a:t>
            </a:r>
          </a:p>
        </p:txBody>
      </p:sp>
      <p:sp>
        <p:nvSpPr>
          <p:cNvPr id="7" name="Rectangle 292"/>
          <p:cNvSpPr>
            <a:spLocks noChangeArrowheads="1"/>
          </p:cNvSpPr>
          <p:nvPr/>
        </p:nvSpPr>
        <p:spPr bwMode="auto">
          <a:xfrm>
            <a:off x="0" y="0"/>
            <a:ext cx="9144000" cy="914400"/>
          </a:xfrm>
          <a:prstGeom prst="rect">
            <a:avLst/>
          </a:prstGeom>
          <a:solidFill>
            <a:schemeClr val="bg1">
              <a:lumMod val="85000"/>
            </a:schemeClr>
          </a:solidFill>
          <a:ln w="9525">
            <a:noFill/>
            <a:miter lim="800000"/>
            <a:headEnd/>
            <a:tailEnd/>
          </a:ln>
        </p:spPr>
        <p:txBody>
          <a:bodyPr anchor="ctr"/>
          <a:lstStyle/>
          <a:p>
            <a:pPr algn="ctr">
              <a:defRPr/>
            </a:pPr>
            <a:r>
              <a:rPr lang="en-GB" sz="3200">
                <a:latin typeface="Arial" charset="0"/>
                <a:cs typeface="Arial" charset="0"/>
              </a:rPr>
              <a:t>Spatial Isolation Index</a:t>
            </a:r>
            <a:endParaRPr lang="en-US" sz="3200">
              <a:latin typeface="Arial" charset="0"/>
              <a:cs typeface="Arial" charset="0"/>
            </a:endParaRPr>
          </a:p>
        </p:txBody>
      </p:sp>
      <p:pic>
        <p:nvPicPr>
          <p:cNvPr id="12292" name="Picture 2"/>
          <p:cNvPicPr>
            <a:picLocks noChangeAspect="1" noChangeArrowheads="1"/>
          </p:cNvPicPr>
          <p:nvPr/>
        </p:nvPicPr>
        <p:blipFill>
          <a:blip r:embed="rId2" cstate="print"/>
          <a:srcRect/>
          <a:stretch>
            <a:fillRect/>
          </a:stretch>
        </p:blipFill>
        <p:spPr bwMode="auto">
          <a:xfrm>
            <a:off x="444500" y="1128713"/>
            <a:ext cx="8318500" cy="5472112"/>
          </a:xfrm>
          <a:prstGeom prst="rect">
            <a:avLst/>
          </a:prstGeom>
          <a:noFill/>
          <a:ln w="9525">
            <a:noFill/>
            <a:miter lim="800000"/>
            <a:headEnd/>
            <a:tailEnd/>
          </a:ln>
        </p:spPr>
      </p:pic>
      <p:sp>
        <p:nvSpPr>
          <p:cNvPr id="2" name="CaixaDeTexto 1"/>
          <p:cNvSpPr txBox="1"/>
          <p:nvPr/>
        </p:nvSpPr>
        <p:spPr>
          <a:xfrm>
            <a:off x="12991" y="1239788"/>
            <a:ext cx="430887" cy="1530227"/>
          </a:xfrm>
          <a:prstGeom prst="rect">
            <a:avLst/>
          </a:prstGeom>
          <a:noFill/>
        </p:spPr>
        <p:txBody>
          <a:bodyPr vert="vert270" wrap="none">
            <a:spAutoFit/>
          </a:bodyPr>
          <a:lstStyle/>
          <a:p>
            <a:pPr>
              <a:defRPr/>
            </a:pPr>
            <a:r>
              <a:rPr lang="pt-BR" sz="1600" dirty="0" err="1">
                <a:latin typeface="Arial" charset="0"/>
                <a:cs typeface="Arial" charset="0"/>
              </a:rPr>
              <a:t>Isolation</a:t>
            </a:r>
            <a:r>
              <a:rPr lang="pt-BR" sz="1600" dirty="0">
                <a:latin typeface="Arial" charset="0"/>
                <a:cs typeface="Arial" charset="0"/>
              </a:rPr>
              <a:t> Index</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2" cstate="print"/>
          <a:srcRect/>
          <a:stretch>
            <a:fillRect/>
          </a:stretch>
        </p:blipFill>
        <p:spPr bwMode="auto">
          <a:xfrm>
            <a:off x="179512" y="476672"/>
            <a:ext cx="8640960" cy="6033774"/>
          </a:xfrm>
          <a:prstGeom prst="rect">
            <a:avLst/>
          </a:prstGeom>
          <a:noFill/>
          <a:ln w="9525">
            <a:noFill/>
            <a:miter lim="800000"/>
            <a:headEnd/>
            <a:tailEnd/>
          </a:ln>
        </p:spPr>
      </p:pic>
      <p:sp>
        <p:nvSpPr>
          <p:cNvPr id="117763" name="TextBox 13"/>
          <p:cNvSpPr txBox="1">
            <a:spLocks noChangeArrowheads="1"/>
          </p:cNvSpPr>
          <p:nvPr/>
        </p:nvSpPr>
        <p:spPr bwMode="auto">
          <a:xfrm>
            <a:off x="323528" y="2492896"/>
            <a:ext cx="900113"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itchFamily="34" charset="0"/>
                <a:cs typeface="Arial" pitchFamily="34" charset="0"/>
              </a:rPr>
              <a:t>SMR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13"/>
          <p:cNvSpPr txBox="1">
            <a:spLocks noChangeArrowheads="1"/>
          </p:cNvSpPr>
          <p:nvPr/>
        </p:nvSpPr>
        <p:spPr bwMode="auto">
          <a:xfrm>
            <a:off x="3419872" y="6237312"/>
            <a:ext cx="3168352"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pitchFamily="34" charset="0"/>
                <a:cs typeface="Arial" pitchFamily="34" charset="0"/>
              </a:rPr>
              <a:t>Spatial Isolation Index of the poorest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13"/>
          <p:cNvSpPr txBox="1">
            <a:spLocks noChangeArrowheads="1"/>
          </p:cNvSpPr>
          <p:nvPr/>
        </p:nvSpPr>
        <p:spPr bwMode="auto">
          <a:xfrm>
            <a:off x="4211960" y="1340768"/>
            <a:ext cx="1656184" cy="646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dirty="0" smtClean="0">
                <a:ln>
                  <a:noFill/>
                </a:ln>
                <a:solidFill>
                  <a:schemeClr val="accent2"/>
                </a:solidFill>
                <a:effectLst/>
                <a:latin typeface="Arial" pitchFamily="34" charset="0"/>
                <a:cs typeface="Arial" pitchFamily="34" charset="0"/>
              </a:rPr>
              <a:t>South/South East and Central West Regions</a:t>
            </a:r>
            <a:endParaRPr kumimoji="0" lang="en-US" sz="1800" b="1" i="0" u="none" strike="noStrike" cap="none" normalizeH="0" dirty="0" smtClean="0">
              <a:ln>
                <a:noFill/>
              </a:ln>
              <a:solidFill>
                <a:schemeClr val="accent2"/>
              </a:solidFill>
              <a:effectLst/>
              <a:latin typeface="Arial" pitchFamily="34" charset="0"/>
              <a:cs typeface="Arial" pitchFamily="34" charset="0"/>
            </a:endParaRPr>
          </a:p>
        </p:txBody>
      </p:sp>
      <p:sp>
        <p:nvSpPr>
          <p:cNvPr id="9" name="TextBox 13"/>
          <p:cNvSpPr txBox="1">
            <a:spLocks noChangeArrowheads="1"/>
          </p:cNvSpPr>
          <p:nvPr/>
        </p:nvSpPr>
        <p:spPr bwMode="auto">
          <a:xfrm>
            <a:off x="4788024" y="4005064"/>
            <a:ext cx="1656184"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dirty="0" smtClean="0">
                <a:ln>
                  <a:noFill/>
                </a:ln>
                <a:solidFill>
                  <a:srgbClr val="33CC33"/>
                </a:solidFill>
                <a:effectLst/>
                <a:latin typeface="Arial" pitchFamily="34" charset="0"/>
                <a:cs typeface="Arial" pitchFamily="34" charset="0"/>
              </a:rPr>
              <a:t>North East Region</a:t>
            </a:r>
            <a:endParaRPr kumimoji="0" lang="en-US" sz="1800" b="1" i="0" u="none" strike="noStrike" cap="none" normalizeH="0" dirty="0" smtClean="0">
              <a:ln>
                <a:noFill/>
              </a:ln>
              <a:solidFill>
                <a:srgbClr val="33CC33"/>
              </a:solidFill>
              <a:effectLst/>
              <a:latin typeface="Arial" pitchFamily="34" charset="0"/>
              <a:cs typeface="Arial" pitchFamily="34" charset="0"/>
            </a:endParaRPr>
          </a:p>
        </p:txBody>
      </p:sp>
      <p:sp>
        <p:nvSpPr>
          <p:cNvPr id="10" name="TextBox 13"/>
          <p:cNvSpPr txBox="1">
            <a:spLocks noChangeArrowheads="1"/>
          </p:cNvSpPr>
          <p:nvPr/>
        </p:nvSpPr>
        <p:spPr bwMode="auto">
          <a:xfrm>
            <a:off x="5004048" y="5517232"/>
            <a:ext cx="1656184"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200" b="1" dirty="0" smtClean="0">
                <a:solidFill>
                  <a:srgbClr val="00B0F0"/>
                </a:solidFill>
              </a:rPr>
              <a:t>Northern </a:t>
            </a:r>
            <a:r>
              <a:rPr kumimoji="0" lang="en-GB" sz="1200" b="1" i="0" u="none" strike="noStrike" cap="none" normalizeH="0" dirty="0" smtClean="0">
                <a:ln>
                  <a:noFill/>
                </a:ln>
                <a:solidFill>
                  <a:srgbClr val="00B0F0"/>
                </a:solidFill>
                <a:effectLst/>
                <a:latin typeface="Arial" pitchFamily="34" charset="0"/>
                <a:cs typeface="Arial" pitchFamily="34" charset="0"/>
              </a:rPr>
              <a:t>Region</a:t>
            </a:r>
            <a:endParaRPr kumimoji="0" lang="en-US" sz="1800" b="1" i="0" u="none" strike="noStrike" cap="none" normalizeH="0" dirty="0" smtClean="0">
              <a:ln>
                <a:noFill/>
              </a:ln>
              <a:solidFill>
                <a:srgbClr val="00B0F0"/>
              </a:solidFill>
              <a:effectLst/>
              <a:latin typeface="Arial" pitchFamily="34" charset="0"/>
              <a:cs typeface="Arial" pitchFamily="34" charset="0"/>
            </a:endParaRPr>
          </a:p>
        </p:txBody>
      </p:sp>
      <p:sp>
        <p:nvSpPr>
          <p:cNvPr id="11" name="Title 1"/>
          <p:cNvSpPr>
            <a:spLocks noGrp="1"/>
          </p:cNvSpPr>
          <p:nvPr>
            <p:ph type="title"/>
          </p:nvPr>
        </p:nvSpPr>
        <p:spPr>
          <a:xfrm>
            <a:off x="457200" y="274638"/>
            <a:ext cx="8229600" cy="1143000"/>
          </a:xfrm>
        </p:spPr>
        <p:txBody>
          <a:bodyPr/>
          <a:lstStyle/>
          <a:p>
            <a:r>
              <a:rPr lang="en-GB" sz="2400" dirty="0" smtClean="0"/>
              <a:t>Predicted SMR by Spatial Isolation Index and Region</a:t>
            </a:r>
          </a:p>
        </p:txBody>
      </p:sp>
      <p:sp>
        <p:nvSpPr>
          <p:cNvPr id="12" name="TextBox 13"/>
          <p:cNvSpPr txBox="1">
            <a:spLocks noChangeArrowheads="1"/>
          </p:cNvSpPr>
          <p:nvPr/>
        </p:nvSpPr>
        <p:spPr bwMode="auto">
          <a:xfrm>
            <a:off x="7236296" y="1196752"/>
            <a:ext cx="1656184"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dirty="0" err="1" smtClean="0">
                <a:ln>
                  <a:noFill/>
                </a:ln>
                <a:solidFill>
                  <a:schemeClr val="accent2"/>
                </a:solidFill>
                <a:effectLst/>
                <a:latin typeface="Arial" pitchFamily="34" charset="0"/>
                <a:cs typeface="Arial" pitchFamily="34" charset="0"/>
              </a:rPr>
              <a:t>Restinga</a:t>
            </a:r>
            <a:r>
              <a:rPr lang="en-GB" sz="1200" b="1" dirty="0" smtClean="0">
                <a:solidFill>
                  <a:schemeClr val="accent2"/>
                </a:solidFill>
              </a:rPr>
              <a:t>, Porto </a:t>
            </a:r>
            <a:r>
              <a:rPr lang="en-GB" sz="1200" b="1" dirty="0" err="1" smtClean="0">
                <a:solidFill>
                  <a:schemeClr val="accent2"/>
                </a:solidFill>
              </a:rPr>
              <a:t>Alegre</a:t>
            </a:r>
            <a:endParaRPr kumimoji="0" lang="en-US" sz="1800" b="1" i="0" u="none" strike="noStrike" cap="none" normalizeH="0" dirty="0" smtClean="0">
              <a:ln>
                <a:noFill/>
              </a:ln>
              <a:solidFill>
                <a:schemeClr val="accent2"/>
              </a:solidFill>
              <a:effectLst/>
              <a:latin typeface="Arial" pitchFamily="34" charset="0"/>
              <a:cs typeface="Arial" pitchFamily="34" charset="0"/>
            </a:endParaRPr>
          </a:p>
        </p:txBody>
      </p:sp>
      <p:cxnSp>
        <p:nvCxnSpPr>
          <p:cNvPr id="19" name="Straight Arrow Connector 18"/>
          <p:cNvCxnSpPr/>
          <p:nvPr/>
        </p:nvCxnSpPr>
        <p:spPr>
          <a:xfrm>
            <a:off x="7020272" y="1412776"/>
            <a:ext cx="21602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3"/>
          <p:cNvSpPr txBox="1">
            <a:spLocks noChangeArrowheads="1"/>
          </p:cNvSpPr>
          <p:nvPr/>
        </p:nvSpPr>
        <p:spPr bwMode="auto">
          <a:xfrm>
            <a:off x="7092280" y="4077072"/>
            <a:ext cx="1656184"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GB" sz="1200" b="1" dirty="0" err="1" smtClean="0">
                <a:solidFill>
                  <a:srgbClr val="00B050"/>
                </a:solidFill>
              </a:rPr>
              <a:t>Ilha</a:t>
            </a:r>
            <a:r>
              <a:rPr lang="en-GB" sz="1200" b="1" dirty="0" smtClean="0">
                <a:solidFill>
                  <a:srgbClr val="00B050"/>
                </a:solidFill>
              </a:rPr>
              <a:t> Joana </a:t>
            </a:r>
            <a:r>
              <a:rPr lang="en-GB" sz="1200" b="1" dirty="0" err="1" smtClean="0">
                <a:solidFill>
                  <a:srgbClr val="00B050"/>
                </a:solidFill>
              </a:rPr>
              <a:t>Bezerra</a:t>
            </a:r>
            <a:r>
              <a:rPr lang="en-GB" sz="1200" b="1" dirty="0" smtClean="0">
                <a:solidFill>
                  <a:srgbClr val="00B050"/>
                </a:solidFill>
              </a:rPr>
              <a:t>, Recife</a:t>
            </a:r>
            <a:endParaRPr kumimoji="0" lang="en-US" sz="1800" b="1" i="0" u="none" strike="noStrike" cap="none" normalizeH="0" dirty="0" smtClean="0">
              <a:ln>
                <a:noFill/>
              </a:ln>
              <a:solidFill>
                <a:srgbClr val="00B050"/>
              </a:solidFill>
              <a:effectLst/>
              <a:latin typeface="Arial" pitchFamily="34" charset="0"/>
              <a:cs typeface="Arial" pitchFamily="34" charset="0"/>
            </a:endParaRPr>
          </a:p>
        </p:txBody>
      </p:sp>
      <p:cxnSp>
        <p:nvCxnSpPr>
          <p:cNvPr id="21" name="Straight Arrow Connector 20"/>
          <p:cNvCxnSpPr/>
          <p:nvPr/>
        </p:nvCxnSpPr>
        <p:spPr>
          <a:xfrm>
            <a:off x="6948264" y="4365104"/>
            <a:ext cx="21602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itle 1"/>
          <p:cNvSpPr txBox="1">
            <a:spLocks/>
          </p:cNvSpPr>
          <p:nvPr/>
        </p:nvSpPr>
        <p:spPr bwMode="auto">
          <a:xfrm>
            <a:off x="251520" y="6093296"/>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0" cap="none" spc="0" normalizeH="0" noProof="0" dirty="0" smtClean="0">
                <a:ln>
                  <a:noFill/>
                </a:ln>
                <a:solidFill>
                  <a:schemeClr val="tx2"/>
                </a:solidFill>
                <a:effectLst/>
                <a:uLnTx/>
                <a:uFillTx/>
                <a:latin typeface="+mj-lt"/>
                <a:ea typeface="+mj-ea"/>
                <a:cs typeface="+mj-cs"/>
              </a:rPr>
              <a:t>Adjusted for Population Size</a:t>
            </a:r>
            <a:r>
              <a:rPr lang="en-GB" sz="1200" kern="0" dirty="0" smtClean="0">
                <a:solidFill>
                  <a:schemeClr val="tx2"/>
                </a:solidFill>
                <a:latin typeface="+mj-lt"/>
                <a:ea typeface="+mj-ea"/>
                <a:cs typeface="+mj-cs"/>
              </a:rPr>
              <a:t> and</a:t>
            </a:r>
            <a:r>
              <a:rPr kumimoji="0" lang="en-GB" sz="1200" b="0" i="0" u="none" strike="noStrike" kern="0" cap="none" spc="0" normalizeH="0" noProof="0" dirty="0" smtClean="0">
                <a:ln>
                  <a:noFill/>
                </a:ln>
                <a:solidFill>
                  <a:schemeClr val="tx2"/>
                </a:solidFill>
                <a:effectLst/>
                <a:uLnTx/>
                <a:uFillTx/>
                <a:latin typeface="+mj-lt"/>
                <a:ea typeface="+mj-ea"/>
                <a:cs typeface="+mj-cs"/>
              </a:rPr>
              <a:t> Poverty Rate in the District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5" name="Picture 3"/>
          <p:cNvPicPr>
            <a:picLocks noChangeAspect="1" noChangeArrowheads="1"/>
          </p:cNvPicPr>
          <p:nvPr/>
        </p:nvPicPr>
        <p:blipFill>
          <a:blip r:embed="rId2" cstate="print"/>
          <a:srcRect/>
          <a:stretch>
            <a:fillRect/>
          </a:stretch>
        </p:blipFill>
        <p:spPr bwMode="auto">
          <a:xfrm>
            <a:off x="0" y="-1"/>
            <a:ext cx="8964488" cy="7171591"/>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2" cstate="print"/>
          <a:srcRect/>
          <a:stretch>
            <a:fillRect/>
          </a:stretch>
        </p:blipFill>
        <p:spPr bwMode="auto">
          <a:xfrm>
            <a:off x="0" y="-44490"/>
            <a:ext cx="8892480" cy="7113984"/>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179388" y="549275"/>
            <a:ext cx="8607425" cy="5324535"/>
          </a:xfrm>
          <a:prstGeom prst="rect">
            <a:avLst/>
          </a:prstGeom>
          <a:noFill/>
          <a:ln w="9525">
            <a:noFill/>
            <a:miter lim="800000"/>
            <a:headEnd/>
            <a:tailEnd/>
          </a:ln>
        </p:spPr>
        <p:txBody>
          <a:bodyPr>
            <a:spAutoFit/>
          </a:bodyPr>
          <a:lstStyle/>
          <a:p>
            <a:r>
              <a:rPr lang="en-GB" sz="2000" b="1" dirty="0" smtClean="0"/>
              <a:t>Discussion:</a:t>
            </a:r>
            <a:endParaRPr lang="en-GB" sz="2000" dirty="0" smtClean="0"/>
          </a:p>
          <a:p>
            <a:pPr lvl="1"/>
            <a:r>
              <a:rPr lang="en-GB" sz="2000" dirty="0"/>
              <a:t>	</a:t>
            </a:r>
          </a:p>
          <a:p>
            <a:r>
              <a:rPr lang="en-GB" sz="2000" dirty="0"/>
              <a:t>-“Triple health jeopardy”- revisited?</a:t>
            </a:r>
          </a:p>
          <a:p>
            <a:r>
              <a:rPr lang="en-GB" sz="2000" dirty="0" smtClean="0"/>
              <a:t>Living in a poor neighbourhood that is spatially segregated, in a developing city</a:t>
            </a:r>
          </a:p>
          <a:p>
            <a:endParaRPr lang="en-GB" sz="2000" dirty="0" smtClean="0"/>
          </a:p>
          <a:p>
            <a:r>
              <a:rPr lang="en-GB" sz="2000" dirty="0" smtClean="0"/>
              <a:t>- The spatial dimension of income inequality- </a:t>
            </a:r>
            <a:r>
              <a:rPr lang="en-GB" sz="2000" i="1" dirty="0" smtClean="0"/>
              <a:t>residential segregation- </a:t>
            </a:r>
            <a:r>
              <a:rPr lang="en-GB" sz="2000" dirty="0" smtClean="0"/>
              <a:t>is important for population health and mortality</a:t>
            </a:r>
          </a:p>
          <a:p>
            <a:endParaRPr lang="en-GB" sz="2000" dirty="0" smtClean="0"/>
          </a:p>
          <a:p>
            <a:r>
              <a:rPr lang="en-GB" sz="2000" dirty="0" smtClean="0"/>
              <a:t>- Living in a rich city is not protective (of mortality risk) if you live in a spatially segregated neighbourhood</a:t>
            </a:r>
            <a:endParaRPr lang="en-GB" sz="2000" dirty="0"/>
          </a:p>
          <a:p>
            <a:endParaRPr lang="en-GB" sz="2000" dirty="0"/>
          </a:p>
          <a:p>
            <a:endParaRPr lang="en-GB" sz="2000" dirty="0"/>
          </a:p>
          <a:p>
            <a:r>
              <a:rPr lang="en-GB" sz="2000" dirty="0"/>
              <a:t>- Implications for urban development and slum resettlement in other </a:t>
            </a:r>
            <a:r>
              <a:rPr lang="en-GB" sz="2000" dirty="0" smtClean="0"/>
              <a:t>countries</a:t>
            </a:r>
            <a:endParaRPr lang="en-GB" sz="2000" dirty="0"/>
          </a:p>
          <a:p>
            <a:pPr lvl="1"/>
            <a:endParaRPr lang="en-GB" sz="2000" dirty="0"/>
          </a:p>
          <a:p>
            <a:pPr>
              <a:buFontTx/>
              <a:buChar char="-"/>
            </a:pPr>
            <a:endParaRPr lang="en-GB"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250825" y="260350"/>
            <a:ext cx="8642350" cy="6232525"/>
            <a:chOff x="793" y="436"/>
            <a:chExt cx="4289" cy="3452"/>
          </a:xfrm>
        </p:grpSpPr>
        <p:pic>
          <p:nvPicPr>
            <p:cNvPr id="4099" name="Picture 3" descr="rosn4890">
              <a:hlinkClick r:id="rId3"/>
            </p:cNvPr>
            <p:cNvPicPr>
              <a:picLocks noChangeAspect="1" noChangeArrowheads="1"/>
            </p:cNvPicPr>
            <p:nvPr/>
          </p:nvPicPr>
          <p:blipFill>
            <a:blip r:embed="rId4" cstate="print"/>
            <a:srcRect/>
            <a:stretch>
              <a:fillRect/>
            </a:stretch>
          </p:blipFill>
          <p:spPr bwMode="auto">
            <a:xfrm>
              <a:off x="891" y="961"/>
              <a:ext cx="3951" cy="2543"/>
            </a:xfrm>
            <a:prstGeom prst="rect">
              <a:avLst/>
            </a:prstGeom>
            <a:noFill/>
            <a:ln w="9525">
              <a:noFill/>
              <a:miter lim="800000"/>
              <a:headEnd/>
              <a:tailEnd/>
            </a:ln>
          </p:spPr>
        </p:pic>
        <p:sp>
          <p:nvSpPr>
            <p:cNvPr id="4100" name="Text Box 4"/>
            <p:cNvSpPr txBox="1">
              <a:spLocks noChangeArrowheads="1"/>
            </p:cNvSpPr>
            <p:nvPr/>
          </p:nvSpPr>
          <p:spPr bwMode="auto">
            <a:xfrm>
              <a:off x="793" y="436"/>
              <a:ext cx="4229" cy="422"/>
            </a:xfrm>
            <a:prstGeom prst="rect">
              <a:avLst/>
            </a:prstGeom>
            <a:noFill/>
            <a:ln w="9525">
              <a:noFill/>
              <a:miter lim="800000"/>
              <a:headEnd/>
              <a:tailEnd/>
            </a:ln>
          </p:spPr>
          <p:txBody>
            <a:bodyPr>
              <a:spAutoFit/>
            </a:bodyPr>
            <a:lstStyle/>
            <a:p>
              <a:pPr algn="ctr" eaLnBrk="0" hangingPunct="0">
                <a:spcBef>
                  <a:spcPct val="50000"/>
                </a:spcBef>
              </a:pPr>
              <a:r>
                <a:rPr lang="en-GB" sz="2000" b="1">
                  <a:solidFill>
                    <a:schemeClr val="accent2"/>
                  </a:solidFill>
                </a:rPr>
                <a:t>Male mortality (25-64 yrs) and income inequality in US states and Canadian provinces.</a:t>
              </a:r>
              <a:r>
                <a:rPr lang="en-GB" sz="2400">
                  <a:latin typeface="Times New Roman" pitchFamily="18" charset="0"/>
                </a:rPr>
                <a:t> </a:t>
              </a:r>
            </a:p>
          </p:txBody>
        </p:sp>
        <p:sp>
          <p:nvSpPr>
            <p:cNvPr id="4101" name="Text Box 5"/>
            <p:cNvSpPr txBox="1">
              <a:spLocks noChangeArrowheads="1"/>
            </p:cNvSpPr>
            <p:nvPr/>
          </p:nvSpPr>
          <p:spPr bwMode="auto">
            <a:xfrm>
              <a:off x="871" y="3566"/>
              <a:ext cx="4211" cy="322"/>
            </a:xfrm>
            <a:prstGeom prst="rect">
              <a:avLst/>
            </a:prstGeom>
            <a:noFill/>
            <a:ln w="9525">
              <a:noFill/>
              <a:miter lim="800000"/>
              <a:headEnd/>
              <a:tailEnd/>
            </a:ln>
          </p:spPr>
          <p:txBody>
            <a:bodyPr>
              <a:spAutoFit/>
            </a:bodyPr>
            <a:lstStyle/>
            <a:p>
              <a:pPr eaLnBrk="0" hangingPunct="0">
                <a:spcBef>
                  <a:spcPct val="50000"/>
                </a:spcBef>
              </a:pPr>
              <a:r>
                <a:rPr lang="en-GB" sz="1600" i="1"/>
                <a:t>Source: </a:t>
              </a:r>
              <a:r>
                <a:rPr lang="en-GB" sz="1600"/>
                <a:t>Ross NA, Wolfson MC, Dunn JR, Berthelot JM, Kaplan GA, Lynch JW.</a:t>
              </a:r>
              <a:r>
                <a:rPr lang="en-GB" sz="1600" i="1"/>
                <a:t> British Medical Journal </a:t>
              </a:r>
              <a:r>
                <a:rPr lang="en-GB" sz="1600"/>
                <a:t>2000;320:898-902 </a:t>
              </a: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179388" y="549275"/>
            <a:ext cx="8607425" cy="5016758"/>
          </a:xfrm>
          <a:prstGeom prst="rect">
            <a:avLst/>
          </a:prstGeom>
          <a:noFill/>
          <a:ln w="9525">
            <a:noFill/>
            <a:miter lim="800000"/>
            <a:headEnd/>
            <a:tailEnd/>
          </a:ln>
        </p:spPr>
        <p:txBody>
          <a:bodyPr>
            <a:spAutoFit/>
          </a:bodyPr>
          <a:lstStyle/>
          <a:p>
            <a:r>
              <a:rPr lang="en-GB" sz="2000" b="1" dirty="0"/>
              <a:t>Summary</a:t>
            </a:r>
          </a:p>
          <a:p>
            <a:endParaRPr lang="en-GB" sz="2000" dirty="0"/>
          </a:p>
          <a:p>
            <a:pPr>
              <a:buFontTx/>
              <a:buChar char="-"/>
            </a:pPr>
            <a:r>
              <a:rPr lang="en-GB" sz="2000" dirty="0"/>
              <a:t> </a:t>
            </a:r>
            <a:r>
              <a:rPr lang="en-GB" sz="2000" dirty="0" smtClean="0"/>
              <a:t>Districts in </a:t>
            </a:r>
            <a:r>
              <a:rPr lang="en-GB" sz="2000" dirty="0"/>
              <a:t>Brazil with higher </a:t>
            </a:r>
            <a:r>
              <a:rPr lang="en-GB" sz="2000" dirty="0" smtClean="0"/>
              <a:t>poverty rates have higher mortality rates</a:t>
            </a:r>
          </a:p>
          <a:p>
            <a:pPr>
              <a:buFontTx/>
              <a:buChar char="-"/>
            </a:pPr>
            <a:endParaRPr lang="en-GB" sz="2000" dirty="0" smtClean="0"/>
          </a:p>
          <a:p>
            <a:pPr>
              <a:buFontTx/>
              <a:buChar char="-"/>
            </a:pPr>
            <a:r>
              <a:rPr lang="en-GB" sz="2000" dirty="0" smtClean="0"/>
              <a:t> Districts where the poor are spatially isolated also have higher mortality rates</a:t>
            </a:r>
            <a:endParaRPr lang="en-GB" sz="2000" dirty="0"/>
          </a:p>
          <a:p>
            <a:endParaRPr lang="en-GB" sz="2000" dirty="0"/>
          </a:p>
          <a:p>
            <a:r>
              <a:rPr lang="en-GB" sz="2000" dirty="0"/>
              <a:t>- </a:t>
            </a:r>
            <a:r>
              <a:rPr lang="en-GB" sz="2000" dirty="0" smtClean="0"/>
              <a:t>Interaction between Region and Spatial Isolation of the poor: The association of spatial isolation with mortality is strongest in cities in the richest (Southern) regions</a:t>
            </a:r>
            <a:r>
              <a:rPr lang="en-GB" sz="2000" dirty="0"/>
              <a:t>	</a:t>
            </a:r>
          </a:p>
          <a:p>
            <a:pPr lvl="1"/>
            <a:endParaRPr lang="en-GB" sz="2000" dirty="0"/>
          </a:p>
          <a:p>
            <a:r>
              <a:rPr lang="en-GB" sz="2000" dirty="0" smtClean="0"/>
              <a:t>- Increasing the spatial isolation of the poor within rich cities could result in poorer health and lower life expectancy.</a:t>
            </a:r>
          </a:p>
          <a:p>
            <a:endParaRPr lang="en-GB" sz="2000" dirty="0" smtClean="0"/>
          </a:p>
          <a:p>
            <a:pPr lvl="1"/>
            <a:endParaRPr lang="en-GB" sz="2000" dirty="0"/>
          </a:p>
          <a:p>
            <a:pPr>
              <a:buFontTx/>
              <a:buChar char="-"/>
            </a:pPr>
            <a:endParaRPr lang="en-GB"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214313" y="928688"/>
            <a:ext cx="8361362" cy="4595812"/>
          </a:xfrm>
          <a:prstGeom prst="rect">
            <a:avLst/>
          </a:prstGeom>
          <a:noFill/>
          <a:ln w="9525">
            <a:noFill/>
            <a:miter lim="800000"/>
            <a:headEnd/>
            <a:tailEnd/>
          </a:ln>
        </p:spPr>
      </p:pic>
      <p:sp>
        <p:nvSpPr>
          <p:cNvPr id="5123" name="Rectangle 7"/>
          <p:cNvSpPr>
            <a:spLocks noChangeArrowheads="1"/>
          </p:cNvSpPr>
          <p:nvPr/>
        </p:nvSpPr>
        <p:spPr bwMode="auto">
          <a:xfrm>
            <a:off x="1571625" y="285750"/>
            <a:ext cx="5857875" cy="369888"/>
          </a:xfrm>
          <a:prstGeom prst="rect">
            <a:avLst/>
          </a:prstGeom>
          <a:noFill/>
          <a:ln w="9525">
            <a:noFill/>
            <a:miter lim="800000"/>
            <a:headEnd/>
            <a:tailEnd/>
          </a:ln>
        </p:spPr>
        <p:txBody>
          <a:bodyPr>
            <a:spAutoFit/>
          </a:bodyPr>
          <a:lstStyle/>
          <a:p>
            <a:r>
              <a:rPr lang="en-GB" b="1"/>
              <a:t>Life expectancy and income inequality: Brazil, 2000</a:t>
            </a:r>
            <a:endParaRPr lang="en-GB"/>
          </a:p>
        </p:txBody>
      </p:sp>
      <p:pic>
        <p:nvPicPr>
          <p:cNvPr id="5124" name="Picture 3"/>
          <p:cNvPicPr>
            <a:picLocks noChangeAspect="1" noChangeArrowheads="1"/>
          </p:cNvPicPr>
          <p:nvPr/>
        </p:nvPicPr>
        <p:blipFill>
          <a:blip r:embed="rId4" cstate="print"/>
          <a:srcRect/>
          <a:stretch>
            <a:fillRect/>
          </a:stretch>
        </p:blipFill>
        <p:spPr bwMode="auto">
          <a:xfrm>
            <a:off x="3143250" y="6143625"/>
            <a:ext cx="4552950" cy="390525"/>
          </a:xfrm>
          <a:prstGeom prst="rect">
            <a:avLst/>
          </a:prstGeom>
          <a:noFill/>
          <a:ln w="9525">
            <a:noFill/>
            <a:miter lim="800000"/>
            <a:headEnd/>
            <a:tailEnd/>
          </a:ln>
        </p:spPr>
      </p:pic>
      <p:pic>
        <p:nvPicPr>
          <p:cNvPr id="5125" name="Picture 4"/>
          <p:cNvPicPr>
            <a:picLocks noChangeAspect="1" noChangeArrowheads="1"/>
          </p:cNvPicPr>
          <p:nvPr/>
        </p:nvPicPr>
        <p:blipFill>
          <a:blip r:embed="rId5" cstate="print"/>
          <a:srcRect/>
          <a:stretch>
            <a:fillRect/>
          </a:stretch>
        </p:blipFill>
        <p:spPr bwMode="auto">
          <a:xfrm>
            <a:off x="2428875" y="6143625"/>
            <a:ext cx="619125" cy="25717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2" cstate="print"/>
          <a:srcRect/>
          <a:stretch>
            <a:fillRect/>
          </a:stretch>
        </p:blipFill>
        <p:spPr bwMode="auto">
          <a:xfrm>
            <a:off x="0" y="1556792"/>
            <a:ext cx="9086850" cy="3895725"/>
          </a:xfrm>
          <a:prstGeom prst="rect">
            <a:avLst/>
          </a:prstGeom>
          <a:noFill/>
          <a:ln w="9525">
            <a:noFill/>
            <a:miter lim="800000"/>
            <a:headEnd/>
            <a:tailEnd/>
          </a:ln>
        </p:spPr>
      </p:pic>
      <p:pic>
        <p:nvPicPr>
          <p:cNvPr id="120835" name="Picture 3"/>
          <p:cNvPicPr>
            <a:picLocks noChangeAspect="1" noChangeArrowheads="1"/>
          </p:cNvPicPr>
          <p:nvPr/>
        </p:nvPicPr>
        <p:blipFill>
          <a:blip r:embed="rId3" cstate="print"/>
          <a:srcRect/>
          <a:stretch>
            <a:fillRect/>
          </a:stretch>
        </p:blipFill>
        <p:spPr bwMode="auto">
          <a:xfrm>
            <a:off x="2483768" y="5085184"/>
            <a:ext cx="4045843" cy="1427160"/>
          </a:xfrm>
          <a:prstGeom prst="rect">
            <a:avLst/>
          </a:prstGeom>
          <a:noFill/>
          <a:ln w="9525">
            <a:noFill/>
            <a:miter lim="800000"/>
            <a:headEnd/>
            <a:tailEnd/>
          </a:ln>
        </p:spPr>
      </p:pic>
      <p:sp>
        <p:nvSpPr>
          <p:cNvPr id="4" name="TextBox 3"/>
          <p:cNvSpPr txBox="1"/>
          <p:nvPr/>
        </p:nvSpPr>
        <p:spPr>
          <a:xfrm>
            <a:off x="0" y="692696"/>
            <a:ext cx="9144000" cy="369332"/>
          </a:xfrm>
          <a:prstGeom prst="rect">
            <a:avLst/>
          </a:prstGeom>
          <a:noFill/>
        </p:spPr>
        <p:txBody>
          <a:bodyPr wrap="square" rtlCol="0">
            <a:spAutoFit/>
          </a:bodyPr>
          <a:lstStyle/>
          <a:p>
            <a:r>
              <a:rPr lang="en-GB" b="1" dirty="0" smtClean="0"/>
              <a:t>Size matters: for the association between income inequality and population health</a:t>
            </a:r>
            <a:endParaRPr lang="en-GB" b="1" dirty="0"/>
          </a:p>
        </p:txBody>
      </p:sp>
      <p:sp>
        <p:nvSpPr>
          <p:cNvPr id="5" name="Oval 4"/>
          <p:cNvSpPr/>
          <p:nvPr/>
        </p:nvSpPr>
        <p:spPr>
          <a:xfrm>
            <a:off x="107504" y="4077072"/>
            <a:ext cx="122413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876256" y="4149080"/>
            <a:ext cx="36004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07504" y="3501008"/>
            <a:ext cx="1224136" cy="504056"/>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876256" y="3717032"/>
            <a:ext cx="360040" cy="288032"/>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8" name="Object 4"/>
          <p:cNvGraphicFramePr>
            <a:graphicFrameLocks noChangeAspect="1"/>
          </p:cNvGraphicFramePr>
          <p:nvPr/>
        </p:nvGraphicFramePr>
        <p:xfrm>
          <a:off x="0" y="0"/>
          <a:ext cx="9144000" cy="6858000"/>
        </p:xfrm>
        <a:graphic>
          <a:graphicData uri="http://schemas.openxmlformats.org/presentationml/2006/ole">
            <p:oleObj spid="_x0000_s121858" name="Slide" r:id="rId3" imgW="3822123" imgH="2866768" progId="PowerPoint.Slide.8">
              <p:embed/>
            </p:oleObj>
          </a:graphicData>
        </a:graphic>
      </p:graphicFrame>
      <p:sp>
        <p:nvSpPr>
          <p:cNvPr id="4" name="Oval 3"/>
          <p:cNvSpPr/>
          <p:nvPr/>
        </p:nvSpPr>
        <p:spPr>
          <a:xfrm>
            <a:off x="539552" y="332656"/>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539552" y="764704"/>
            <a:ext cx="144016" cy="144016"/>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899592" y="188640"/>
            <a:ext cx="1872208" cy="369332"/>
          </a:xfrm>
          <a:prstGeom prst="rect">
            <a:avLst/>
          </a:prstGeom>
          <a:noFill/>
        </p:spPr>
        <p:txBody>
          <a:bodyPr wrap="square" rtlCol="0">
            <a:spAutoFit/>
          </a:bodyPr>
          <a:lstStyle/>
          <a:p>
            <a:r>
              <a:rPr lang="en-GB" dirty="0" smtClean="0"/>
              <a:t>non-poor</a:t>
            </a:r>
            <a:endParaRPr lang="en-GB" dirty="0"/>
          </a:p>
        </p:txBody>
      </p:sp>
      <p:sp>
        <p:nvSpPr>
          <p:cNvPr id="9" name="TextBox 8"/>
          <p:cNvSpPr txBox="1"/>
          <p:nvPr/>
        </p:nvSpPr>
        <p:spPr>
          <a:xfrm>
            <a:off x="899592" y="620688"/>
            <a:ext cx="1872208" cy="369332"/>
          </a:xfrm>
          <a:prstGeom prst="rect">
            <a:avLst/>
          </a:prstGeom>
          <a:noFill/>
        </p:spPr>
        <p:txBody>
          <a:bodyPr wrap="square" rtlCol="0">
            <a:spAutoFit/>
          </a:bodyPr>
          <a:lstStyle/>
          <a:p>
            <a:r>
              <a:rPr lang="en-GB" dirty="0" smtClean="0"/>
              <a:t>poor</a:t>
            </a:r>
            <a:endParaRPr lang="en-GB" dirty="0"/>
          </a:p>
        </p:txBody>
      </p:sp>
      <p:sp>
        <p:nvSpPr>
          <p:cNvPr id="10" name="TextBox 9"/>
          <p:cNvSpPr txBox="1"/>
          <p:nvPr/>
        </p:nvSpPr>
        <p:spPr>
          <a:xfrm>
            <a:off x="5724128" y="332656"/>
            <a:ext cx="3312368" cy="369332"/>
          </a:xfrm>
          <a:prstGeom prst="rect">
            <a:avLst/>
          </a:prstGeom>
          <a:noFill/>
        </p:spPr>
        <p:txBody>
          <a:bodyPr wrap="square" rtlCol="0">
            <a:spAutoFit/>
          </a:bodyPr>
          <a:lstStyle/>
          <a:p>
            <a:r>
              <a:rPr lang="en-GB" dirty="0" smtClean="0"/>
              <a:t>CBD: Central Business District</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251520" y="332656"/>
            <a:ext cx="8607425" cy="1569660"/>
          </a:xfrm>
          <a:prstGeom prst="rect">
            <a:avLst/>
          </a:prstGeom>
          <a:noFill/>
          <a:ln w="9525">
            <a:noFill/>
            <a:miter lim="800000"/>
            <a:headEnd/>
            <a:tailEnd/>
          </a:ln>
        </p:spPr>
        <p:txBody>
          <a:bodyPr>
            <a:spAutoFit/>
          </a:bodyPr>
          <a:lstStyle/>
          <a:p>
            <a:r>
              <a:rPr lang="en-GB" sz="2000" dirty="0" smtClean="0"/>
              <a:t>Increasing urbanisation in developing countries</a:t>
            </a:r>
            <a:endParaRPr lang="en-GB" sz="2000" dirty="0"/>
          </a:p>
          <a:p>
            <a:endParaRPr lang="en-GB" sz="2000" dirty="0" smtClean="0"/>
          </a:p>
          <a:p>
            <a:r>
              <a:rPr lang="en-GB" sz="2000" dirty="0" smtClean="0"/>
              <a:t> </a:t>
            </a:r>
            <a:endParaRPr lang="en-GB" dirty="0"/>
          </a:p>
          <a:p>
            <a:endParaRPr lang="en-GB" dirty="0"/>
          </a:p>
          <a:p>
            <a:endParaRPr lang="en-GB" dirty="0"/>
          </a:p>
        </p:txBody>
      </p:sp>
      <p:pic>
        <p:nvPicPr>
          <p:cNvPr id="65537" name="Picture 1"/>
          <p:cNvPicPr>
            <a:picLocks noChangeAspect="1" noChangeArrowheads="1"/>
          </p:cNvPicPr>
          <p:nvPr/>
        </p:nvPicPr>
        <p:blipFill>
          <a:blip r:embed="rId2" cstate="print"/>
          <a:srcRect/>
          <a:stretch>
            <a:fillRect/>
          </a:stretch>
        </p:blipFill>
        <p:spPr bwMode="auto">
          <a:xfrm>
            <a:off x="467544" y="1556792"/>
            <a:ext cx="5667375" cy="3190875"/>
          </a:xfrm>
          <a:prstGeom prst="rect">
            <a:avLst/>
          </a:prstGeom>
          <a:noFill/>
          <a:ln w="9525">
            <a:noFill/>
            <a:miter lim="800000"/>
            <a:headEnd/>
            <a:tailEnd/>
          </a:ln>
          <a:effectLst/>
        </p:spPr>
      </p:pic>
      <p:sp>
        <p:nvSpPr>
          <p:cNvPr id="5" name="Rectangle 4"/>
          <p:cNvSpPr/>
          <p:nvPr/>
        </p:nvSpPr>
        <p:spPr>
          <a:xfrm>
            <a:off x="251520" y="5085184"/>
            <a:ext cx="8496944" cy="646333"/>
          </a:xfrm>
          <a:prstGeom prst="rect">
            <a:avLst/>
          </a:prstGeom>
        </p:spPr>
        <p:txBody>
          <a:bodyPr wrap="square">
            <a:spAutoFit/>
          </a:bodyPr>
          <a:lstStyle/>
          <a:p>
            <a:r>
              <a:rPr lang="en-GB" dirty="0" smtClean="0">
                <a:hlinkClick r:id="rId3"/>
              </a:rPr>
              <a:t>http://filipspagnoli.wordpress.com/stats-on-human-rights/statistics-on-poverty/statistics-on-poverty-urbanization-and-slums/</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2" cstate="print"/>
          <a:srcRect/>
          <a:stretch>
            <a:fillRect/>
          </a:stretch>
        </p:blipFill>
        <p:spPr bwMode="auto">
          <a:xfrm>
            <a:off x="0" y="332656"/>
            <a:ext cx="8714895" cy="6319416"/>
          </a:xfrm>
          <a:prstGeom prst="rect">
            <a:avLst/>
          </a:prstGeom>
          <a:noFill/>
          <a:ln w="9525">
            <a:noFill/>
            <a:miter lim="800000"/>
            <a:headEnd/>
            <a:tailEnd/>
          </a:ln>
        </p:spPr>
      </p:pic>
      <p:pic>
        <p:nvPicPr>
          <p:cNvPr id="3" name="Picture 4"/>
          <p:cNvPicPr>
            <a:picLocks noChangeAspect="1" noChangeArrowheads="1"/>
          </p:cNvPicPr>
          <p:nvPr/>
        </p:nvPicPr>
        <p:blipFill>
          <a:blip r:embed="rId3" cstate="print"/>
          <a:srcRect/>
          <a:stretch>
            <a:fillRect/>
          </a:stretch>
        </p:blipFill>
        <p:spPr bwMode="auto">
          <a:xfrm>
            <a:off x="7856537" y="5157787"/>
            <a:ext cx="1287463" cy="170021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179388" y="549275"/>
            <a:ext cx="8607425" cy="5539978"/>
          </a:xfrm>
          <a:prstGeom prst="rect">
            <a:avLst/>
          </a:prstGeom>
          <a:noFill/>
          <a:ln w="9525">
            <a:noFill/>
            <a:miter lim="800000"/>
            <a:headEnd/>
            <a:tailEnd/>
          </a:ln>
        </p:spPr>
        <p:txBody>
          <a:bodyPr>
            <a:spAutoFit/>
          </a:bodyPr>
          <a:lstStyle/>
          <a:p>
            <a:endParaRPr lang="en-GB" sz="2000" dirty="0"/>
          </a:p>
          <a:p>
            <a:r>
              <a:rPr lang="en-GB" sz="2000" b="1" dirty="0" smtClean="0"/>
              <a:t>Spatial Inequalities </a:t>
            </a:r>
            <a:r>
              <a:rPr lang="en-GB" sz="2000" b="1" dirty="0"/>
              <a:t>and Development</a:t>
            </a:r>
          </a:p>
          <a:p>
            <a:endParaRPr lang="en-GB" sz="2000" dirty="0"/>
          </a:p>
          <a:p>
            <a:r>
              <a:rPr lang="en-GB" sz="2000" dirty="0" smtClean="0"/>
              <a:t>Despite having a relatively high GDP per capita, Brazilian cities are highly unequal</a:t>
            </a:r>
          </a:p>
          <a:p>
            <a:endParaRPr lang="en-GB" sz="2000" dirty="0"/>
          </a:p>
          <a:p>
            <a:pPr>
              <a:buFontTx/>
              <a:buChar char="-"/>
            </a:pPr>
            <a:r>
              <a:rPr lang="en-GB" sz="2000" dirty="0"/>
              <a:t> urbanisation and concentration of economic activity</a:t>
            </a:r>
          </a:p>
          <a:p>
            <a:pPr>
              <a:buFontTx/>
              <a:buChar char="-"/>
            </a:pPr>
            <a:r>
              <a:rPr lang="en-GB" sz="2000" dirty="0"/>
              <a:t> spatial concentration of affluence reproduces privileges of the rich</a:t>
            </a:r>
          </a:p>
          <a:p>
            <a:pPr>
              <a:buFontTx/>
              <a:buChar char="-"/>
            </a:pPr>
            <a:r>
              <a:rPr lang="en-GB" sz="2000" dirty="0"/>
              <a:t> spatial concentration of poverty results in segregation, involuntary clustering in ghettos</a:t>
            </a:r>
          </a:p>
          <a:p>
            <a:pPr>
              <a:buFontTx/>
              <a:buChar char="-"/>
            </a:pPr>
            <a:endParaRPr lang="en-GB" sz="2000" dirty="0"/>
          </a:p>
          <a:p>
            <a:pPr>
              <a:buFontTx/>
              <a:buChar char="-"/>
            </a:pPr>
            <a:endParaRPr lang="en-GB" sz="2000" dirty="0"/>
          </a:p>
          <a:p>
            <a:r>
              <a:rPr lang="en-GB" sz="2000" dirty="0"/>
              <a:t>Effects on population health and premature mortality/morbidity?</a:t>
            </a:r>
          </a:p>
          <a:p>
            <a:r>
              <a:rPr lang="en-GB" sz="2000" dirty="0"/>
              <a:t>“Triple health jeopardy: being poor in a poor neighbourhood that is spatially isolated from life-enhancing  opportunities…” Nancy A Ross</a:t>
            </a:r>
          </a:p>
          <a:p>
            <a:endParaRPr lang="en-GB" dirty="0"/>
          </a:p>
          <a:p>
            <a:endParaRPr lang="en-GB" dirty="0"/>
          </a:p>
          <a:p>
            <a:endParaRPr lang="en-GB"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2184</TotalTime>
  <Words>1025</Words>
  <Application>Microsoft Office PowerPoint</Application>
  <PresentationFormat>On-screen Show (4:3)</PresentationFormat>
  <Paragraphs>202</Paragraphs>
  <Slides>30</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Default Design</vt:lpstr>
      <vt:lpstr>Slide</vt:lpstr>
      <vt:lpstr>Slide 1</vt:lpstr>
      <vt:lpstr>Preston Curve</vt:lpstr>
      <vt:lpstr>Slide 3</vt:lpstr>
      <vt:lpstr>Slide 4</vt:lpstr>
      <vt:lpstr>Slide 5</vt:lpstr>
      <vt:lpstr>Slide 6</vt:lpstr>
      <vt:lpstr>Slide 7</vt:lpstr>
      <vt:lpstr>Slide 8</vt:lpstr>
      <vt:lpstr>Slide 9</vt:lpstr>
      <vt:lpstr>Socioeconomic segregation and the Spatial poverty trap</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Predicted SMR by Spatial Isolation Index and Region</vt:lpstr>
      <vt:lpstr>Slide 27</vt:lpstr>
      <vt:lpstr>Slide 28</vt:lpstr>
      <vt:lpstr>Slide 29</vt:lpstr>
      <vt:lpstr>Slide 30</vt:lpstr>
    </vt:vector>
  </TitlesOfParts>
  <Company>Manchester Computing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Desktop08 development team</dc:creator>
  <cp:lastModifiedBy>msasstc4</cp:lastModifiedBy>
  <cp:revision>75</cp:revision>
  <dcterms:created xsi:type="dcterms:W3CDTF">2011-10-31T16:55:18Z</dcterms:created>
  <dcterms:modified xsi:type="dcterms:W3CDTF">2013-02-21T17:15:48Z</dcterms:modified>
</cp:coreProperties>
</file>