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8" r:id="rId2"/>
    <p:sldId id="265" r:id="rId3"/>
    <p:sldId id="268" r:id="rId4"/>
    <p:sldId id="266" r:id="rId5"/>
    <p:sldId id="267" r:id="rId6"/>
    <p:sldId id="263" r:id="rId7"/>
    <p:sldId id="259" r:id="rId8"/>
    <p:sldId id="260" r:id="rId9"/>
    <p:sldId id="261" r:id="rId10"/>
    <p:sldId id="262" r:id="rId11"/>
    <p:sldId id="264" r:id="rId12"/>
    <p:sldId id="269" r:id="rId13"/>
    <p:sldId id="270" r:id="rId1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87" autoAdjust="0"/>
  </p:normalViewPr>
  <p:slideViewPr>
    <p:cSldViewPr>
      <p:cViewPr varScale="1">
        <p:scale>
          <a:sx n="64" d="100"/>
          <a:sy n="64" d="100"/>
        </p:scale>
        <p:origin x="-133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815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1F5B54-2B48-4E0C-AA78-8B77E2E26E27}" type="datetimeFigureOut">
              <a:rPr lang="en-GB" smtClean="0"/>
              <a:t>21/02/2013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86EC09-AFC0-4C90-A3EF-DA801E3C82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9278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RCV1 – UKIP with</a:t>
            </a:r>
            <a:r>
              <a:rPr lang="en-GB" baseline="0" dirty="0" smtClean="0"/>
              <a:t> others </a:t>
            </a:r>
          </a:p>
          <a:p>
            <a:r>
              <a:rPr lang="en-GB" baseline="0" dirty="0" smtClean="0"/>
              <a:t>RCv2-Ukip separate</a:t>
            </a:r>
          </a:p>
          <a:p>
            <a:r>
              <a:rPr lang="en-GB" baseline="0" dirty="0" smtClean="0"/>
              <a:t>Constituencies alphabetically  from Newton Abbot (all England, south)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86EC09-AFC0-4C90-A3EF-DA801E3C82EB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0414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5220A-BAB5-4A1E-9D1E-91733F73D8B1}" type="datetimeFigureOut">
              <a:rPr lang="en-GB" smtClean="0"/>
              <a:t>21/02/2013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FCE1-8AA3-434F-AD5F-D2FB8CB17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7515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5220A-BAB5-4A1E-9D1E-91733F73D8B1}" type="datetimeFigureOut">
              <a:rPr lang="en-GB" smtClean="0"/>
              <a:t>21/02/2013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FCE1-8AA3-434F-AD5F-D2FB8CB17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7598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5220A-BAB5-4A1E-9D1E-91733F73D8B1}" type="datetimeFigureOut">
              <a:rPr lang="en-GB" smtClean="0"/>
              <a:t>21/02/2013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FCE1-8AA3-434F-AD5F-D2FB8CB17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694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5220A-BAB5-4A1E-9D1E-91733F73D8B1}" type="datetimeFigureOut">
              <a:rPr lang="en-GB" smtClean="0"/>
              <a:t>21/02/2013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FCE1-8AA3-434F-AD5F-D2FB8CB17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3450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5220A-BAB5-4A1E-9D1E-91733F73D8B1}" type="datetimeFigureOut">
              <a:rPr lang="en-GB" smtClean="0"/>
              <a:t>21/02/2013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FCE1-8AA3-434F-AD5F-D2FB8CB17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607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5220A-BAB5-4A1E-9D1E-91733F73D8B1}" type="datetimeFigureOut">
              <a:rPr lang="en-GB" smtClean="0"/>
              <a:t>21/02/2013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FCE1-8AA3-434F-AD5F-D2FB8CB17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872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5220A-BAB5-4A1E-9D1E-91733F73D8B1}" type="datetimeFigureOut">
              <a:rPr lang="en-GB" smtClean="0"/>
              <a:t>21/02/2013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FCE1-8AA3-434F-AD5F-D2FB8CB17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800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5220A-BAB5-4A1E-9D1E-91733F73D8B1}" type="datetimeFigureOut">
              <a:rPr lang="en-GB" smtClean="0"/>
              <a:t>21/02/2013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FCE1-8AA3-434F-AD5F-D2FB8CB17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866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5220A-BAB5-4A1E-9D1E-91733F73D8B1}" type="datetimeFigureOut">
              <a:rPr lang="en-GB" smtClean="0"/>
              <a:t>21/02/2013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FCE1-8AA3-434F-AD5F-D2FB8CB17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524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5220A-BAB5-4A1E-9D1E-91733F73D8B1}" type="datetimeFigureOut">
              <a:rPr lang="en-GB" smtClean="0"/>
              <a:t>21/02/2013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FCE1-8AA3-434F-AD5F-D2FB8CB17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5704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5220A-BAB5-4A1E-9D1E-91733F73D8B1}" type="datetimeFigureOut">
              <a:rPr lang="en-GB" smtClean="0"/>
              <a:t>21/02/2013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1FCE1-8AA3-434F-AD5F-D2FB8CB17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750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5220A-BAB5-4A1E-9D1E-91733F73D8B1}" type="datetimeFigureOut">
              <a:rPr lang="en-GB" smtClean="0"/>
              <a:t>21/02/2013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1FCE1-8AA3-434F-AD5F-D2FB8CB17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357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thoughtundermined.com/2011/04/20/direct-party-and-representative-votin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52536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		Is a fair voting system really 		</a:t>
            </a:r>
            <a:r>
              <a:rPr lang="en-GB" b="1" dirty="0" smtClean="0"/>
              <a:t>achievable</a:t>
            </a:r>
            <a:r>
              <a:rPr lang="en-GB" b="1" dirty="0" smtClean="0"/>
              <a:t>?</a:t>
            </a:r>
            <a:br>
              <a:rPr lang="en-GB" b="1" dirty="0" smtClean="0"/>
            </a:b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 smtClean="0"/>
              <a:t>Contributed Presentation at Radical Statistics 2013 conference, York.</a:t>
            </a:r>
          </a:p>
          <a:p>
            <a:pPr algn="ctr"/>
            <a:endParaRPr lang="en-GB" dirty="0"/>
          </a:p>
          <a:p>
            <a:pPr marL="0" indent="0" algn="ctr">
              <a:buNone/>
            </a:pPr>
            <a:r>
              <a:rPr lang="en-GB" dirty="0" smtClean="0"/>
              <a:t>Russell Ecob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50321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A proposal – Ranked Constituency Voting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 </a:t>
            </a:r>
          </a:p>
          <a:p>
            <a:r>
              <a:rPr lang="en-GB" dirty="0"/>
              <a:t>This  involves the production  of a set of rankings of  constituencies within each party together with the proportion of the electorate (or of voters?) who elect the party representative.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r>
              <a:rPr lang="en-GB" dirty="0"/>
              <a:t>By selecting the representatives using this list information according to an optimal algorithm we will approximate  proportionality.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r>
              <a:rPr lang="en-GB" dirty="0"/>
              <a:t>Initial </a:t>
            </a:r>
            <a:r>
              <a:rPr lang="en-GB" dirty="0" smtClean="0"/>
              <a:t>trials </a:t>
            </a:r>
            <a:r>
              <a:rPr lang="en-GB" dirty="0"/>
              <a:t>suggest that the precise algorithm may be relatively unimportant.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85871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Breakout Agenda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GB" dirty="0"/>
          </a:p>
          <a:p>
            <a:pPr lvl="0"/>
            <a:r>
              <a:rPr lang="en-GB" dirty="0"/>
              <a:t>Is proportionality (nationally) so important?  </a:t>
            </a:r>
            <a:r>
              <a:rPr lang="en-GB" dirty="0" smtClean="0"/>
              <a:t>At constituency level also? Are </a:t>
            </a:r>
            <a:r>
              <a:rPr lang="en-GB" dirty="0"/>
              <a:t>there other criteria  to be considered? </a:t>
            </a:r>
            <a:r>
              <a:rPr lang="en-GB" dirty="0" smtClean="0"/>
              <a:t>(voter </a:t>
            </a:r>
            <a:r>
              <a:rPr lang="en-GB" dirty="0"/>
              <a:t>turnout,  </a:t>
            </a:r>
            <a:r>
              <a:rPr lang="en-GB" dirty="0" smtClean="0"/>
              <a:t>manipulability, </a:t>
            </a:r>
            <a:r>
              <a:rPr lang="en-GB" dirty="0"/>
              <a:t>‘strong’ government, lack of ‘churn’, lack of  ‘wasted’ </a:t>
            </a:r>
            <a:r>
              <a:rPr lang="en-GB" dirty="0" smtClean="0"/>
              <a:t>vote, </a:t>
            </a:r>
            <a:r>
              <a:rPr lang="en-GB" dirty="0" err="1" smtClean="0"/>
              <a:t>etc</a:t>
            </a:r>
            <a:r>
              <a:rPr lang="en-GB" dirty="0" smtClean="0"/>
              <a:t> </a:t>
            </a:r>
            <a:r>
              <a:rPr lang="en-GB" dirty="0" err="1" smtClean="0"/>
              <a:t>etc</a:t>
            </a:r>
            <a:r>
              <a:rPr lang="en-GB" dirty="0" smtClean="0"/>
              <a:t>) </a:t>
            </a:r>
            <a:r>
              <a:rPr lang="en-GB" dirty="0"/>
              <a:t>. How </a:t>
            </a:r>
            <a:r>
              <a:rPr lang="en-GB" dirty="0" smtClean="0"/>
              <a:t>are </a:t>
            </a:r>
            <a:r>
              <a:rPr lang="en-GB" dirty="0"/>
              <a:t>these  </a:t>
            </a:r>
            <a:r>
              <a:rPr lang="en-GB" dirty="0" smtClean="0"/>
              <a:t>criteria empirically  related ?</a:t>
            </a:r>
          </a:p>
          <a:p>
            <a:pPr marL="0" lvl="0" indent="0">
              <a:buNone/>
            </a:pPr>
            <a:endParaRPr lang="en-GB" dirty="0"/>
          </a:p>
          <a:p>
            <a:pPr lvl="0"/>
            <a:r>
              <a:rPr lang="en-GB" dirty="0" smtClean="0"/>
              <a:t>Discussion and critique of </a:t>
            </a:r>
            <a:r>
              <a:rPr lang="en-GB" dirty="0"/>
              <a:t>proposals (and of algorithm</a:t>
            </a:r>
            <a:r>
              <a:rPr lang="en-GB" dirty="0" smtClean="0"/>
              <a:t>)</a:t>
            </a:r>
          </a:p>
          <a:p>
            <a:pPr marL="0" lvl="0" indent="0">
              <a:buNone/>
            </a:pPr>
            <a:endParaRPr lang="en-GB" dirty="0"/>
          </a:p>
          <a:p>
            <a:pPr lvl="0"/>
            <a:r>
              <a:rPr lang="en-GB" dirty="0"/>
              <a:t>What happens when electoral systems change (New Zealand  </a:t>
            </a:r>
            <a:r>
              <a:rPr lang="en-GB" dirty="0" err="1"/>
              <a:t>etc</a:t>
            </a:r>
            <a:r>
              <a:rPr lang="en-GB" dirty="0" smtClean="0"/>
              <a:t>)?</a:t>
            </a:r>
          </a:p>
          <a:p>
            <a:pPr marL="0" lvl="0" indent="0">
              <a:buNone/>
            </a:pPr>
            <a:endParaRPr lang="en-GB" dirty="0"/>
          </a:p>
          <a:p>
            <a:pPr lvl="0"/>
            <a:r>
              <a:rPr lang="en-GB" dirty="0"/>
              <a:t>Other proportional systems</a:t>
            </a:r>
            <a:r>
              <a:rPr lang="en-GB" dirty="0" smtClean="0"/>
              <a:t>?</a:t>
            </a:r>
          </a:p>
          <a:p>
            <a:pPr marL="0" lvl="0" indent="0">
              <a:buNone/>
            </a:pPr>
            <a:endParaRPr lang="en-GB" dirty="0"/>
          </a:p>
          <a:p>
            <a:pPr lvl="0"/>
            <a:r>
              <a:rPr lang="en-GB" dirty="0"/>
              <a:t>Implementation and feasibility/acceptability </a:t>
            </a:r>
            <a:r>
              <a:rPr lang="en-GB" dirty="0" smtClean="0"/>
              <a:t>issues?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452405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/>
              <a:t>Running RCV algorithm on 10 selected constituencies’  results from 2010 UK election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GB" dirty="0" smtClean="0"/>
              <a:t>		Cons	Lab	LD	other</a:t>
            </a:r>
          </a:p>
          <a:p>
            <a:r>
              <a:rPr lang="en-GB" dirty="0" smtClean="0"/>
              <a:t>FPTP 	8	1	1</a:t>
            </a:r>
          </a:p>
          <a:p>
            <a:r>
              <a:rPr lang="en-GB" dirty="0" smtClean="0"/>
              <a:t>RCV(1)	4	2	3	1</a:t>
            </a:r>
          </a:p>
          <a:p>
            <a:r>
              <a:rPr lang="en-GB" dirty="0" smtClean="0"/>
              <a:t>RCV(2)	5	2	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14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few 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dirty="0" smtClean="0"/>
              <a:t>Stephen Johnson (2011) </a:t>
            </a:r>
            <a:r>
              <a:rPr lang="en-GB" sz="2000" dirty="0" smtClean="0">
                <a:hlinkClick r:id="rId2"/>
              </a:rPr>
              <a:t>http://thoughtundermined.com/2011/04/20/direct-party-and-representative-voting/</a:t>
            </a:r>
            <a:r>
              <a:rPr lang="en-GB" sz="2000" dirty="0" smtClean="0"/>
              <a:t>  (a weighted voting proposal which  satisfies the 4  required </a:t>
            </a:r>
            <a:r>
              <a:rPr lang="en-GB" sz="2000" dirty="0" smtClean="0"/>
              <a:t>characteristics</a:t>
            </a:r>
            <a:r>
              <a:rPr lang="en-GB" sz="2000" dirty="0" smtClean="0"/>
              <a:t>_</a:t>
            </a:r>
          </a:p>
          <a:p>
            <a:r>
              <a:rPr lang="en-GB" sz="2000" dirty="0" smtClean="0"/>
              <a:t>Lundberg, TC (2006)	Second Class Representatives? Mixed Member Proportional Representation in Britain. Parliamentary Affairs, </a:t>
            </a:r>
            <a:r>
              <a:rPr lang="en-GB" sz="2000" dirty="0" err="1" smtClean="0"/>
              <a:t>Vol</a:t>
            </a:r>
            <a:r>
              <a:rPr lang="en-GB" sz="2000" dirty="0" smtClean="0"/>
              <a:t> 59 no 1, 60-77.</a:t>
            </a:r>
            <a:endParaRPr lang="en-GB" sz="2000" dirty="0"/>
          </a:p>
          <a:p>
            <a:r>
              <a:rPr lang="en-GB" sz="2000" dirty="0" smtClean="0"/>
              <a:t>Karp, JA and </a:t>
            </a:r>
            <a:r>
              <a:rPr lang="en-GB" sz="2000" dirty="0" err="1" smtClean="0"/>
              <a:t>Banducci</a:t>
            </a:r>
            <a:r>
              <a:rPr lang="en-GB" sz="2000" dirty="0" smtClean="0"/>
              <a:t>, SA (1999) The impact of Proportional Representation on Turnout: Evidence from New Zealand.  Aust. J of Political Science, </a:t>
            </a:r>
            <a:r>
              <a:rPr lang="en-GB" sz="2000" dirty="0" err="1" smtClean="0"/>
              <a:t>Vol</a:t>
            </a:r>
            <a:r>
              <a:rPr lang="en-GB" sz="2000" dirty="0" smtClean="0"/>
              <a:t> 34, no 3. 363-377.</a:t>
            </a:r>
            <a:endParaRPr lang="en-GB" sz="2000" dirty="0"/>
          </a:p>
          <a:p>
            <a:r>
              <a:rPr lang="en-GB" sz="2000" dirty="0" smtClean="0"/>
              <a:t>Gavin Thompson (2010) Keeping things in proportion: how can voting systems be fairer? </a:t>
            </a:r>
            <a:r>
              <a:rPr lang="en-GB" sz="2000" smtClean="0"/>
              <a:t>Significance</a:t>
            </a:r>
            <a:r>
              <a:rPr lang="en-GB" sz="2000" dirty="0" smtClean="0"/>
              <a:t>, Sept 2010, </a:t>
            </a:r>
            <a:r>
              <a:rPr lang="en-GB" sz="2000" dirty="0" err="1" smtClean="0"/>
              <a:t>Vol</a:t>
            </a:r>
            <a:r>
              <a:rPr lang="en-GB" sz="2000" dirty="0" smtClean="0"/>
              <a:t> 7 no 3.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389799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What happened in New Zealand in 1994?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451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What happened in UK in 2010 (and didn’t in 2011!)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2010 - UK general election (FPTP)</a:t>
            </a:r>
          </a:p>
          <a:p>
            <a:r>
              <a:rPr lang="en-GB" dirty="0" smtClean="0"/>
              <a:t>Conservatives 36% of votes but 47% of seats</a:t>
            </a:r>
          </a:p>
          <a:p>
            <a:r>
              <a:rPr lang="en-GB" dirty="0" err="1" smtClean="0"/>
              <a:t>LibDem</a:t>
            </a:r>
            <a:r>
              <a:rPr lang="en-GB" dirty="0" smtClean="0"/>
              <a:t>	23% of votes but 9% of seats</a:t>
            </a:r>
          </a:p>
          <a:p>
            <a:pPr marL="0" indent="0">
              <a:buNone/>
            </a:pPr>
            <a:r>
              <a:rPr lang="en-GB" dirty="0" smtClean="0"/>
              <a:t>(but Labour benefited as much as the Tories!)</a:t>
            </a:r>
          </a:p>
          <a:p>
            <a:endParaRPr lang="en-GB" dirty="0"/>
          </a:p>
          <a:p>
            <a:r>
              <a:rPr lang="en-GB" dirty="0" smtClean="0"/>
              <a:t>In 2011- Referendum  allowed for an AV alternative, this option agreed (?) on by the major parties – rejected soundly by electorate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4391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Voter turnout trends over time (1960-2010) in 5 selected countries</a:t>
            </a:r>
            <a:endParaRPr lang="en-GB" dirty="0"/>
          </a:p>
        </p:txBody>
      </p:sp>
      <p:pic>
        <p:nvPicPr>
          <p:cNvPr id="4" name="Content Placeholder 3" descr="File:Turnout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2085" y="1600200"/>
            <a:ext cx="6259830" cy="4525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06216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sz="3600" b="1" dirty="0" smtClean="0"/>
              <a:t>How proportional?</a:t>
            </a:r>
            <a:br>
              <a:rPr lang="en-GB" sz="3600" b="1" dirty="0" smtClean="0"/>
            </a:br>
            <a:r>
              <a:rPr lang="en-GB" sz="3600" b="1" dirty="0" smtClean="0"/>
              <a:t>Deviation from proportionality  over time  in 6 selected countries </a:t>
            </a:r>
            <a:r>
              <a:rPr lang="en-GB" sz="2200" dirty="0" smtClean="0"/>
              <a:t>(Gavin Thompson, Significance, Sept 2010</a:t>
            </a:r>
            <a:r>
              <a:rPr lang="en-GB" sz="3600" dirty="0" smtClean="0"/>
              <a:t>)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2000" dirty="0" smtClean="0"/>
          </a:p>
          <a:p>
            <a:r>
              <a:rPr lang="en-GB" sz="2000" dirty="0" smtClean="0"/>
              <a:t>FPTP </a:t>
            </a:r>
            <a:r>
              <a:rPr lang="en-GB" sz="2000" dirty="0"/>
              <a:t>(UK)	10-40 (%)`	</a:t>
            </a:r>
            <a:r>
              <a:rPr lang="en-GB" sz="2000" dirty="0" smtClean="0"/>
              <a:t>steady </a:t>
            </a:r>
            <a:r>
              <a:rPr lang="en-GB" sz="2000" dirty="0"/>
              <a:t>increase since </a:t>
            </a:r>
            <a:r>
              <a:rPr lang="en-GB" sz="2000" dirty="0" smtClean="0"/>
              <a:t>1951 </a:t>
            </a:r>
            <a:r>
              <a:rPr lang="en-GB" sz="2000" dirty="0"/>
              <a:t>(till 1987) </a:t>
            </a:r>
          </a:p>
          <a:p>
            <a:r>
              <a:rPr lang="en-GB" sz="2000" dirty="0"/>
              <a:t>FPTP (US)	0-20		</a:t>
            </a:r>
            <a:r>
              <a:rPr lang="en-GB" sz="2000" dirty="0" smtClean="0"/>
              <a:t>variable- </a:t>
            </a:r>
            <a:r>
              <a:rPr lang="en-GB" sz="2000" dirty="0"/>
              <a:t>no trend</a:t>
            </a:r>
          </a:p>
          <a:p>
            <a:r>
              <a:rPr lang="en-GB" sz="2000" dirty="0"/>
              <a:t>AV (</a:t>
            </a:r>
            <a:r>
              <a:rPr lang="en-GB" sz="2000" dirty="0" err="1"/>
              <a:t>Aust</a:t>
            </a:r>
            <a:r>
              <a:rPr lang="en-GB" sz="2000" dirty="0"/>
              <a:t>)	20-30		increasing, jagged</a:t>
            </a:r>
          </a:p>
          <a:p>
            <a:r>
              <a:rPr lang="en-GB" sz="2000" dirty="0"/>
              <a:t>STV (Irish </a:t>
            </a:r>
            <a:r>
              <a:rPr lang="en-GB" sz="2000" dirty="0" err="1" smtClean="0"/>
              <a:t>H.O.Rep</a:t>
            </a:r>
            <a:r>
              <a:rPr lang="en-GB" sz="2000" dirty="0" smtClean="0"/>
              <a:t>) </a:t>
            </a:r>
            <a:r>
              <a:rPr lang="en-GB" sz="2000" dirty="0"/>
              <a:t>10-20	</a:t>
            </a:r>
            <a:r>
              <a:rPr lang="en-GB" sz="2000" dirty="0" smtClean="0"/>
              <a:t>some </a:t>
            </a:r>
            <a:r>
              <a:rPr lang="en-GB" sz="2000" dirty="0"/>
              <a:t>recent increase</a:t>
            </a:r>
          </a:p>
          <a:p>
            <a:r>
              <a:rPr lang="en-GB" sz="2000" dirty="0"/>
              <a:t>FPTP/AM (NZ)	0-50 (FPTP)	steady increase to 1994</a:t>
            </a:r>
          </a:p>
          <a:p>
            <a:pPr marL="0" indent="0">
              <a:buNone/>
            </a:pPr>
            <a:r>
              <a:rPr lang="en-GB" sz="2000" dirty="0"/>
              <a:t>		</a:t>
            </a:r>
            <a:r>
              <a:rPr lang="en-GB" sz="2000" dirty="0" smtClean="0"/>
              <a:t>5          </a:t>
            </a:r>
            <a:r>
              <a:rPr lang="en-GB" sz="2000" dirty="0"/>
              <a:t>(AM</a:t>
            </a:r>
            <a:r>
              <a:rPr lang="en-GB" sz="2000" dirty="0" smtClean="0"/>
              <a:t>)</a:t>
            </a:r>
            <a:r>
              <a:rPr lang="en-GB" sz="2000" dirty="0"/>
              <a:t>	stable after 1994</a:t>
            </a:r>
          </a:p>
          <a:p>
            <a:pPr marL="0" indent="0">
              <a:buNone/>
            </a:pPr>
            <a:r>
              <a:rPr lang="en-GB" sz="2000" dirty="0" smtClean="0"/>
              <a:t>Open  </a:t>
            </a:r>
            <a:r>
              <a:rPr lang="en-GB" sz="2000" dirty="0"/>
              <a:t>List(</a:t>
            </a:r>
            <a:r>
              <a:rPr lang="en-GB" sz="2000" dirty="0" err="1"/>
              <a:t>Neth</a:t>
            </a:r>
            <a:r>
              <a:rPr lang="en-GB" sz="2000" dirty="0"/>
              <a:t>)	5		stable</a:t>
            </a:r>
          </a:p>
        </p:txBody>
      </p:sp>
    </p:spTree>
    <p:extLst>
      <p:ext uri="{BB962C8B-B14F-4D97-AF65-F5344CB8AC3E}">
        <p14:creationId xmlns:p14="http://schemas.microsoft.com/office/powerpoint/2010/main" val="973888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Plan  of talk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Required and desirable characteristics (my suggestions)</a:t>
            </a:r>
          </a:p>
          <a:p>
            <a:pPr lvl="0"/>
            <a:r>
              <a:rPr lang="en-GB" dirty="0"/>
              <a:t>Where existing systems fall down</a:t>
            </a:r>
          </a:p>
          <a:p>
            <a:pPr lvl="0"/>
            <a:r>
              <a:rPr lang="en-GB" dirty="0"/>
              <a:t>My proposal</a:t>
            </a:r>
          </a:p>
          <a:p>
            <a:pPr lvl="0"/>
            <a:r>
              <a:rPr lang="en-GB" dirty="0"/>
              <a:t>Evaluation of this proposal</a:t>
            </a:r>
          </a:p>
          <a:p>
            <a:pPr lvl="0"/>
            <a:r>
              <a:rPr lang="en-GB" dirty="0"/>
              <a:t>Possible agenda for breakout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1689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4 Required characteristics</a:t>
            </a:r>
            <a:br>
              <a:rPr lang="en-GB" b="1" dirty="0" smtClean="0"/>
            </a:b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Proportional</a:t>
            </a:r>
            <a:endParaRPr lang="en-GB" dirty="0"/>
          </a:p>
          <a:p>
            <a:pPr lvl="0"/>
            <a:r>
              <a:rPr lang="en-GB" dirty="0"/>
              <a:t>Vote for  a known (and canvassed) party representative</a:t>
            </a:r>
          </a:p>
          <a:p>
            <a:pPr lvl="0"/>
            <a:r>
              <a:rPr lang="en-GB" dirty="0"/>
              <a:t>Use existing constituencies</a:t>
            </a:r>
          </a:p>
          <a:p>
            <a:pPr lvl="0"/>
            <a:r>
              <a:rPr lang="en-GB" dirty="0"/>
              <a:t>One vote only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5000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8 Desirable characteristics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en-GB" sz="3800" dirty="0" smtClean="0"/>
              <a:t>No </a:t>
            </a:r>
            <a:r>
              <a:rPr lang="en-GB" sz="3800" dirty="0"/>
              <a:t>‘wasted’ votes</a:t>
            </a:r>
          </a:p>
          <a:p>
            <a:pPr lvl="0"/>
            <a:r>
              <a:rPr lang="en-GB" sz="3800" dirty="0"/>
              <a:t>Promotes high voter turnout</a:t>
            </a:r>
          </a:p>
          <a:p>
            <a:pPr lvl="0"/>
            <a:r>
              <a:rPr lang="en-GB" sz="3800" dirty="0"/>
              <a:t>Elected  representative should have  most votes of all  standing candidates</a:t>
            </a:r>
          </a:p>
          <a:p>
            <a:pPr lvl="0"/>
            <a:r>
              <a:rPr lang="en-GB" sz="3800" dirty="0"/>
              <a:t>Robust  to manipulation either due to  party or to voter</a:t>
            </a:r>
          </a:p>
          <a:p>
            <a:pPr lvl="0"/>
            <a:r>
              <a:rPr lang="en-GB" sz="3800" dirty="0"/>
              <a:t>All representatives have identical remits, priorities, and perceived statuses</a:t>
            </a:r>
          </a:p>
          <a:p>
            <a:pPr lvl="0"/>
            <a:r>
              <a:rPr lang="en-GB" sz="3800" dirty="0"/>
              <a:t>Minority or single issue (local?) candidates should get fair representation </a:t>
            </a:r>
          </a:p>
          <a:p>
            <a:pPr lvl="0"/>
            <a:r>
              <a:rPr lang="en-GB" sz="3800" dirty="0"/>
              <a:t>Easy and quick to </a:t>
            </a:r>
            <a:r>
              <a:rPr lang="en-GB" sz="3800" dirty="0" smtClean="0"/>
              <a:t>tally</a:t>
            </a:r>
          </a:p>
          <a:p>
            <a:pPr lvl="0"/>
            <a:r>
              <a:rPr lang="en-GB" sz="3800" dirty="0" smtClean="0"/>
              <a:t>Easily understandable and transparent to the voter</a:t>
            </a:r>
            <a:endParaRPr lang="en-GB" sz="3800" dirty="0"/>
          </a:p>
          <a:p>
            <a:pPr marL="0" indent="0">
              <a:buNone/>
            </a:pPr>
            <a:r>
              <a:rPr lang="en-GB" sz="3800" dirty="0"/>
              <a:t> </a:t>
            </a:r>
          </a:p>
          <a:p>
            <a:endParaRPr lang="en-GB" sz="3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924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Where existing systems fall down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 </a:t>
            </a:r>
          </a:p>
          <a:p>
            <a:r>
              <a:rPr lang="en-GB" dirty="0"/>
              <a:t>FPTP-	Not R1,not D1,4</a:t>
            </a:r>
          </a:p>
          <a:p>
            <a:r>
              <a:rPr lang="en-GB" dirty="0"/>
              <a:t>AV</a:t>
            </a:r>
            <a:r>
              <a:rPr lang="en-GB" baseline="30000" dirty="0"/>
              <a:t>+</a:t>
            </a:r>
            <a:r>
              <a:rPr lang="en-GB" dirty="0"/>
              <a:t> - (e.g. Jenkins)……to   come………</a:t>
            </a:r>
          </a:p>
          <a:p>
            <a:r>
              <a:rPr lang="en-GB" dirty="0"/>
              <a:t>STV - (e.g. Farrell)……to come ………..</a:t>
            </a:r>
          </a:p>
          <a:p>
            <a:r>
              <a:rPr lang="en-GB" dirty="0"/>
              <a:t>Additional List - Not R4, D5</a:t>
            </a:r>
          </a:p>
          <a:p>
            <a:endParaRPr lang="en-GB" dirty="0"/>
          </a:p>
          <a:p>
            <a:r>
              <a:rPr lang="en-GB" dirty="0"/>
              <a:t>FPTP can be VERY </a:t>
            </a:r>
            <a:r>
              <a:rPr lang="en-GB" dirty="0" smtClean="0"/>
              <a:t>un-proportional</a:t>
            </a:r>
            <a:r>
              <a:rPr lang="en-GB" dirty="0" smtClean="0"/>
              <a:t>!</a:t>
            </a:r>
            <a:endParaRPr lang="en-GB" dirty="0"/>
          </a:p>
          <a:p>
            <a:r>
              <a:rPr lang="en-GB" dirty="0"/>
              <a:t>Other  </a:t>
            </a:r>
            <a:r>
              <a:rPr lang="en-GB" dirty="0" smtClean="0"/>
              <a:t>systems  (especially AV) </a:t>
            </a:r>
            <a:r>
              <a:rPr lang="en-GB" dirty="0"/>
              <a:t>are more proportional but still fall short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834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344</Words>
  <Application>Microsoft Office PowerPoint</Application>
  <PresentationFormat>On-screen Show (4:3)</PresentationFormat>
  <Paragraphs>87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  Is a fair voting system really   achievable? </vt:lpstr>
      <vt:lpstr>What happened in New Zealand in 1994? </vt:lpstr>
      <vt:lpstr>What happened in UK in 2010 (and didn’t in 2011!)</vt:lpstr>
      <vt:lpstr>Voter turnout trends over time (1960-2010) in 5 selected countries</vt:lpstr>
      <vt:lpstr>How proportional? Deviation from proportionality  over time  in 6 selected countries (Gavin Thompson, Significance, Sept 2010)</vt:lpstr>
      <vt:lpstr>Plan  of talk</vt:lpstr>
      <vt:lpstr>4 Required characteristics </vt:lpstr>
      <vt:lpstr>8 Desirable characteristics </vt:lpstr>
      <vt:lpstr>Where existing systems fall down </vt:lpstr>
      <vt:lpstr>A proposal – Ranked Constituency Voting </vt:lpstr>
      <vt:lpstr>Breakout Agenda </vt:lpstr>
      <vt:lpstr>Running RCV algorithm on 10 selected constituencies’  results from 2010 UK election</vt:lpstr>
      <vt:lpstr>A few references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 title</dc:title>
  <dc:creator>admin</dc:creator>
  <cp:lastModifiedBy>admin</cp:lastModifiedBy>
  <cp:revision>44</cp:revision>
  <cp:lastPrinted>2013-02-21T15:27:58Z</cp:lastPrinted>
  <dcterms:created xsi:type="dcterms:W3CDTF">2013-02-21T14:11:05Z</dcterms:created>
  <dcterms:modified xsi:type="dcterms:W3CDTF">2013-02-21T15:43:14Z</dcterms:modified>
</cp:coreProperties>
</file>