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60" r:id="rId4"/>
    <p:sldId id="261" r:id="rId5"/>
    <p:sldId id="264" r:id="rId6"/>
    <p:sldId id="262" r:id="rId7"/>
    <p:sldId id="263" r:id="rId8"/>
    <p:sldId id="267" r:id="rId9"/>
    <p:sldId id="268" r:id="rId10"/>
    <p:sldId id="266" r:id="rId11"/>
    <p:sldId id="259" r:id="rId12"/>
    <p:sldId id="269" r:id="rId13"/>
    <p:sldId id="258" r:id="rId14"/>
    <p:sldId id="272" r:id="rId15"/>
    <p:sldId id="273" r:id="rId16"/>
    <p:sldId id="271"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336E90-8751-4783-86D8-EDFFAE936E01}" type="datetimeFigureOut">
              <a:rPr lang="en-GB" smtClean="0"/>
              <a:t>20/02/2013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36E90-8751-4783-86D8-EDFFAE936E01}" type="datetimeFigureOut">
              <a:rPr lang="en-GB" smtClean="0"/>
              <a:t>20/02/2013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36E90-8751-4783-86D8-EDFFAE936E01}" type="datetimeFigureOut">
              <a:rPr lang="en-GB" smtClean="0"/>
              <a:t>20/02/2013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36E90-8751-4783-86D8-EDFFAE936E01}" type="datetimeFigureOut">
              <a:rPr lang="en-GB" smtClean="0"/>
              <a:t>20/02/2013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36E90-8751-4783-86D8-EDFFAE936E01}" type="datetimeFigureOut">
              <a:rPr lang="en-GB" smtClean="0"/>
              <a:t>20/02/2013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336E90-8751-4783-86D8-EDFFAE936E01}" type="datetimeFigureOut">
              <a:rPr lang="en-GB" smtClean="0"/>
              <a:t>20/02/2013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336E90-8751-4783-86D8-EDFFAE936E01}" type="datetimeFigureOut">
              <a:rPr lang="en-GB" smtClean="0"/>
              <a:t>20/02/2013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336E90-8751-4783-86D8-EDFFAE936E01}" type="datetimeFigureOut">
              <a:rPr lang="en-GB" smtClean="0"/>
              <a:t>20/02/2013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36E90-8751-4783-86D8-EDFFAE936E01}" type="datetimeFigureOut">
              <a:rPr lang="en-GB" smtClean="0"/>
              <a:t>20/02/2013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36E90-8751-4783-86D8-EDFFAE936E01}" type="datetimeFigureOut">
              <a:rPr lang="en-GB" smtClean="0"/>
              <a:t>20/02/2013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94508-892E-4F38-B629-BDB8BBCC9C91}"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36E90-8751-4783-86D8-EDFFAE936E01}" type="datetimeFigureOut">
              <a:rPr lang="en-GB" smtClean="0"/>
              <a:t>20/02/2013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994508-892E-4F38-B629-BDB8BBCC9C91}" type="slidenum">
              <a:rPr lang="en-GB" smtClean="0"/>
              <a:t>‹#›</a:t>
            </a:fld>
            <a:endParaRPr lang="en-GB"/>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C8336E90-8751-4783-86D8-EDFFAE936E01}" type="datetimeFigureOut">
              <a:rPr lang="en-GB" smtClean="0"/>
              <a:t>20/02/2013</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44994508-892E-4F38-B629-BDB8BBCC9C91}" type="slidenum">
              <a:rPr lang="en-GB" smtClean="0"/>
              <a:t>‹#›</a:t>
            </a:fld>
            <a:endParaRPr lang="en-GB"/>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20688"/>
            <a:ext cx="7772400" cy="3483818"/>
          </a:xfrm>
        </p:spPr>
        <p:txBody>
          <a:bodyPr/>
          <a:lstStyle/>
          <a:p>
            <a:r>
              <a:rPr lang="en-GB" sz="4400" dirty="0" smtClean="0"/>
              <a:t>Population projections: planners and  developers versus the people – the political economy of “evidence” in practice.</a:t>
            </a:r>
            <a:endParaRPr lang="en-GB" sz="4400" dirty="0"/>
          </a:p>
        </p:txBody>
      </p:sp>
      <p:sp>
        <p:nvSpPr>
          <p:cNvPr id="3" name="Subtitle 2"/>
          <p:cNvSpPr>
            <a:spLocks noGrp="1"/>
          </p:cNvSpPr>
          <p:nvPr>
            <p:ph type="subTitle" idx="1"/>
          </p:nvPr>
        </p:nvSpPr>
        <p:spPr/>
        <p:txBody>
          <a:bodyPr>
            <a:normAutofit/>
          </a:bodyPr>
          <a:lstStyle/>
          <a:p>
            <a:r>
              <a:rPr lang="en-GB" dirty="0" smtClean="0"/>
              <a:t>David Byrne for </a:t>
            </a:r>
            <a:r>
              <a:rPr lang="en-GB" dirty="0" err="1" smtClean="0"/>
              <a:t>Radstats</a:t>
            </a:r>
            <a:r>
              <a:rPr lang="en-GB" dirty="0" smtClean="0"/>
              <a:t> 2013</a:t>
            </a:r>
          </a:p>
          <a:p>
            <a:r>
              <a:rPr lang="en-GB" dirty="0" smtClean="0"/>
              <a:t>dave.byrne@durham.ac.uk</a:t>
            </a:r>
            <a:endParaRPr lang="en-GB" dirty="0"/>
          </a:p>
        </p:txBody>
      </p:sp>
    </p:spTree>
    <p:extLst>
      <p:ext uri="{BB962C8B-B14F-4D97-AF65-F5344CB8AC3E}">
        <p14:creationId xmlns:p14="http://schemas.microsoft.com/office/powerpoint/2010/main" val="1210191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causes what?</a:t>
            </a:r>
            <a:endParaRPr lang="en-GB" dirty="0"/>
          </a:p>
        </p:txBody>
      </p:sp>
      <p:sp>
        <p:nvSpPr>
          <p:cNvPr id="3" name="Content Placeholder 2"/>
          <p:cNvSpPr>
            <a:spLocks noGrp="1"/>
          </p:cNvSpPr>
          <p:nvPr>
            <p:ph idx="1"/>
          </p:nvPr>
        </p:nvSpPr>
        <p:spPr/>
        <p:txBody>
          <a:bodyPr>
            <a:noAutofit/>
          </a:bodyPr>
          <a:lstStyle/>
          <a:p>
            <a:r>
              <a:rPr lang="en-GB" sz="2400" dirty="0" smtClean="0"/>
              <a:t>Does population cause jobs?</a:t>
            </a:r>
          </a:p>
          <a:p>
            <a:r>
              <a:rPr lang="en-GB" sz="2400" dirty="0" smtClean="0"/>
              <a:t>Do jobs cause population?</a:t>
            </a:r>
          </a:p>
          <a:p>
            <a:r>
              <a:rPr lang="en-GB" sz="2400" dirty="0" smtClean="0"/>
              <a:t>Does the interaction of the global, national, regional and local economies cause jobs?</a:t>
            </a:r>
          </a:p>
          <a:p>
            <a:r>
              <a:rPr lang="en-GB" sz="2400" dirty="0" smtClean="0"/>
              <a:t>Does population cause  households?</a:t>
            </a:r>
          </a:p>
          <a:p>
            <a:r>
              <a:rPr lang="en-GB" sz="2400" dirty="0" smtClean="0"/>
              <a:t>Do households cause housing demand?</a:t>
            </a:r>
          </a:p>
          <a:p>
            <a:r>
              <a:rPr lang="en-GB" sz="2400" dirty="0" smtClean="0"/>
              <a:t>Does housing stock cause housing demand?</a:t>
            </a:r>
            <a:endParaRPr lang="en-GB" sz="2400" dirty="0"/>
          </a:p>
        </p:txBody>
      </p:sp>
    </p:spTree>
    <p:extLst>
      <p:ext uri="{BB962C8B-B14F-4D97-AF65-F5344CB8AC3E}">
        <p14:creationId xmlns:p14="http://schemas.microsoft.com/office/powerpoint/2010/main" val="3033772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Components of Population Change</a:t>
            </a:r>
            <a:endParaRPr lang="en-GB" dirty="0"/>
          </a:p>
        </p:txBody>
      </p:sp>
      <p:sp>
        <p:nvSpPr>
          <p:cNvPr id="3" name="Content Placeholder 2"/>
          <p:cNvSpPr>
            <a:spLocks noGrp="1"/>
          </p:cNvSpPr>
          <p:nvPr>
            <p:ph idx="1"/>
          </p:nvPr>
        </p:nvSpPr>
        <p:spPr/>
        <p:txBody>
          <a:bodyPr>
            <a:noAutofit/>
          </a:bodyPr>
          <a:lstStyle/>
          <a:p>
            <a:r>
              <a:rPr lang="en-GB" sz="2400" dirty="0" smtClean="0"/>
              <a:t>According to ONS</a:t>
            </a:r>
          </a:p>
          <a:p>
            <a:pPr lvl="1"/>
            <a:r>
              <a:rPr lang="en-GB" sz="2400" dirty="0" smtClean="0"/>
              <a:t>Births</a:t>
            </a:r>
          </a:p>
          <a:p>
            <a:pPr lvl="1"/>
            <a:r>
              <a:rPr lang="en-GB" sz="2400" dirty="0" smtClean="0"/>
              <a:t>Deaths</a:t>
            </a:r>
          </a:p>
          <a:p>
            <a:pPr lvl="1"/>
            <a:r>
              <a:rPr lang="en-GB" sz="2400" dirty="0" smtClean="0"/>
              <a:t>Internal Migration in.</a:t>
            </a:r>
          </a:p>
          <a:p>
            <a:pPr lvl="1"/>
            <a:r>
              <a:rPr lang="en-GB" sz="2400" dirty="0" smtClean="0"/>
              <a:t>Internal Migration out.</a:t>
            </a:r>
          </a:p>
          <a:p>
            <a:pPr lvl="1"/>
            <a:r>
              <a:rPr lang="en-GB" sz="2400" dirty="0" smtClean="0"/>
              <a:t>International Migration in.</a:t>
            </a:r>
          </a:p>
          <a:p>
            <a:pPr lvl="1"/>
            <a:r>
              <a:rPr lang="en-GB" sz="2400" dirty="0" smtClean="0"/>
              <a:t>International Migration out.</a:t>
            </a:r>
          </a:p>
          <a:p>
            <a:pPr lvl="1"/>
            <a:r>
              <a:rPr lang="en-GB" sz="2400" dirty="0" smtClean="0"/>
              <a:t>Cross border Migration in.</a:t>
            </a:r>
          </a:p>
          <a:p>
            <a:pPr lvl="1"/>
            <a:r>
              <a:rPr lang="en-GB" sz="2400" dirty="0" smtClean="0"/>
              <a:t>Cross border Migration out.</a:t>
            </a:r>
          </a:p>
        </p:txBody>
      </p:sp>
    </p:spTree>
    <p:extLst>
      <p:ext uri="{BB962C8B-B14F-4D97-AF65-F5344CB8AC3E}">
        <p14:creationId xmlns:p14="http://schemas.microsoft.com/office/powerpoint/2010/main" val="676718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Components of Population Change – Tyneside City Region</a:t>
            </a:r>
            <a:endParaRPr lang="en-GB" dirty="0"/>
          </a:p>
        </p:txBody>
      </p:sp>
      <p:sp>
        <p:nvSpPr>
          <p:cNvPr id="3" name="Content Placeholder 2"/>
          <p:cNvSpPr>
            <a:spLocks noGrp="1"/>
          </p:cNvSpPr>
          <p:nvPr>
            <p:ph idx="1"/>
          </p:nvPr>
        </p:nvSpPr>
        <p:spPr/>
        <p:txBody>
          <a:bodyPr>
            <a:normAutofit fontScale="92500" lnSpcReduction="20000"/>
          </a:bodyPr>
          <a:lstStyle/>
          <a:p>
            <a:r>
              <a:rPr lang="en-GB" sz="2400" dirty="0" smtClean="0"/>
              <a:t>Natural Change (births and deaths and life expectancy).</a:t>
            </a:r>
          </a:p>
          <a:p>
            <a:r>
              <a:rPr lang="en-GB" sz="2400" dirty="0" smtClean="0"/>
              <a:t>UK in migration not students – not much.</a:t>
            </a:r>
          </a:p>
          <a:p>
            <a:r>
              <a:rPr lang="en-GB" sz="2400" dirty="0" smtClean="0"/>
              <a:t>UK out migration not students – lots.</a:t>
            </a:r>
          </a:p>
          <a:p>
            <a:r>
              <a:rPr lang="en-GB" sz="2400" dirty="0" smtClean="0"/>
              <a:t>International in migration workers ??</a:t>
            </a:r>
          </a:p>
          <a:p>
            <a:r>
              <a:rPr lang="en-GB" sz="2400" dirty="0" smtClean="0"/>
              <a:t>International out migration workers??</a:t>
            </a:r>
          </a:p>
          <a:p>
            <a:r>
              <a:rPr lang="en-GB" sz="2400" dirty="0" smtClean="0"/>
              <a:t>Student in migration – lots for now but??</a:t>
            </a:r>
          </a:p>
          <a:p>
            <a:r>
              <a:rPr lang="en-GB" sz="2400" dirty="0" smtClean="0"/>
              <a:t>Student out migration – more than in migration.</a:t>
            </a:r>
          </a:p>
          <a:p>
            <a:r>
              <a:rPr lang="en-GB" sz="2400" dirty="0" smtClean="0"/>
              <a:t>Refugees in ??</a:t>
            </a:r>
            <a:endParaRPr lang="en-GB" sz="2400" dirty="0"/>
          </a:p>
        </p:txBody>
      </p:sp>
    </p:spTree>
    <p:extLst>
      <p:ext uri="{BB962C8B-B14F-4D97-AF65-F5344CB8AC3E}">
        <p14:creationId xmlns:p14="http://schemas.microsoft.com/office/powerpoint/2010/main" val="193828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lstStyle/>
          <a:p>
            <a:r>
              <a:rPr lang="en-GB" sz="1800" b="1" dirty="0"/>
              <a:t>Adjusted Employment Projections by Broad Sector Group </a:t>
            </a:r>
            <a:r>
              <a:rPr lang="en-GB" sz="1800" b="1" dirty="0" smtClean="0"/>
              <a:t> </a:t>
            </a:r>
            <a:r>
              <a:rPr lang="en-GB" sz="1400" b="1" dirty="0" smtClean="0"/>
              <a:t>(</a:t>
            </a:r>
            <a:r>
              <a:rPr lang="en-GB" sz="1400" b="1" dirty="0"/>
              <a:t>values in thousands) </a:t>
            </a:r>
            <a:endParaRPr lang="en-GB"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6404041"/>
              </p:ext>
            </p:extLst>
          </p:nvPr>
        </p:nvGraphicFramePr>
        <p:xfrm>
          <a:off x="611560" y="1124745"/>
          <a:ext cx="8064897" cy="5691935"/>
        </p:xfrm>
        <a:graphic>
          <a:graphicData uri="http://schemas.openxmlformats.org/drawingml/2006/table">
            <a:tbl>
              <a:tblPr/>
              <a:tblGrid>
                <a:gridCol w="1636738"/>
                <a:gridCol w="911682"/>
                <a:gridCol w="1205901"/>
                <a:gridCol w="1163737"/>
                <a:gridCol w="1178751"/>
                <a:gridCol w="879432"/>
                <a:gridCol w="1088656"/>
              </a:tblGrid>
              <a:tr h="701755">
                <a:tc>
                  <a:txBody>
                    <a:bodyPr/>
                    <a:lstStyle/>
                    <a:p>
                      <a:pPr>
                        <a:lnSpc>
                          <a:spcPct val="200000"/>
                        </a:lnSpc>
                        <a:spcAft>
                          <a:spcPts val="0"/>
                        </a:spcAft>
                      </a:pPr>
                      <a:r>
                        <a:rPr lang="en-GB" sz="1400" dirty="0">
                          <a:solidFill>
                            <a:srgbClr val="000000"/>
                          </a:solidFill>
                          <a:effectLst/>
                          <a:latin typeface="Times New Roman"/>
                          <a:ea typeface="Calibri"/>
                          <a:cs typeface="Times New Roman"/>
                        </a:rPr>
                        <a:t>Sector Group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200000"/>
                        </a:lnSpc>
                        <a:spcAft>
                          <a:spcPts val="0"/>
                        </a:spcAft>
                      </a:pPr>
                      <a:r>
                        <a:rPr lang="en-GB" sz="1400">
                          <a:solidFill>
                            <a:srgbClr val="000000"/>
                          </a:solidFill>
                          <a:effectLst/>
                          <a:latin typeface="Times New Roman"/>
                          <a:ea typeface="Calibri"/>
                          <a:cs typeface="Times New Roman"/>
                        </a:rPr>
                        <a:t>Newcastle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200000"/>
                        </a:lnSpc>
                        <a:spcAft>
                          <a:spcPts val="0"/>
                        </a:spcAft>
                      </a:pPr>
                      <a:r>
                        <a:rPr lang="en-GB" sz="1400" dirty="0">
                          <a:solidFill>
                            <a:srgbClr val="000000"/>
                          </a:solidFill>
                          <a:effectLst/>
                          <a:latin typeface="Times New Roman"/>
                          <a:ea typeface="Calibri"/>
                          <a:cs typeface="Times New Roman"/>
                        </a:rPr>
                        <a:t>Gateshead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200000"/>
                        </a:lnSpc>
                        <a:spcAft>
                          <a:spcPts val="0"/>
                        </a:spcAft>
                      </a:pPr>
                      <a:r>
                        <a:rPr lang="en-GB" sz="1400" dirty="0">
                          <a:solidFill>
                            <a:srgbClr val="000000"/>
                          </a:solidFill>
                          <a:effectLst/>
                          <a:latin typeface="Times New Roman"/>
                          <a:ea typeface="Calibri"/>
                          <a:cs typeface="Times New Roman"/>
                        </a:rPr>
                        <a:t>Both Authorities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2010</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2030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2010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2030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2010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2030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Primary and Secondary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1.2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0.0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1.2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0.8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Manufacturing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10.3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9.5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14.8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13.9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25.1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23.4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298">
                <a:tc>
                  <a:txBody>
                    <a:bodyPr/>
                    <a:lstStyle/>
                    <a:p>
                      <a:pPr>
                        <a:lnSpc>
                          <a:spcPct val="200000"/>
                        </a:lnSpc>
                        <a:spcAft>
                          <a:spcPts val="0"/>
                        </a:spcAft>
                      </a:pPr>
                      <a:r>
                        <a:rPr lang="en-GB" sz="1400" dirty="0">
                          <a:solidFill>
                            <a:srgbClr val="000000"/>
                          </a:solidFill>
                          <a:effectLst/>
                          <a:latin typeface="Times New Roman"/>
                          <a:ea typeface="Calibri"/>
                          <a:cs typeface="Times New Roman"/>
                        </a:rPr>
                        <a:t>Utilities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0.7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0.4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0.6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0.4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1.3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0.8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Construction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8.6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9.1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10.1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11.7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18.7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20.8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894">
                <a:tc>
                  <a:txBody>
                    <a:bodyPr/>
                    <a:lstStyle/>
                    <a:p>
                      <a:pPr>
                        <a:lnSpc>
                          <a:spcPct val="200000"/>
                        </a:lnSpc>
                        <a:spcAft>
                          <a:spcPts val="0"/>
                        </a:spcAft>
                      </a:pPr>
                      <a:r>
                        <a:rPr lang="en-GB" sz="1400" dirty="0">
                          <a:solidFill>
                            <a:srgbClr val="000000"/>
                          </a:solidFill>
                          <a:effectLst/>
                          <a:latin typeface="Times New Roman"/>
                          <a:ea typeface="Calibri"/>
                          <a:cs typeface="Times New Roman"/>
                        </a:rPr>
                        <a:t>Retail, Distribution and Transport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48.6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54.8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33.8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35.8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82.4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90.6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894">
                <a:tc>
                  <a:txBody>
                    <a:bodyPr/>
                    <a:lstStyle/>
                    <a:p>
                      <a:pPr>
                        <a:lnSpc>
                          <a:spcPct val="200000"/>
                        </a:lnSpc>
                        <a:spcAft>
                          <a:spcPts val="0"/>
                        </a:spcAft>
                      </a:pPr>
                      <a:r>
                        <a:rPr lang="en-GB" sz="1400" dirty="0">
                          <a:solidFill>
                            <a:srgbClr val="000000"/>
                          </a:solidFill>
                          <a:effectLst/>
                          <a:latin typeface="Times New Roman"/>
                          <a:ea typeface="Calibri"/>
                          <a:cs typeface="Times New Roman"/>
                        </a:rPr>
                        <a:t>Business and financial services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47.3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56.4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17.5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21.3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64.8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77.7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Public Services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75.8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75.5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29.7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31.1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105.5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a:solidFill>
                            <a:srgbClr val="000000"/>
                          </a:solidFill>
                          <a:effectLst/>
                          <a:latin typeface="Times New Roman"/>
                          <a:ea typeface="Calibri"/>
                          <a:cs typeface="Times New Roman"/>
                        </a:rPr>
                        <a:t>106.6 </a:t>
                      </a:r>
                      <a:endParaRPr lang="en-GB" sz="140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a:txBody>
                    <a:bodyPr/>
                    <a:lstStyle/>
                    <a:p>
                      <a:pPr>
                        <a:lnSpc>
                          <a:spcPct val="200000"/>
                        </a:lnSpc>
                        <a:spcAft>
                          <a:spcPts val="0"/>
                        </a:spcAft>
                      </a:pPr>
                      <a:r>
                        <a:rPr lang="en-GB" sz="1400" dirty="0">
                          <a:solidFill>
                            <a:srgbClr val="000000"/>
                          </a:solidFill>
                          <a:effectLst/>
                          <a:latin typeface="Times New Roman"/>
                          <a:ea typeface="Calibri"/>
                          <a:cs typeface="Times New Roman"/>
                        </a:rPr>
                        <a:t>Total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192.4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206.3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106.6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114.4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299.0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en-GB" sz="1400" dirty="0">
                          <a:solidFill>
                            <a:srgbClr val="000000"/>
                          </a:solidFill>
                          <a:effectLst/>
                          <a:latin typeface="Times New Roman"/>
                          <a:ea typeface="Calibri"/>
                          <a:cs typeface="Times New Roman"/>
                        </a:rPr>
                        <a:t>320.7 </a:t>
                      </a:r>
                      <a:endParaRPr lang="en-GB" sz="1400" dirty="0">
                        <a:effectLst/>
                        <a:latin typeface="Times New Roman"/>
                        <a:ea typeface="Calibri"/>
                        <a:cs typeface="Times New Roman"/>
                      </a:endParaRPr>
                    </a:p>
                  </a:txBody>
                  <a:tcPr marL="50917" marR="50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015534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Employment Changes 1995 to 2008</a:t>
            </a:r>
            <a:endParaRPr lang="en-GB" dirty="0"/>
          </a:p>
        </p:txBody>
      </p:sp>
      <p:sp>
        <p:nvSpPr>
          <p:cNvPr id="3" name="Content Placeholder 2"/>
          <p:cNvSpPr>
            <a:spLocks noGrp="1"/>
          </p:cNvSpPr>
          <p:nvPr>
            <p:ph idx="1"/>
          </p:nvPr>
        </p:nvSpPr>
        <p:spPr/>
        <p:txBody>
          <a:bodyPr>
            <a:normAutofit fontScale="77500" lnSpcReduction="20000"/>
          </a:bodyPr>
          <a:lstStyle/>
          <a:p>
            <a:pPr lvl="0"/>
            <a:r>
              <a:rPr lang="en-GB" sz="2800" dirty="0"/>
              <a:t>Total employment increased by 37,000 – 16%</a:t>
            </a:r>
          </a:p>
          <a:p>
            <a:pPr lvl="0"/>
            <a:r>
              <a:rPr lang="en-GB" sz="2800" dirty="0"/>
              <a:t>Manufacturing employment decreased by 10,000 – 30%</a:t>
            </a:r>
          </a:p>
          <a:p>
            <a:pPr lvl="0"/>
            <a:r>
              <a:rPr lang="en-GB" sz="2800" dirty="0"/>
              <a:t>Construction employment increased by 1,200 – 13%</a:t>
            </a:r>
          </a:p>
          <a:p>
            <a:pPr lvl="0"/>
            <a:r>
              <a:rPr lang="en-GB" sz="2800" dirty="0"/>
              <a:t>All services employment increased by 45,000 – 24%</a:t>
            </a:r>
          </a:p>
          <a:p>
            <a:pPr lvl="0"/>
            <a:r>
              <a:rPr lang="en-GB" sz="2800" dirty="0"/>
              <a:t>Public services employment increased by 20,000 – 29%</a:t>
            </a:r>
          </a:p>
          <a:p>
            <a:pPr lvl="0"/>
            <a:r>
              <a:rPr lang="en-GB" sz="2800" dirty="0"/>
              <a:t>Other services employment increased by 27,000 – 23% </a:t>
            </a:r>
          </a:p>
          <a:p>
            <a:pPr marL="0" indent="0">
              <a:buNone/>
            </a:pPr>
            <a:endParaRPr lang="en-GB" sz="2800" dirty="0"/>
          </a:p>
        </p:txBody>
      </p:sp>
    </p:spTree>
    <p:extLst>
      <p:ext uri="{BB962C8B-B14F-4D97-AF65-F5344CB8AC3E}">
        <p14:creationId xmlns:p14="http://schemas.microsoft.com/office/powerpoint/2010/main" val="3327997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264696"/>
          </a:xfrm>
        </p:spPr>
        <p:txBody>
          <a:bodyPr>
            <a:normAutofit/>
          </a:bodyPr>
          <a:lstStyle/>
          <a:p>
            <a:pPr marL="0" indent="0">
              <a:buNone/>
            </a:pPr>
            <a:r>
              <a:rPr lang="en-GB" dirty="0"/>
              <a:t>The figures above show that more than half of the growth in that employment has been in the public sector. The two authorities preparing this plan have already in the first year of deficit driven budgets cut more than 1,600 jobs between them. Gateshead Health is scheduled to lose more than 330 jobs. Newcastle College is cutting 170 jobs. The trend in public sector employment is absolutely downwards. There is no prospect in a recession of private services employment increasing. Given that the boom years were dependent on consumption financed by debt and borrowing against increases in house values, private consumption across retail and related service sectors is already in free fall. </a:t>
            </a:r>
            <a:endParaRPr lang="en-GB" dirty="0" smtClean="0"/>
          </a:p>
          <a:p>
            <a:pPr marL="0" indent="0">
              <a:buNone/>
            </a:pPr>
            <a:r>
              <a:rPr lang="en-GB" dirty="0" smtClean="0"/>
              <a:t>In </a:t>
            </a:r>
            <a:r>
              <a:rPr lang="en-GB" dirty="0"/>
              <a:t>the North East manufacturing employment has dropped from 212,000 jobs (20% of all employment) in 1996 to 107,000 jobs (9% of all employment) by June 2011 with 30,000 jobs being lost since 2008, the date of the figures above. </a:t>
            </a:r>
            <a:r>
              <a:rPr lang="en-GB" dirty="0" smtClean="0"/>
              <a:t>Since </a:t>
            </a:r>
            <a:r>
              <a:rPr lang="en-GB" dirty="0"/>
              <a:t>2008 the retail sector has lost 15,000 jobs in the North East Region.  Construction employment remained steady across the period until 2008 but this peaked regionally at 104,000 jobs in 2009 and has already lost 20,000 jobs since that date. The impact of the recession / depression is already with us but the one racing certainty for the future is that it is going to get worse across these sectors.</a:t>
            </a:r>
          </a:p>
          <a:p>
            <a:pPr marL="0" indent="0">
              <a:buNone/>
            </a:pPr>
            <a:endParaRPr lang="en-GB" dirty="0"/>
          </a:p>
        </p:txBody>
      </p:sp>
    </p:spTree>
    <p:extLst>
      <p:ext uri="{BB962C8B-B14F-4D97-AF65-F5344CB8AC3E}">
        <p14:creationId xmlns:p14="http://schemas.microsoft.com/office/powerpoint/2010/main" val="2411196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local housing market.</a:t>
            </a:r>
            <a:endParaRPr lang="en-GB" dirty="0"/>
          </a:p>
        </p:txBody>
      </p:sp>
      <p:sp>
        <p:nvSpPr>
          <p:cNvPr id="3" name="Content Placeholder 2"/>
          <p:cNvSpPr>
            <a:spLocks noGrp="1"/>
          </p:cNvSpPr>
          <p:nvPr>
            <p:ph idx="1"/>
          </p:nvPr>
        </p:nvSpPr>
        <p:spPr/>
        <p:txBody>
          <a:bodyPr/>
          <a:lstStyle/>
          <a:p>
            <a:pPr marL="0" indent="0">
              <a:buNone/>
            </a:pPr>
            <a:endParaRPr lang="en-GB" dirty="0"/>
          </a:p>
        </p:txBody>
      </p:sp>
      <p:pic>
        <p:nvPicPr>
          <p:cNvPr id="2050" name="Picture 2" descr="C:\Users\David\Desktop\David Documents\New Documents post june 2010\Planning materials\House prices and sales Tyne and Wear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5937" y="1772816"/>
            <a:ext cx="5572125"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6563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Waiting Lists</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00200"/>
            <a:ext cx="763284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833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bizarre political economy of housing land development.</a:t>
            </a:r>
            <a:endParaRPr lang="en-GB" dirty="0"/>
          </a:p>
        </p:txBody>
      </p:sp>
      <p:sp>
        <p:nvSpPr>
          <p:cNvPr id="3" name="Content Placeholder 2"/>
          <p:cNvSpPr>
            <a:spLocks noGrp="1"/>
          </p:cNvSpPr>
          <p:nvPr>
            <p:ph idx="1"/>
          </p:nvPr>
        </p:nvSpPr>
        <p:spPr/>
        <p:txBody>
          <a:bodyPr>
            <a:normAutofit/>
          </a:bodyPr>
          <a:lstStyle/>
          <a:p>
            <a:r>
              <a:rPr lang="en-GB" sz="2400" dirty="0" smtClean="0"/>
              <a:t>Housing sales are collapsing.</a:t>
            </a:r>
          </a:p>
          <a:p>
            <a:r>
              <a:rPr lang="en-GB" sz="2400" dirty="0" smtClean="0"/>
              <a:t>Developers have completed houses they can’t sell.</a:t>
            </a:r>
          </a:p>
          <a:p>
            <a:r>
              <a:rPr lang="en-GB" sz="2400" dirty="0" smtClean="0"/>
              <a:t>Developers have semi-completed houses they have </a:t>
            </a:r>
            <a:r>
              <a:rPr lang="en-GB" sz="2400" dirty="0" err="1" smtClean="0"/>
              <a:t>plasticated</a:t>
            </a:r>
            <a:r>
              <a:rPr lang="en-GB" sz="2400" dirty="0" smtClean="0"/>
              <a:t> up.</a:t>
            </a:r>
          </a:p>
          <a:p>
            <a:r>
              <a:rPr lang="en-GB" sz="2400" dirty="0" smtClean="0"/>
              <a:t>Developers own sites with planning permission on which no development is planned.</a:t>
            </a:r>
            <a:endParaRPr lang="en-GB" sz="2400" dirty="0"/>
          </a:p>
        </p:txBody>
      </p:sp>
    </p:spTree>
    <p:extLst>
      <p:ext uri="{BB962C8B-B14F-4D97-AF65-F5344CB8AC3E}">
        <p14:creationId xmlns:p14="http://schemas.microsoft.com/office/powerpoint/2010/main" val="1938870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why do they want </a:t>
            </a:r>
            <a:r>
              <a:rPr lang="en-GB" dirty="0" err="1" smtClean="0"/>
              <a:t>redesignation</a:t>
            </a:r>
            <a:r>
              <a:rPr lang="en-GB" dirty="0" smtClean="0"/>
              <a:t> for green belt sites?</a:t>
            </a:r>
            <a:endParaRPr lang="en-GB" dirty="0"/>
          </a:p>
        </p:txBody>
      </p:sp>
      <p:sp>
        <p:nvSpPr>
          <p:cNvPr id="3" name="Content Placeholder 2"/>
          <p:cNvSpPr>
            <a:spLocks noGrp="1"/>
          </p:cNvSpPr>
          <p:nvPr>
            <p:ph idx="1"/>
          </p:nvPr>
        </p:nvSpPr>
        <p:spPr/>
        <p:txBody>
          <a:bodyPr/>
          <a:lstStyle/>
          <a:p>
            <a:r>
              <a:rPr lang="en-GB" dirty="0" smtClean="0"/>
              <a:t>They might build some high value houses where there is some demand.</a:t>
            </a:r>
          </a:p>
          <a:p>
            <a:r>
              <a:rPr lang="en-GB" dirty="0" err="1" smtClean="0"/>
              <a:t>Redesignating</a:t>
            </a:r>
            <a:r>
              <a:rPr lang="en-GB" dirty="0" smtClean="0"/>
              <a:t> these sites will increase their asset value.</a:t>
            </a:r>
          </a:p>
          <a:p>
            <a:r>
              <a:rPr lang="en-GB" dirty="0" smtClean="0"/>
              <a:t>But will this increase their share price if their profits are rubbish? Probably not.</a:t>
            </a:r>
          </a:p>
          <a:p>
            <a:r>
              <a:rPr lang="en-GB" dirty="0" smtClean="0"/>
              <a:t>BUT it will justify banks continuing to lend to them against assets.</a:t>
            </a:r>
            <a:endParaRPr lang="en-GB" dirty="0"/>
          </a:p>
        </p:txBody>
      </p:sp>
    </p:spTree>
    <p:extLst>
      <p:ext uri="{BB962C8B-B14F-4D97-AF65-F5344CB8AC3E}">
        <p14:creationId xmlns:p14="http://schemas.microsoft.com/office/powerpoint/2010/main" val="1044811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08112"/>
          </a:xfrm>
        </p:spPr>
        <p:txBody>
          <a:bodyPr/>
          <a:lstStyle/>
          <a:p>
            <a:r>
              <a:rPr lang="en-GB" dirty="0" smtClean="0"/>
              <a:t>Outline</a:t>
            </a:r>
            <a:endParaRPr lang="en-GB" dirty="0"/>
          </a:p>
        </p:txBody>
      </p:sp>
      <p:sp>
        <p:nvSpPr>
          <p:cNvPr id="3" name="Content Placeholder 2"/>
          <p:cNvSpPr>
            <a:spLocks noGrp="1"/>
          </p:cNvSpPr>
          <p:nvPr>
            <p:ph idx="1"/>
          </p:nvPr>
        </p:nvSpPr>
        <p:spPr>
          <a:xfrm>
            <a:off x="457200" y="1268760"/>
            <a:ext cx="8229600" cy="5400600"/>
          </a:xfrm>
        </p:spPr>
        <p:txBody>
          <a:bodyPr>
            <a:normAutofit/>
          </a:bodyPr>
          <a:lstStyle/>
          <a:p>
            <a:r>
              <a:rPr lang="en-GB" dirty="0" smtClean="0"/>
              <a:t>The example – The Newcastle / Gateshead One Core Strategy.</a:t>
            </a:r>
          </a:p>
          <a:p>
            <a:r>
              <a:rPr lang="en-GB" dirty="0" smtClean="0"/>
              <a:t> Population projections as “evidence” – the use of “science” in planning.</a:t>
            </a:r>
            <a:endParaRPr lang="en-GB" dirty="0" smtClean="0"/>
          </a:p>
          <a:p>
            <a:r>
              <a:rPr lang="en-GB" dirty="0" smtClean="0"/>
              <a:t>The technical issues:</a:t>
            </a:r>
          </a:p>
          <a:p>
            <a:pPr lvl="1"/>
            <a:r>
              <a:rPr lang="en-GB" dirty="0" smtClean="0"/>
              <a:t>Which population projection?</a:t>
            </a:r>
          </a:p>
          <a:p>
            <a:pPr lvl="1"/>
            <a:r>
              <a:rPr lang="en-GB" dirty="0" smtClean="0"/>
              <a:t>Which area? – the casing question.</a:t>
            </a:r>
          </a:p>
          <a:p>
            <a:pPr lvl="1"/>
            <a:r>
              <a:rPr lang="en-GB" dirty="0" smtClean="0"/>
              <a:t>What causes ‘population’? – the causal chain considered.</a:t>
            </a:r>
          </a:p>
          <a:p>
            <a:pPr lvl="1"/>
            <a:r>
              <a:rPr lang="en-GB" dirty="0" smtClean="0"/>
              <a:t>Components of population change.</a:t>
            </a:r>
          </a:p>
          <a:p>
            <a:pPr lvl="1"/>
            <a:r>
              <a:rPr lang="en-GB" dirty="0" smtClean="0"/>
              <a:t>Employment prospects.</a:t>
            </a:r>
          </a:p>
          <a:p>
            <a:pPr lvl="1"/>
            <a:r>
              <a:rPr lang="en-GB" dirty="0" smtClean="0"/>
              <a:t>Housing demand versus housing need.</a:t>
            </a:r>
          </a:p>
          <a:p>
            <a:r>
              <a:rPr lang="en-GB" dirty="0" smtClean="0"/>
              <a:t>The bizarre political economy of housing land development.</a:t>
            </a:r>
          </a:p>
          <a:p>
            <a:r>
              <a:rPr lang="en-GB" dirty="0" smtClean="0"/>
              <a:t>Planning for Cities4People?</a:t>
            </a:r>
          </a:p>
        </p:txBody>
      </p:sp>
    </p:spTree>
    <p:extLst>
      <p:ext uri="{BB962C8B-B14F-4D97-AF65-F5344CB8AC3E}">
        <p14:creationId xmlns:p14="http://schemas.microsoft.com/office/powerpoint/2010/main" val="3354104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Possible Result</a:t>
            </a:r>
            <a:endParaRPr lang="en-GB" dirty="0"/>
          </a:p>
        </p:txBody>
      </p:sp>
      <p:sp>
        <p:nvSpPr>
          <p:cNvPr id="3" name="Content Placeholder 2"/>
          <p:cNvSpPr>
            <a:spLocks noGrp="1"/>
          </p:cNvSpPr>
          <p:nvPr>
            <p:ph idx="1"/>
          </p:nvPr>
        </p:nvSpPr>
        <p:spPr/>
        <p:txBody>
          <a:bodyPr/>
          <a:lstStyle/>
          <a:p>
            <a:r>
              <a:rPr lang="en-GB" sz="2400" dirty="0" smtClean="0"/>
              <a:t>More Bank bad debts.</a:t>
            </a:r>
          </a:p>
          <a:p>
            <a:r>
              <a:rPr lang="en-GB" sz="2400" dirty="0" smtClean="0"/>
              <a:t>God forbid they use this to create new derivatives.</a:t>
            </a:r>
          </a:p>
          <a:p>
            <a:pPr marL="0" indent="0" algn="ctr">
              <a:buNone/>
            </a:pPr>
            <a:r>
              <a:rPr lang="en-GB" sz="4400" dirty="0" smtClean="0"/>
              <a:t>YOU COULD NOT BELIEVE IT!</a:t>
            </a:r>
            <a:endParaRPr lang="en-GB" sz="4400" dirty="0"/>
          </a:p>
        </p:txBody>
      </p:sp>
    </p:spTree>
    <p:extLst>
      <p:ext uri="{BB962C8B-B14F-4D97-AF65-F5344CB8AC3E}">
        <p14:creationId xmlns:p14="http://schemas.microsoft.com/office/powerpoint/2010/main" val="4090799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One Core Strategy</a:t>
            </a:r>
            <a:endParaRPr lang="en-GB" dirty="0"/>
          </a:p>
        </p:txBody>
      </p:sp>
      <p:sp>
        <p:nvSpPr>
          <p:cNvPr id="3" name="Subtitle 2"/>
          <p:cNvSpPr>
            <a:spLocks noGrp="1"/>
          </p:cNvSpPr>
          <p:nvPr>
            <p:ph type="subTitle" idx="1"/>
          </p:nvPr>
        </p:nvSpPr>
        <p:spPr/>
        <p:txBody>
          <a:bodyPr/>
          <a:lstStyle/>
          <a:p>
            <a:r>
              <a:rPr lang="en-GB" dirty="0" smtClean="0"/>
              <a:t>What’s wrong with it!</a:t>
            </a:r>
            <a:endParaRPr lang="en-GB" dirty="0"/>
          </a:p>
        </p:txBody>
      </p:sp>
    </p:spTree>
    <p:extLst>
      <p:ext uri="{BB962C8B-B14F-4D97-AF65-F5344CB8AC3E}">
        <p14:creationId xmlns:p14="http://schemas.microsoft.com/office/powerpoint/2010/main" val="2922287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Features</a:t>
            </a:r>
            <a:endParaRPr lang="en-GB" dirty="0"/>
          </a:p>
        </p:txBody>
      </p:sp>
      <p:sp>
        <p:nvSpPr>
          <p:cNvPr id="3" name="Content Placeholder 2"/>
          <p:cNvSpPr>
            <a:spLocks noGrp="1"/>
          </p:cNvSpPr>
          <p:nvPr>
            <p:ph idx="1"/>
          </p:nvPr>
        </p:nvSpPr>
        <p:spPr/>
        <p:txBody>
          <a:bodyPr/>
          <a:lstStyle/>
          <a:p>
            <a:r>
              <a:rPr lang="en-GB" dirty="0" smtClean="0"/>
              <a:t>Predicts considerable growth in population</a:t>
            </a:r>
          </a:p>
          <a:p>
            <a:r>
              <a:rPr lang="en-GB" dirty="0" smtClean="0"/>
              <a:t>From this infers considerable increase in the number of households</a:t>
            </a:r>
          </a:p>
          <a:p>
            <a:r>
              <a:rPr lang="en-GB" dirty="0" smtClean="0"/>
              <a:t>From this infers considerable increase in </a:t>
            </a:r>
            <a:r>
              <a:rPr lang="en-GB" u="sng" dirty="0" smtClean="0"/>
              <a:t>effective</a:t>
            </a:r>
            <a:r>
              <a:rPr lang="en-GB" dirty="0" smtClean="0"/>
              <a:t> demand for housing</a:t>
            </a:r>
          </a:p>
          <a:p>
            <a:r>
              <a:rPr lang="en-GB" dirty="0" smtClean="0"/>
              <a:t>From this decides that most of this housing should be build on peripheral ‘green field’ sites. </a:t>
            </a:r>
            <a:endParaRPr lang="en-GB" dirty="0"/>
          </a:p>
        </p:txBody>
      </p:sp>
    </p:spTree>
    <p:extLst>
      <p:ext uri="{BB962C8B-B14F-4D97-AF65-F5344CB8AC3E}">
        <p14:creationId xmlns:p14="http://schemas.microsoft.com/office/powerpoint/2010/main" val="3036051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misses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recession becoming a depression </a:t>
            </a:r>
          </a:p>
          <a:p>
            <a:r>
              <a:rPr lang="en-GB" dirty="0" smtClean="0"/>
              <a:t>massive fall in real household incomes as inflation rises faster than earnings</a:t>
            </a:r>
          </a:p>
          <a:p>
            <a:r>
              <a:rPr lang="en-GB" dirty="0" smtClean="0"/>
              <a:t>Considerable rise in unemployment in consequence of:</a:t>
            </a:r>
          </a:p>
          <a:p>
            <a:pPr lvl="1"/>
            <a:r>
              <a:rPr lang="en-GB" dirty="0" smtClean="0"/>
              <a:t>Public sector service cuts</a:t>
            </a:r>
          </a:p>
          <a:p>
            <a:pPr lvl="1"/>
            <a:r>
              <a:rPr lang="en-GB" dirty="0" smtClean="0"/>
              <a:t>Impact on consumer services</a:t>
            </a:r>
          </a:p>
          <a:p>
            <a:r>
              <a:rPr lang="en-GB" dirty="0" smtClean="0"/>
              <a:t>THE FUNDAMENTAL STRUCTURAL PROBLEMS OF THE UK ECONOMY IN GENERAL AND THE NE ECONOMY IN PARTICULAR</a:t>
            </a:r>
          </a:p>
          <a:p>
            <a:r>
              <a:rPr lang="en-GB" dirty="0" smtClean="0"/>
              <a:t>Consequent rising net emigration both of EU accession state nationals returning home or going to Germany AND young UK adults with requisite skills emigrating particularly to Australia</a:t>
            </a:r>
            <a:endParaRPr lang="en-GB" dirty="0"/>
          </a:p>
        </p:txBody>
      </p:sp>
    </p:spTree>
    <p:extLst>
      <p:ext uri="{BB962C8B-B14F-4D97-AF65-F5344CB8AC3E}">
        <p14:creationId xmlns:p14="http://schemas.microsoft.com/office/powerpoint/2010/main" val="367713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Population Projections  and they do change –Newcastle /Gateshead</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40963" y="1806575"/>
            <a:ext cx="5062073" cy="405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900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ONS Estimates of Total Population by 2030 for Newcastle and Gateshead</a:t>
            </a:r>
            <a:endParaRPr lang="en-GB" dirty="0"/>
          </a:p>
        </p:txBody>
      </p:sp>
      <p:graphicFrame>
        <p:nvGraphicFramePr>
          <p:cNvPr id="8" name="Content Placeholder 7"/>
          <p:cNvGraphicFramePr>
            <a:graphicFrameLocks noGrp="1"/>
          </p:cNvGraphicFramePr>
          <p:nvPr>
            <p:ph idx="1"/>
          </p:nvPr>
        </p:nvGraphicFramePr>
        <p:xfrm>
          <a:off x="457200" y="3030696"/>
          <a:ext cx="8229601" cy="1943176"/>
        </p:xfrm>
        <a:graphic>
          <a:graphicData uri="http://schemas.openxmlformats.org/drawingml/2006/table">
            <a:tbl>
              <a:tblPr firstRow="1" firstCol="1" bandRow="1">
                <a:tableStyleId>{5C22544A-7EE6-4342-B048-85BDC9FD1C3A}</a:tableStyleId>
              </a:tblPr>
              <a:tblGrid>
                <a:gridCol w="835588"/>
                <a:gridCol w="1830770"/>
                <a:gridCol w="1903851"/>
                <a:gridCol w="1829696"/>
                <a:gridCol w="1829696"/>
              </a:tblGrid>
              <a:tr h="326282">
                <a:tc>
                  <a:txBody>
                    <a:bodyPr/>
                    <a:lstStyle/>
                    <a:p>
                      <a:pPr>
                        <a:lnSpc>
                          <a:spcPct val="115000"/>
                        </a:lnSpc>
                        <a:spcAft>
                          <a:spcPts val="0"/>
                        </a:spcAft>
                      </a:pPr>
                      <a:r>
                        <a:rPr lang="en-GB" sz="1900">
                          <a:effectLst/>
                        </a:rPr>
                        <a:t>Year</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2010 Projection</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2008 Projection</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2006 Projection</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2004 Projection</a:t>
                      </a:r>
                      <a:endParaRPr lang="en-GB" sz="1000">
                        <a:effectLst/>
                        <a:latin typeface="Times New Roman"/>
                        <a:ea typeface="Calibri"/>
                        <a:cs typeface="Times New Roman"/>
                      </a:endParaRPr>
                    </a:p>
                  </a:txBody>
                  <a:tcPr marL="58034" marR="58034" marT="0" marB="0"/>
                </a:tc>
              </a:tr>
              <a:tr h="326282">
                <a:tc>
                  <a:txBody>
                    <a:bodyPr/>
                    <a:lstStyle/>
                    <a:p>
                      <a:pPr>
                        <a:lnSpc>
                          <a:spcPct val="115000"/>
                        </a:lnSpc>
                        <a:spcAft>
                          <a:spcPts val="0"/>
                        </a:spcAft>
                      </a:pPr>
                      <a:r>
                        <a:rPr lang="en-GB" sz="1900">
                          <a:effectLst/>
                        </a:rPr>
                        <a:t>2010</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475.0</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473.9</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465.8</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452.1</a:t>
                      </a:r>
                      <a:endParaRPr lang="en-GB" sz="1000">
                        <a:effectLst/>
                        <a:latin typeface="Times New Roman"/>
                        <a:ea typeface="Calibri"/>
                        <a:cs typeface="Times New Roman"/>
                      </a:endParaRPr>
                    </a:p>
                  </a:txBody>
                  <a:tcPr marL="58034" marR="58034" marT="0" marB="0"/>
                </a:tc>
              </a:tr>
              <a:tr h="326282">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r>
              <a:tr h="326282">
                <a:tc>
                  <a:txBody>
                    <a:bodyPr/>
                    <a:lstStyle/>
                    <a:p>
                      <a:pPr>
                        <a:lnSpc>
                          <a:spcPct val="115000"/>
                        </a:lnSpc>
                        <a:spcAft>
                          <a:spcPts val="0"/>
                        </a:spcAft>
                      </a:pPr>
                      <a:r>
                        <a:rPr lang="en-GB" sz="1900">
                          <a:effectLst/>
                        </a:rPr>
                        <a:t>2030</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507.0</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512.2</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492.4</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442.1</a:t>
                      </a:r>
                      <a:endParaRPr lang="en-GB" sz="1000">
                        <a:effectLst/>
                        <a:latin typeface="Times New Roman"/>
                        <a:ea typeface="Calibri"/>
                        <a:cs typeface="Times New Roman"/>
                      </a:endParaRPr>
                    </a:p>
                  </a:txBody>
                  <a:tcPr marL="58034" marR="58034" marT="0" marB="0"/>
                </a:tc>
              </a:tr>
              <a:tr h="326282">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a:effectLst/>
                        </a:rPr>
                        <a:t> </a:t>
                      </a:r>
                      <a:endParaRPr lang="en-GB" sz="1000">
                        <a:effectLst/>
                        <a:latin typeface="Times New Roman"/>
                        <a:ea typeface="Calibri"/>
                        <a:cs typeface="Times New Roman"/>
                      </a:endParaRPr>
                    </a:p>
                  </a:txBody>
                  <a:tcPr marL="58034" marR="58034" marT="0" marB="0"/>
                </a:tc>
                <a:tc>
                  <a:txBody>
                    <a:bodyPr/>
                    <a:lstStyle/>
                    <a:p>
                      <a:pPr>
                        <a:lnSpc>
                          <a:spcPct val="115000"/>
                        </a:lnSpc>
                        <a:spcAft>
                          <a:spcPts val="0"/>
                        </a:spcAft>
                      </a:pPr>
                      <a:r>
                        <a:rPr lang="en-GB" sz="1900" dirty="0">
                          <a:effectLst/>
                        </a:rPr>
                        <a:t> </a:t>
                      </a:r>
                      <a:endParaRPr lang="en-GB" sz="1000" dirty="0">
                        <a:effectLst/>
                        <a:latin typeface="Times New Roman"/>
                        <a:ea typeface="Calibri"/>
                        <a:cs typeface="Times New Roman"/>
                      </a:endParaRPr>
                    </a:p>
                  </a:txBody>
                  <a:tcPr marL="58034" marR="58034" marT="0" marB="0"/>
                </a:tc>
              </a:tr>
            </a:tbl>
          </a:graphicData>
        </a:graphic>
      </p:graphicFrame>
    </p:spTree>
    <p:extLst>
      <p:ext uri="{BB962C8B-B14F-4D97-AF65-F5344CB8AC3E}">
        <p14:creationId xmlns:p14="http://schemas.microsoft.com/office/powerpoint/2010/main" val="3097663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Which area to plan for? Or What is the Case?</a:t>
            </a:r>
            <a:endParaRPr lang="en-GB" dirty="0"/>
          </a:p>
        </p:txBody>
      </p:sp>
      <p:sp>
        <p:nvSpPr>
          <p:cNvPr id="3" name="Content Placeholder 2"/>
          <p:cNvSpPr>
            <a:spLocks noGrp="1"/>
          </p:cNvSpPr>
          <p:nvPr>
            <p:ph idx="1"/>
          </p:nvPr>
        </p:nvSpPr>
        <p:spPr/>
        <p:txBody>
          <a:bodyPr>
            <a:normAutofit fontScale="77500" lnSpcReduction="20000"/>
          </a:bodyPr>
          <a:lstStyle/>
          <a:p>
            <a:r>
              <a:rPr lang="en-GB" sz="4800" dirty="0" smtClean="0"/>
              <a:t>Newcastle and Gateshead?</a:t>
            </a:r>
          </a:p>
          <a:p>
            <a:r>
              <a:rPr lang="en-GB" sz="4800" dirty="0" smtClean="0"/>
              <a:t>Tyne and Wear County which has the best urban rapid transit system in the UK?</a:t>
            </a:r>
          </a:p>
          <a:p>
            <a:r>
              <a:rPr lang="en-GB" sz="4800" dirty="0" smtClean="0"/>
              <a:t>The Tyne Wear City Region?</a:t>
            </a:r>
          </a:p>
          <a:p>
            <a:pPr marL="0" indent="0">
              <a:buNone/>
            </a:pPr>
            <a:endParaRPr lang="en-GB" sz="4800" dirty="0"/>
          </a:p>
        </p:txBody>
      </p:sp>
    </p:spTree>
    <p:extLst>
      <p:ext uri="{BB962C8B-B14F-4D97-AF65-F5344CB8AC3E}">
        <p14:creationId xmlns:p14="http://schemas.microsoft.com/office/powerpoint/2010/main" val="1537565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planning was done and how it is done.</a:t>
            </a:r>
            <a:endParaRPr lang="en-GB" dirty="0"/>
          </a:p>
        </p:txBody>
      </p:sp>
      <p:sp>
        <p:nvSpPr>
          <p:cNvPr id="3" name="Content Placeholder 2"/>
          <p:cNvSpPr>
            <a:spLocks noGrp="1"/>
          </p:cNvSpPr>
          <p:nvPr>
            <p:ph idx="1"/>
          </p:nvPr>
        </p:nvSpPr>
        <p:spPr>
          <a:xfrm>
            <a:off x="457200" y="1600200"/>
            <a:ext cx="8229600" cy="5141168"/>
          </a:xfrm>
        </p:spPr>
        <p:txBody>
          <a:bodyPr>
            <a:normAutofit fontScale="62500" lnSpcReduction="20000"/>
          </a:bodyPr>
          <a:lstStyle/>
          <a:p>
            <a:r>
              <a:rPr lang="en-GB" sz="4000" dirty="0" smtClean="0"/>
              <a:t>It was done by:</a:t>
            </a:r>
          </a:p>
          <a:p>
            <a:pPr lvl="1"/>
            <a:r>
              <a:rPr lang="en-GB" sz="4000" dirty="0" smtClean="0"/>
              <a:t>1970s: Regional bodies and regional strategies – object: employment.</a:t>
            </a:r>
          </a:p>
          <a:p>
            <a:pPr lvl="1"/>
            <a:r>
              <a:rPr lang="en-GB" sz="4000" dirty="0" smtClean="0"/>
              <a:t>1970s: Tyne and Wear Council – object: the whole shebang i.e. employment, environment, transport etc.</a:t>
            </a:r>
          </a:p>
          <a:p>
            <a:pPr lvl="1"/>
            <a:r>
              <a:rPr lang="en-GB" sz="4000" dirty="0" smtClean="0"/>
              <a:t>1980s until 2010: bun fight among LAs but very well refereed by Government Office NE – object housing start numbers.</a:t>
            </a:r>
          </a:p>
          <a:p>
            <a:pPr lvl="1"/>
            <a:r>
              <a:rPr lang="en-GB" sz="4000" dirty="0" smtClean="0"/>
              <a:t>Since 2010: Individual LAs like rats fighting in a barrel – object apparently housing start numbers.</a:t>
            </a:r>
            <a:endParaRPr lang="en-GB" sz="4000" dirty="0"/>
          </a:p>
        </p:txBody>
      </p:sp>
    </p:spTree>
    <p:extLst>
      <p:ext uri="{BB962C8B-B14F-4D97-AF65-F5344CB8AC3E}">
        <p14:creationId xmlns:p14="http://schemas.microsoft.com/office/powerpoint/2010/main" val="75613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138</TotalTime>
  <Words>1083</Words>
  <Application>Microsoft Office PowerPoint</Application>
  <PresentationFormat>On-screen Show (4:3)</PresentationFormat>
  <Paragraphs>186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Autumn</vt:lpstr>
      <vt:lpstr>Population projections: planners and  developers versus the people – the political economy of “evidence” in practice.</vt:lpstr>
      <vt:lpstr>Outline</vt:lpstr>
      <vt:lpstr>The One Core Strategy</vt:lpstr>
      <vt:lpstr>Key Features</vt:lpstr>
      <vt:lpstr>What is misses</vt:lpstr>
      <vt:lpstr>Population Projections  and they do change –Newcastle /Gateshead</vt:lpstr>
      <vt:lpstr>ONS Estimates of Total Population by 2030 for Newcastle and Gateshead</vt:lpstr>
      <vt:lpstr>Which area to plan for? Or What is the Case?</vt:lpstr>
      <vt:lpstr>How planning was done and how it is done.</vt:lpstr>
      <vt:lpstr>What causes what?</vt:lpstr>
      <vt:lpstr>Components of Population Change</vt:lpstr>
      <vt:lpstr>Components of Population Change – Tyneside City Region</vt:lpstr>
      <vt:lpstr>Adjusted Employment Projections by Broad Sector Group  (values in thousands) </vt:lpstr>
      <vt:lpstr>Employment Changes 1995 to 2008</vt:lpstr>
      <vt:lpstr>PowerPoint Presentation</vt:lpstr>
      <vt:lpstr>The local housing market.</vt:lpstr>
      <vt:lpstr>Housing Waiting Lists</vt:lpstr>
      <vt:lpstr>The bizarre political economy of housing land development.</vt:lpstr>
      <vt:lpstr>So why do they want redesignation for green belt sites?</vt:lpstr>
      <vt:lpstr>Possible Result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projections: planners and  developers versus the people – the political economy of “evidence” in practice.</dc:title>
  <dc:creator>David</dc:creator>
  <cp:lastModifiedBy>David</cp:lastModifiedBy>
  <cp:revision>23</cp:revision>
  <dcterms:created xsi:type="dcterms:W3CDTF">2013-02-20T12:26:50Z</dcterms:created>
  <dcterms:modified xsi:type="dcterms:W3CDTF">2013-02-20T14:45:25Z</dcterms:modified>
</cp:coreProperties>
</file>