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1" r:id="rId2"/>
    <p:sldId id="499" r:id="rId3"/>
    <p:sldId id="500" r:id="rId4"/>
    <p:sldId id="498" r:id="rId5"/>
    <p:sldId id="545" r:id="rId6"/>
    <p:sldId id="554" r:id="rId7"/>
    <p:sldId id="567" r:id="rId8"/>
    <p:sldId id="566" r:id="rId9"/>
    <p:sldId id="526" r:id="rId10"/>
    <p:sldId id="509" r:id="rId11"/>
    <p:sldId id="510" r:id="rId12"/>
    <p:sldId id="508" r:id="rId13"/>
    <p:sldId id="563" r:id="rId14"/>
    <p:sldId id="531" r:id="rId15"/>
    <p:sldId id="532" r:id="rId16"/>
    <p:sldId id="513" r:id="rId17"/>
    <p:sldId id="560" r:id="rId18"/>
    <p:sldId id="515" r:id="rId19"/>
    <p:sldId id="516" r:id="rId20"/>
    <p:sldId id="517" r:id="rId21"/>
    <p:sldId id="529" r:id="rId22"/>
    <p:sldId id="528" r:id="rId23"/>
    <p:sldId id="565" r:id="rId24"/>
    <p:sldId id="551" r:id="rId25"/>
    <p:sldId id="555" r:id="rId26"/>
    <p:sldId id="559" r:id="rId27"/>
    <p:sldId id="562" r:id="rId28"/>
    <p:sldId id="558" r:id="rId29"/>
    <p:sldId id="568" r:id="rId30"/>
    <p:sldId id="471" r:id="rId31"/>
    <p:sldId id="550" r:id="rId32"/>
    <p:sldId id="507" r:id="rId33"/>
    <p:sldId id="564" r:id="rId34"/>
  </p:sldIdLst>
  <p:sldSz cx="9144000" cy="6858000" type="overhead"/>
  <p:notesSz cx="6797675" cy="987425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8080"/>
    <a:srgbClr val="959597"/>
    <a:srgbClr val="6D009D"/>
    <a:srgbClr val="5368E0"/>
    <a:srgbClr val="34BE52"/>
    <a:srgbClr val="D22332"/>
    <a:srgbClr val="003399"/>
    <a:srgbClr val="00A2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7" autoAdjust="0"/>
    <p:restoredTop sz="93218" autoAdjust="0"/>
  </p:normalViewPr>
  <p:slideViewPr>
    <p:cSldViewPr snapToGrid="0">
      <p:cViewPr>
        <p:scale>
          <a:sx n="66" d="100"/>
          <a:sy n="66" d="100"/>
        </p:scale>
        <p:origin x="-1709" y="-7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14"/>
    </p:cViewPr>
  </p:sorterViewPr>
  <p:notesViewPr>
    <p:cSldViewPr snapToGrid="0">
      <p:cViewPr varScale="1">
        <p:scale>
          <a:sx n="70" d="100"/>
          <a:sy n="70" d="100"/>
        </p:scale>
        <p:origin x="-2069" y="-72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ephen%20Jivraj\Dropbox\Venice\Age&amp;Wellbeing\SWLS%20models08101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am%20vanhoutte\Mijn%20documenten\My%20Dropbox\casp%20measurement\bram_SWLS%20models0810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ephen%20Jivraj\Dropbox\Venice\Age&amp;Wellbeing\SWLS%20models081012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am%20vanhoutte\Mijn%20documenten\My%20Dropbox\casp%20measurement\bram_SWLS%20models081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Sheet1!$B$2:$AW$2</c:f>
              <c:numCache>
                <c:formatCode>General</c:formatCode>
                <c:ptCount val="48"/>
              </c:numCache>
            </c:numRef>
          </c:val>
        </c:ser>
        <c:ser>
          <c:idx val="1"/>
          <c:order val="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Sheet1!$B$3:$AW$3</c:f>
              <c:numCache>
                <c:formatCode>General</c:formatCode>
                <c:ptCount val="48"/>
              </c:numCache>
            </c:numRef>
          </c:val>
        </c:ser>
        <c:ser>
          <c:idx val="38"/>
          <c:order val="2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Sheet1!$B$40:$AW$40</c:f>
              <c:numCache>
                <c:formatCode>General</c:formatCode>
                <c:ptCount val="48"/>
              </c:numCache>
            </c:numRef>
          </c:val>
        </c:ser>
        <c:ser>
          <c:idx val="39"/>
          <c:order val="3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Sheet1!$B$41:$AW$41</c:f>
              <c:numCache>
                <c:formatCode>General</c:formatCode>
                <c:ptCount val="48"/>
              </c:numCache>
            </c:numRef>
          </c:val>
        </c:ser>
        <c:marker val="1"/>
        <c:axId val="81987840"/>
        <c:axId val="82002304"/>
      </c:lineChart>
      <c:catAx>
        <c:axId val="81987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r>
                  <a:rPr lang="en-GB" sz="1800" dirty="0" smtClean="0">
                    <a:latin typeface="Calibri" pitchFamily="34" charset="0"/>
                  </a:rPr>
                  <a:t>Age</a:t>
                </a:r>
                <a:endParaRPr lang="en-GB" sz="1800" dirty="0">
                  <a:latin typeface="Calibri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>
                <a:latin typeface="Calibri" pitchFamily="34" charset="0"/>
              </a:defRPr>
            </a:pPr>
            <a:endParaRPr lang="en-US"/>
          </a:p>
        </c:txPr>
        <c:crossAx val="82002304"/>
        <c:crosses val="autoZero"/>
        <c:auto val="1"/>
        <c:lblAlgn val="ctr"/>
        <c:lblOffset val="100"/>
        <c:tickLblSkip val="5"/>
      </c:catAx>
      <c:valAx>
        <c:axId val="82002304"/>
        <c:scaling>
          <c:orientation val="minMax"/>
          <c:max val="32"/>
          <c:min val="24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GB" sz="1800" dirty="0" smtClean="0"/>
                  <a:t>Predicted</a:t>
                </a:r>
                <a:r>
                  <a:rPr lang="en-GB" sz="1800" baseline="0" dirty="0" smtClean="0"/>
                  <a:t> SWLS</a:t>
                </a:r>
                <a:endParaRPr lang="en-GB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1987840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</c:chart>
  <c:spPr>
    <a:solidFill>
      <a:sysClr val="window" lastClr="FFFFFF"/>
    </a:solidFill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5"/>
  <c:chart>
    <c:plotArea>
      <c:layout>
        <c:manualLayout>
          <c:layoutTarget val="inner"/>
          <c:xMode val="edge"/>
          <c:yMode val="edge"/>
          <c:x val="5.5180005959877793E-2"/>
          <c:y val="3.113770187150942E-2"/>
          <c:w val="0.85063173146909521"/>
          <c:h val="0.88930901616992064"/>
        </c:manualLayout>
      </c:layout>
      <c:lineChart>
        <c:grouping val="standard"/>
        <c:ser>
          <c:idx val="0"/>
          <c:order val="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predictions'!$H$4:$BC$4</c:f>
              <c:numCache>
                <c:formatCode>General</c:formatCode>
                <c:ptCount val="48"/>
                <c:pt idx="0">
                  <c:v>24.5535</c:v>
                </c:pt>
                <c:pt idx="1">
                  <c:v>24.626750000000001</c:v>
                </c:pt>
                <c:pt idx="2">
                  <c:v>24.7</c:v>
                </c:pt>
                <c:pt idx="3">
                  <c:v>24.773249999999855</c:v>
                </c:pt>
                <c:pt idx="4">
                  <c:v>24.846499999999889</c:v>
                </c:pt>
                <c:pt idx="5">
                  <c:v>24.919699999999889</c:v>
                </c:pt>
                <c:pt idx="6">
                  <c:v>24.992899999999889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predictions'!$H$5:$BC$5</c:f>
              <c:numCache>
                <c:formatCode>General</c:formatCode>
                <c:ptCount val="48"/>
                <c:pt idx="1">
                  <c:v>24.725599999999829</c:v>
                </c:pt>
                <c:pt idx="2">
                  <c:v>24.785749999999744</c:v>
                </c:pt>
                <c:pt idx="3">
                  <c:v>24.8459</c:v>
                </c:pt>
                <c:pt idx="4">
                  <c:v>24.90605</c:v>
                </c:pt>
                <c:pt idx="5">
                  <c:v>24.966199999999855</c:v>
                </c:pt>
                <c:pt idx="6">
                  <c:v>25.026299999999893</c:v>
                </c:pt>
                <c:pt idx="7">
                  <c:v>25.086399999999866</c:v>
                </c:pt>
              </c:numCache>
            </c:numRef>
          </c:val>
        </c:ser>
        <c:ser>
          <c:idx val="2"/>
          <c:order val="2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predictions'!$H$6:$BC$6</c:f>
              <c:numCache>
                <c:formatCode>General</c:formatCode>
                <c:ptCount val="48"/>
                <c:pt idx="2">
                  <c:v>24.889299999999889</c:v>
                </c:pt>
                <c:pt idx="3">
                  <c:v>24.936349999999855</c:v>
                </c:pt>
                <c:pt idx="4">
                  <c:v>24.983399999999822</c:v>
                </c:pt>
                <c:pt idx="5">
                  <c:v>25.030450000000005</c:v>
                </c:pt>
                <c:pt idx="6">
                  <c:v>25.077500000000001</c:v>
                </c:pt>
                <c:pt idx="7">
                  <c:v>25.124600000000001</c:v>
                </c:pt>
                <c:pt idx="8">
                  <c:v>25.171700000000001</c:v>
                </c:pt>
              </c:numCache>
            </c:numRef>
          </c:val>
        </c:ser>
        <c:ser>
          <c:idx val="3"/>
          <c:order val="3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predictions'!$H$7:$BC$7</c:f>
              <c:numCache>
                <c:formatCode>General</c:formatCode>
                <c:ptCount val="48"/>
                <c:pt idx="3">
                  <c:v>25.044799999999881</c:v>
                </c:pt>
                <c:pt idx="4">
                  <c:v>25.078749999999804</c:v>
                </c:pt>
                <c:pt idx="5">
                  <c:v>25.1127</c:v>
                </c:pt>
                <c:pt idx="6">
                  <c:v>25.146650000000001</c:v>
                </c:pt>
                <c:pt idx="7">
                  <c:v>25.180599999999874</c:v>
                </c:pt>
                <c:pt idx="8">
                  <c:v>25.214599999999987</c:v>
                </c:pt>
                <c:pt idx="9">
                  <c:v>25.248599999999819</c:v>
                </c:pt>
              </c:numCache>
            </c:numRef>
          </c:val>
        </c:ser>
        <c:ser>
          <c:idx val="4"/>
          <c:order val="4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predictions'!$H$8:$BC$8</c:f>
              <c:numCache>
                <c:formatCode>General</c:formatCode>
                <c:ptCount val="48"/>
                <c:pt idx="4">
                  <c:v>25.192</c:v>
                </c:pt>
                <c:pt idx="5">
                  <c:v>25.212850000000035</c:v>
                </c:pt>
                <c:pt idx="6">
                  <c:v>25.233699999999889</c:v>
                </c:pt>
                <c:pt idx="7">
                  <c:v>25.2546</c:v>
                </c:pt>
                <c:pt idx="8">
                  <c:v>25.275499999999859</c:v>
                </c:pt>
                <c:pt idx="9">
                  <c:v>25.29635</c:v>
                </c:pt>
                <c:pt idx="10">
                  <c:v>25.317200000000035</c:v>
                </c:pt>
              </c:numCache>
            </c:numRef>
          </c:val>
        </c:ser>
        <c:ser>
          <c:idx val="5"/>
          <c:order val="5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predictions'!$H$9:$BC$9</c:f>
              <c:numCache>
                <c:formatCode>General</c:formatCode>
                <c:ptCount val="48"/>
                <c:pt idx="5">
                  <c:v>25.33080000000011</c:v>
                </c:pt>
                <c:pt idx="6">
                  <c:v>25.3386</c:v>
                </c:pt>
                <c:pt idx="7">
                  <c:v>25.346399999999893</c:v>
                </c:pt>
                <c:pt idx="8">
                  <c:v>25.354199999999999</c:v>
                </c:pt>
                <c:pt idx="9">
                  <c:v>25.361999999999988</c:v>
                </c:pt>
                <c:pt idx="10">
                  <c:v>25.36975</c:v>
                </c:pt>
                <c:pt idx="11">
                  <c:v>25.377500000000001</c:v>
                </c:pt>
              </c:numCache>
            </c:numRef>
          </c:val>
        </c:ser>
        <c:ser>
          <c:idx val="6"/>
          <c:order val="6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predictions'!$H$10:$BC$10</c:f>
              <c:numCache>
                <c:formatCode>General</c:formatCode>
                <c:ptCount val="48"/>
                <c:pt idx="6">
                  <c:v>25.461399999999866</c:v>
                </c:pt>
                <c:pt idx="7">
                  <c:v>25.456099999999989</c:v>
                </c:pt>
                <c:pt idx="8">
                  <c:v>25.450800000000001</c:v>
                </c:pt>
                <c:pt idx="9">
                  <c:v>25.445499999999804</c:v>
                </c:pt>
                <c:pt idx="10">
                  <c:v>25.440199999999859</c:v>
                </c:pt>
                <c:pt idx="11">
                  <c:v>25.434899999999999</c:v>
                </c:pt>
                <c:pt idx="12">
                  <c:v>25.429599999999855</c:v>
                </c:pt>
              </c:numCache>
            </c:numRef>
          </c:val>
        </c:ser>
        <c:ser>
          <c:idx val="7"/>
          <c:order val="7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predictions'!$H$11:$BC$11</c:f>
              <c:numCache>
                <c:formatCode>General</c:formatCode>
                <c:ptCount val="48"/>
                <c:pt idx="7">
                  <c:v>25.583699999999837</c:v>
                </c:pt>
                <c:pt idx="8">
                  <c:v>25.565299999999851</c:v>
                </c:pt>
                <c:pt idx="9">
                  <c:v>25.546900000000001</c:v>
                </c:pt>
                <c:pt idx="10">
                  <c:v>25.528499999999863</c:v>
                </c:pt>
                <c:pt idx="11">
                  <c:v>25.510100000000001</c:v>
                </c:pt>
                <c:pt idx="12">
                  <c:v>25.491700000000002</c:v>
                </c:pt>
                <c:pt idx="13">
                  <c:v>25.473299999999874</c:v>
                </c:pt>
              </c:numCache>
            </c:numRef>
          </c:val>
        </c:ser>
        <c:ser>
          <c:idx val="8"/>
          <c:order val="8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predictions'!$H$12:$BC$12</c:f>
              <c:numCache>
                <c:formatCode>General</c:formatCode>
                <c:ptCount val="48"/>
                <c:pt idx="8">
                  <c:v>25.697600000000001</c:v>
                </c:pt>
                <c:pt idx="9">
                  <c:v>25.666150000000005</c:v>
                </c:pt>
                <c:pt idx="10">
                  <c:v>25.634699999999999</c:v>
                </c:pt>
                <c:pt idx="11">
                  <c:v>25.603200000000001</c:v>
                </c:pt>
                <c:pt idx="12">
                  <c:v>25.5717</c:v>
                </c:pt>
                <c:pt idx="13">
                  <c:v>25.540199999999889</c:v>
                </c:pt>
                <c:pt idx="14">
                  <c:v>25.508699999999862</c:v>
                </c:pt>
              </c:numCache>
            </c:numRef>
          </c:val>
        </c:ser>
        <c:ser>
          <c:idx val="9"/>
          <c:order val="9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predictions'!$H$13:$BC$13</c:f>
              <c:numCache>
                <c:formatCode>General</c:formatCode>
                <c:ptCount val="48"/>
                <c:pt idx="9">
                  <c:v>25.8033</c:v>
                </c:pt>
                <c:pt idx="10">
                  <c:v>25.758749999999797</c:v>
                </c:pt>
                <c:pt idx="11">
                  <c:v>25.714200000000005</c:v>
                </c:pt>
                <c:pt idx="12">
                  <c:v>25.669600000000003</c:v>
                </c:pt>
                <c:pt idx="13">
                  <c:v>25.625</c:v>
                </c:pt>
                <c:pt idx="14">
                  <c:v>25.580449999999793</c:v>
                </c:pt>
                <c:pt idx="15">
                  <c:v>25.535900000000005</c:v>
                </c:pt>
              </c:numCache>
            </c:numRef>
          </c:val>
        </c:ser>
        <c:ser>
          <c:idx val="10"/>
          <c:order val="1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predictions'!$H$14:$BC$14</c:f>
              <c:numCache>
                <c:formatCode>General</c:formatCode>
                <c:ptCount val="48"/>
                <c:pt idx="10">
                  <c:v>25.900699999999851</c:v>
                </c:pt>
                <c:pt idx="11">
                  <c:v>25.84304999999987</c:v>
                </c:pt>
                <c:pt idx="12">
                  <c:v>25.785399999999804</c:v>
                </c:pt>
                <c:pt idx="13">
                  <c:v>25.727699999999889</c:v>
                </c:pt>
                <c:pt idx="14">
                  <c:v>25.67</c:v>
                </c:pt>
                <c:pt idx="15">
                  <c:v>25.612349999999989</c:v>
                </c:pt>
                <c:pt idx="16">
                  <c:v>25.5547</c:v>
                </c:pt>
              </c:numCache>
            </c:numRef>
          </c:val>
        </c:ser>
        <c:ser>
          <c:idx val="11"/>
          <c:order val="1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predictions'!$H$15:$BC$15</c:f>
              <c:numCache>
                <c:formatCode>General</c:formatCode>
                <c:ptCount val="48"/>
                <c:pt idx="11">
                  <c:v>25.989799999999789</c:v>
                </c:pt>
                <c:pt idx="12">
                  <c:v>25.919049999999881</c:v>
                </c:pt>
                <c:pt idx="13">
                  <c:v>25.848299999999874</c:v>
                </c:pt>
                <c:pt idx="14">
                  <c:v>25.777549999999867</c:v>
                </c:pt>
                <c:pt idx="15">
                  <c:v>25.706800000000001</c:v>
                </c:pt>
                <c:pt idx="16">
                  <c:v>25.636050000000129</c:v>
                </c:pt>
                <c:pt idx="17">
                  <c:v>25.565299999999851</c:v>
                </c:pt>
              </c:numCache>
            </c:numRef>
          </c:val>
        </c:ser>
        <c:ser>
          <c:idx val="12"/>
          <c:order val="12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predictions'!$H$16:$BC$16</c:f>
              <c:numCache>
                <c:formatCode>General</c:formatCode>
                <c:ptCount val="48"/>
                <c:pt idx="12">
                  <c:v>26.070599999999889</c:v>
                </c:pt>
                <c:pt idx="13">
                  <c:v>25.986749999999756</c:v>
                </c:pt>
                <c:pt idx="14">
                  <c:v>25.902899999999889</c:v>
                </c:pt>
                <c:pt idx="15">
                  <c:v>25.819049999999987</c:v>
                </c:pt>
                <c:pt idx="16">
                  <c:v>25.735199999999889</c:v>
                </c:pt>
                <c:pt idx="17">
                  <c:v>25.651350000000122</c:v>
                </c:pt>
                <c:pt idx="18">
                  <c:v>25.567499999999889</c:v>
                </c:pt>
              </c:numCache>
            </c:numRef>
          </c:val>
        </c:ser>
        <c:ser>
          <c:idx val="13"/>
          <c:order val="13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predictions'!$H$17:$BC$17</c:f>
              <c:numCache>
                <c:formatCode>General</c:formatCode>
                <c:ptCount val="48"/>
                <c:pt idx="13">
                  <c:v>26.1431</c:v>
                </c:pt>
                <c:pt idx="14">
                  <c:v>26.046150000000001</c:v>
                </c:pt>
                <c:pt idx="15">
                  <c:v>25.949199999999866</c:v>
                </c:pt>
                <c:pt idx="16">
                  <c:v>25.852249999999867</c:v>
                </c:pt>
                <c:pt idx="17">
                  <c:v>25.755299999999874</c:v>
                </c:pt>
                <c:pt idx="18">
                  <c:v>25.6584</c:v>
                </c:pt>
                <c:pt idx="19">
                  <c:v>25.561499999999889</c:v>
                </c:pt>
              </c:numCache>
            </c:numRef>
          </c:val>
        </c:ser>
        <c:ser>
          <c:idx val="14"/>
          <c:order val="14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predictions'!$H$18:$BC$18</c:f>
              <c:numCache>
                <c:formatCode>General</c:formatCode>
                <c:ptCount val="48"/>
                <c:pt idx="14">
                  <c:v>26.2073</c:v>
                </c:pt>
                <c:pt idx="15">
                  <c:v>26.097250000000031</c:v>
                </c:pt>
                <c:pt idx="16">
                  <c:v>25.987199999999866</c:v>
                </c:pt>
                <c:pt idx="17">
                  <c:v>25.87720000000003</c:v>
                </c:pt>
                <c:pt idx="18">
                  <c:v>25.767199999999889</c:v>
                </c:pt>
                <c:pt idx="19">
                  <c:v>25.65715000000014</c:v>
                </c:pt>
                <c:pt idx="20">
                  <c:v>25.5471</c:v>
                </c:pt>
              </c:numCache>
            </c:numRef>
          </c:val>
        </c:ser>
        <c:ser>
          <c:idx val="15"/>
          <c:order val="15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predictions'!$H$19:$BC$19</c:f>
              <c:numCache>
                <c:formatCode>General</c:formatCode>
                <c:ptCount val="48"/>
                <c:pt idx="15">
                  <c:v>26.263199999999866</c:v>
                </c:pt>
                <c:pt idx="16">
                  <c:v>26.1401</c:v>
                </c:pt>
                <c:pt idx="17">
                  <c:v>26.016999999999999</c:v>
                </c:pt>
                <c:pt idx="18">
                  <c:v>25.893850000000121</c:v>
                </c:pt>
                <c:pt idx="19">
                  <c:v>25.77069999999987</c:v>
                </c:pt>
                <c:pt idx="20">
                  <c:v>25.647600000000001</c:v>
                </c:pt>
                <c:pt idx="21">
                  <c:v>25.5245</c:v>
                </c:pt>
              </c:numCache>
            </c:numRef>
          </c:val>
        </c:ser>
        <c:ser>
          <c:idx val="16"/>
          <c:order val="16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predictions'!$H$20:$BC$20</c:f>
              <c:numCache>
                <c:formatCode>General</c:formatCode>
                <c:ptCount val="48"/>
                <c:pt idx="16">
                  <c:v>26.310800000000118</c:v>
                </c:pt>
                <c:pt idx="17">
                  <c:v>26.174599999999987</c:v>
                </c:pt>
                <c:pt idx="18">
                  <c:v>26.038399999999989</c:v>
                </c:pt>
                <c:pt idx="19">
                  <c:v>25.902199999999851</c:v>
                </c:pt>
                <c:pt idx="20">
                  <c:v>25.765999999999874</c:v>
                </c:pt>
                <c:pt idx="21">
                  <c:v>25.629799999999989</c:v>
                </c:pt>
                <c:pt idx="22">
                  <c:v>25.493599999999855</c:v>
                </c:pt>
              </c:numCache>
            </c:numRef>
          </c:val>
        </c:ser>
        <c:ser>
          <c:idx val="17"/>
          <c:order val="17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predictions'!$H$21:$BC$21</c:f>
              <c:numCache>
                <c:formatCode>General</c:formatCode>
                <c:ptCount val="48"/>
                <c:pt idx="17">
                  <c:v>26.350100000000001</c:v>
                </c:pt>
                <c:pt idx="18">
                  <c:v>26.200800000000001</c:v>
                </c:pt>
                <c:pt idx="19">
                  <c:v>26.051500000000001</c:v>
                </c:pt>
                <c:pt idx="20">
                  <c:v>25.902199999999851</c:v>
                </c:pt>
                <c:pt idx="21">
                  <c:v>25.7529</c:v>
                </c:pt>
                <c:pt idx="22">
                  <c:v>25.6036</c:v>
                </c:pt>
                <c:pt idx="23">
                  <c:v>25.4543</c:v>
                </c:pt>
              </c:numCache>
            </c:numRef>
          </c:val>
        </c:ser>
        <c:ser>
          <c:idx val="18"/>
          <c:order val="18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predictions'!$H$22:$BC$22</c:f>
              <c:numCache>
                <c:formatCode>General</c:formatCode>
                <c:ptCount val="48"/>
                <c:pt idx="18">
                  <c:v>26.3811</c:v>
                </c:pt>
                <c:pt idx="19">
                  <c:v>26.218699999999874</c:v>
                </c:pt>
                <c:pt idx="20">
                  <c:v>26.0563</c:v>
                </c:pt>
                <c:pt idx="21">
                  <c:v>25.893950000000117</c:v>
                </c:pt>
                <c:pt idx="22">
                  <c:v>25.7316</c:v>
                </c:pt>
                <c:pt idx="23">
                  <c:v>25.569200000000002</c:v>
                </c:pt>
                <c:pt idx="24">
                  <c:v>25.4068</c:v>
                </c:pt>
              </c:numCache>
            </c:numRef>
          </c:val>
        </c:ser>
        <c:ser>
          <c:idx val="19"/>
          <c:order val="19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predictions'!$H$23:$BC$23</c:f>
              <c:numCache>
                <c:formatCode>General</c:formatCode>
                <c:ptCount val="48"/>
                <c:pt idx="19">
                  <c:v>26.4038</c:v>
                </c:pt>
                <c:pt idx="20">
                  <c:v>26.228349999999793</c:v>
                </c:pt>
                <c:pt idx="21">
                  <c:v>26.052900000000001</c:v>
                </c:pt>
                <c:pt idx="22">
                  <c:v>25.877400000000005</c:v>
                </c:pt>
                <c:pt idx="23">
                  <c:v>25.701899999999988</c:v>
                </c:pt>
                <c:pt idx="24">
                  <c:v>25.526449999999851</c:v>
                </c:pt>
                <c:pt idx="25">
                  <c:v>25.350999999999999</c:v>
                </c:pt>
              </c:numCache>
            </c:numRef>
          </c:val>
        </c:ser>
        <c:ser>
          <c:idx val="20"/>
          <c:order val="2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predictions'!$H$24:$BC$24</c:f>
              <c:numCache>
                <c:formatCode>General</c:formatCode>
                <c:ptCount val="48"/>
                <c:pt idx="20">
                  <c:v>26.418199999999889</c:v>
                </c:pt>
                <c:pt idx="21">
                  <c:v>26.229649999999804</c:v>
                </c:pt>
                <c:pt idx="22">
                  <c:v>26.0411</c:v>
                </c:pt>
                <c:pt idx="23">
                  <c:v>25.852550000000001</c:v>
                </c:pt>
                <c:pt idx="24">
                  <c:v>25.664000000000001</c:v>
                </c:pt>
                <c:pt idx="25">
                  <c:v>25.475450000000002</c:v>
                </c:pt>
                <c:pt idx="26">
                  <c:v>25.286899999999989</c:v>
                </c:pt>
              </c:numCache>
            </c:numRef>
          </c:val>
        </c:ser>
        <c:ser>
          <c:idx val="21"/>
          <c:order val="2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predictions'!$H$25:$BC$25</c:f>
              <c:numCache>
                <c:formatCode>General</c:formatCode>
                <c:ptCount val="48"/>
                <c:pt idx="21">
                  <c:v>26.424399999999881</c:v>
                </c:pt>
                <c:pt idx="22">
                  <c:v>26.22274999999977</c:v>
                </c:pt>
                <c:pt idx="23">
                  <c:v>26.021100000000001</c:v>
                </c:pt>
                <c:pt idx="24">
                  <c:v>25.819450000000035</c:v>
                </c:pt>
                <c:pt idx="25">
                  <c:v>25.617799999999999</c:v>
                </c:pt>
                <c:pt idx="26">
                  <c:v>25.416150000000005</c:v>
                </c:pt>
                <c:pt idx="27">
                  <c:v>25.214500000000001</c:v>
                </c:pt>
              </c:numCache>
            </c:numRef>
          </c:val>
        </c:ser>
        <c:ser>
          <c:idx val="22"/>
          <c:order val="22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predictions'!$H$26:$BC$26</c:f>
              <c:numCache>
                <c:formatCode>General</c:formatCode>
                <c:ptCount val="48"/>
                <c:pt idx="22">
                  <c:v>26.422199999999837</c:v>
                </c:pt>
                <c:pt idx="23">
                  <c:v>26.207450000000001</c:v>
                </c:pt>
                <c:pt idx="24">
                  <c:v>25.992699999999804</c:v>
                </c:pt>
                <c:pt idx="25">
                  <c:v>25.777949999999986</c:v>
                </c:pt>
                <c:pt idx="26">
                  <c:v>25.563199999999874</c:v>
                </c:pt>
                <c:pt idx="27">
                  <c:v>25.34845</c:v>
                </c:pt>
                <c:pt idx="28">
                  <c:v>25.133700000000001</c:v>
                </c:pt>
              </c:numCache>
            </c:numRef>
          </c:val>
        </c:ser>
        <c:ser>
          <c:idx val="23"/>
          <c:order val="23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predictions'!$H$27:$BC$27</c:f>
              <c:numCache>
                <c:formatCode>General</c:formatCode>
                <c:ptCount val="48"/>
                <c:pt idx="23">
                  <c:v>26.4117</c:v>
                </c:pt>
                <c:pt idx="24">
                  <c:v>26.183900000000001</c:v>
                </c:pt>
                <c:pt idx="25">
                  <c:v>25.956099999999989</c:v>
                </c:pt>
                <c:pt idx="26">
                  <c:v>25.728249999999797</c:v>
                </c:pt>
                <c:pt idx="27">
                  <c:v>25.500399999999892</c:v>
                </c:pt>
                <c:pt idx="28">
                  <c:v>25.272549999999793</c:v>
                </c:pt>
                <c:pt idx="29">
                  <c:v>25.044699999999889</c:v>
                </c:pt>
              </c:numCache>
            </c:numRef>
          </c:val>
        </c:ser>
        <c:ser>
          <c:idx val="24"/>
          <c:order val="24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predictions'!$H$28:$BC$28</c:f>
              <c:numCache>
                <c:formatCode>General</c:formatCode>
                <c:ptCount val="48"/>
                <c:pt idx="24">
                  <c:v>26.392900000000001</c:v>
                </c:pt>
                <c:pt idx="25">
                  <c:v>26.152000000000001</c:v>
                </c:pt>
                <c:pt idx="26">
                  <c:v>25.911100000000001</c:v>
                </c:pt>
                <c:pt idx="27">
                  <c:v>25.670200000000001</c:v>
                </c:pt>
                <c:pt idx="28">
                  <c:v>25.429299999999866</c:v>
                </c:pt>
                <c:pt idx="29">
                  <c:v>25.18835</c:v>
                </c:pt>
                <c:pt idx="30">
                  <c:v>24.947399999999874</c:v>
                </c:pt>
              </c:numCache>
            </c:numRef>
          </c:val>
        </c:ser>
        <c:ser>
          <c:idx val="25"/>
          <c:order val="25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predictions'!$H$29:$BC$29</c:f>
              <c:numCache>
                <c:formatCode>General</c:formatCode>
                <c:ptCount val="48"/>
                <c:pt idx="25">
                  <c:v>26.3659</c:v>
                </c:pt>
                <c:pt idx="26">
                  <c:v>26.111900000000151</c:v>
                </c:pt>
                <c:pt idx="27">
                  <c:v>25.857900000000122</c:v>
                </c:pt>
                <c:pt idx="28">
                  <c:v>25.603900000000031</c:v>
                </c:pt>
                <c:pt idx="29">
                  <c:v>25.349900000000005</c:v>
                </c:pt>
                <c:pt idx="30">
                  <c:v>25.095849999999889</c:v>
                </c:pt>
                <c:pt idx="31">
                  <c:v>24.841799999999989</c:v>
                </c:pt>
              </c:numCache>
            </c:numRef>
          </c:val>
        </c:ser>
        <c:ser>
          <c:idx val="26"/>
          <c:order val="26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predictions'!$H$30:$BC$30</c:f>
              <c:numCache>
                <c:formatCode>General</c:formatCode>
                <c:ptCount val="48"/>
                <c:pt idx="26">
                  <c:v>26.330500000000001</c:v>
                </c:pt>
                <c:pt idx="27">
                  <c:v>26.06339999999987</c:v>
                </c:pt>
                <c:pt idx="28">
                  <c:v>25.796299999999889</c:v>
                </c:pt>
                <c:pt idx="29">
                  <c:v>25.529199999999989</c:v>
                </c:pt>
                <c:pt idx="30">
                  <c:v>25.262099999999837</c:v>
                </c:pt>
                <c:pt idx="31">
                  <c:v>24.994999999999987</c:v>
                </c:pt>
                <c:pt idx="32">
                  <c:v>24.727900000000005</c:v>
                </c:pt>
              </c:numCache>
            </c:numRef>
          </c:val>
        </c:ser>
        <c:ser>
          <c:idx val="27"/>
          <c:order val="27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predictions'!$H$31:$BC$31</c:f>
              <c:numCache>
                <c:formatCode>General</c:formatCode>
                <c:ptCount val="48"/>
                <c:pt idx="27">
                  <c:v>26.286899999999989</c:v>
                </c:pt>
                <c:pt idx="28">
                  <c:v>26.006700000000002</c:v>
                </c:pt>
                <c:pt idx="29">
                  <c:v>25.72649999999987</c:v>
                </c:pt>
                <c:pt idx="30">
                  <c:v>25.446299999999859</c:v>
                </c:pt>
                <c:pt idx="31">
                  <c:v>25.1661</c:v>
                </c:pt>
                <c:pt idx="32">
                  <c:v>24.885899999999989</c:v>
                </c:pt>
                <c:pt idx="33">
                  <c:v>24.605699999999889</c:v>
                </c:pt>
              </c:numCache>
            </c:numRef>
          </c:val>
        </c:ser>
        <c:ser>
          <c:idx val="28"/>
          <c:order val="28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predictions'!$H$32:$BC$32</c:f>
              <c:numCache>
                <c:formatCode>General</c:formatCode>
                <c:ptCount val="48"/>
                <c:pt idx="28">
                  <c:v>26.234900000000035</c:v>
                </c:pt>
                <c:pt idx="29">
                  <c:v>25.941649999999804</c:v>
                </c:pt>
                <c:pt idx="30">
                  <c:v>25.648399999999889</c:v>
                </c:pt>
                <c:pt idx="31">
                  <c:v>25.3551</c:v>
                </c:pt>
                <c:pt idx="32">
                  <c:v>25.061800000000005</c:v>
                </c:pt>
                <c:pt idx="33">
                  <c:v>24.76854999999977</c:v>
                </c:pt>
                <c:pt idx="34">
                  <c:v>24.475299999999855</c:v>
                </c:pt>
              </c:numCache>
            </c:numRef>
          </c:val>
        </c:ser>
        <c:ser>
          <c:idx val="29"/>
          <c:order val="29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predictions'!$H$33:$BC$33</c:f>
              <c:numCache>
                <c:formatCode>General</c:formatCode>
                <c:ptCount val="48"/>
                <c:pt idx="29">
                  <c:v>26.174700000000001</c:v>
                </c:pt>
                <c:pt idx="30">
                  <c:v>25.868299999999866</c:v>
                </c:pt>
                <c:pt idx="31">
                  <c:v>25.561900000000001</c:v>
                </c:pt>
                <c:pt idx="32">
                  <c:v>25.255549999999804</c:v>
                </c:pt>
                <c:pt idx="33">
                  <c:v>24.949199999999866</c:v>
                </c:pt>
                <c:pt idx="34">
                  <c:v>24.642850000000031</c:v>
                </c:pt>
                <c:pt idx="35">
                  <c:v>24.336500000000001</c:v>
                </c:pt>
              </c:numCache>
            </c:numRef>
          </c:val>
        </c:ser>
        <c:ser>
          <c:idx val="30"/>
          <c:order val="3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predictions'!$H$34:$BC$34</c:f>
              <c:numCache>
                <c:formatCode>General</c:formatCode>
                <c:ptCount val="48"/>
                <c:pt idx="30">
                  <c:v>26.106100000000001</c:v>
                </c:pt>
                <c:pt idx="31">
                  <c:v>25.786650000000002</c:v>
                </c:pt>
                <c:pt idx="32">
                  <c:v>25.467199999999874</c:v>
                </c:pt>
                <c:pt idx="33">
                  <c:v>25.147749999999874</c:v>
                </c:pt>
                <c:pt idx="34">
                  <c:v>24.828299999999889</c:v>
                </c:pt>
                <c:pt idx="35">
                  <c:v>24.508849999999889</c:v>
                </c:pt>
                <c:pt idx="36">
                  <c:v>24.189399999999893</c:v>
                </c:pt>
              </c:numCache>
            </c:numRef>
          </c:val>
        </c:ser>
        <c:ser>
          <c:idx val="31"/>
          <c:order val="3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predictions'!$H$35:$BC$35</c:f>
              <c:numCache>
                <c:formatCode>General</c:formatCode>
                <c:ptCount val="48"/>
                <c:pt idx="31">
                  <c:v>26.029299999999989</c:v>
                </c:pt>
                <c:pt idx="32">
                  <c:v>25.696750000000005</c:v>
                </c:pt>
                <c:pt idx="33">
                  <c:v>25.3642</c:v>
                </c:pt>
                <c:pt idx="34">
                  <c:v>25.031649999999892</c:v>
                </c:pt>
                <c:pt idx="35">
                  <c:v>24.699100000000001</c:v>
                </c:pt>
                <c:pt idx="36">
                  <c:v>24.36655</c:v>
                </c:pt>
                <c:pt idx="37">
                  <c:v>24.033999999999999</c:v>
                </c:pt>
              </c:numCache>
            </c:numRef>
          </c:val>
        </c:ser>
        <c:ser>
          <c:idx val="32"/>
          <c:order val="32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predictions'!$H$36:$BC$36</c:f>
              <c:numCache>
                <c:formatCode>General</c:formatCode>
                <c:ptCount val="48"/>
                <c:pt idx="32">
                  <c:v>25.944099999999889</c:v>
                </c:pt>
                <c:pt idx="33">
                  <c:v>25.598499999999866</c:v>
                </c:pt>
                <c:pt idx="34">
                  <c:v>25.2529</c:v>
                </c:pt>
                <c:pt idx="35">
                  <c:v>24.907249999999863</c:v>
                </c:pt>
                <c:pt idx="36">
                  <c:v>24.561599999999881</c:v>
                </c:pt>
                <c:pt idx="37">
                  <c:v>24.215949999999989</c:v>
                </c:pt>
                <c:pt idx="38">
                  <c:v>23.8703</c:v>
                </c:pt>
              </c:numCache>
            </c:numRef>
          </c:val>
        </c:ser>
        <c:ser>
          <c:idx val="33"/>
          <c:order val="33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predictions'!$H$37:$BC$37</c:f>
              <c:numCache>
                <c:formatCode>General</c:formatCode>
                <c:ptCount val="48"/>
                <c:pt idx="33">
                  <c:v>25.8507</c:v>
                </c:pt>
                <c:pt idx="34">
                  <c:v>25.491999999999987</c:v>
                </c:pt>
                <c:pt idx="35">
                  <c:v>25.133299999999988</c:v>
                </c:pt>
                <c:pt idx="36">
                  <c:v>24.774549999999863</c:v>
                </c:pt>
                <c:pt idx="37">
                  <c:v>24.415800000000001</c:v>
                </c:pt>
                <c:pt idx="38">
                  <c:v>24.057099999999988</c:v>
                </c:pt>
                <c:pt idx="39">
                  <c:v>23.698399999999989</c:v>
                </c:pt>
              </c:numCache>
            </c:numRef>
          </c:val>
        </c:ser>
        <c:ser>
          <c:idx val="34"/>
          <c:order val="34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predictions'!$H$38:$BC$38</c:f>
              <c:numCache>
                <c:formatCode>General</c:formatCode>
                <c:ptCount val="48"/>
                <c:pt idx="34">
                  <c:v>25.748999999999889</c:v>
                </c:pt>
                <c:pt idx="35">
                  <c:v>25.37720000000003</c:v>
                </c:pt>
                <c:pt idx="36">
                  <c:v>25.005400000000002</c:v>
                </c:pt>
                <c:pt idx="37">
                  <c:v>24.633550000000035</c:v>
                </c:pt>
                <c:pt idx="38">
                  <c:v>24.261699999999866</c:v>
                </c:pt>
                <c:pt idx="39">
                  <c:v>23.889900000000001</c:v>
                </c:pt>
                <c:pt idx="40">
                  <c:v>23.5181</c:v>
                </c:pt>
              </c:numCache>
            </c:numRef>
          </c:val>
        </c:ser>
        <c:ser>
          <c:idx val="35"/>
          <c:order val="35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predictions'!$H$39:$BC$39</c:f>
              <c:numCache>
                <c:formatCode>General</c:formatCode>
                <c:ptCount val="48"/>
                <c:pt idx="35">
                  <c:v>25.638999999999999</c:v>
                </c:pt>
                <c:pt idx="36">
                  <c:v>25.254049999999989</c:v>
                </c:pt>
                <c:pt idx="37">
                  <c:v>24.8691</c:v>
                </c:pt>
                <c:pt idx="38">
                  <c:v>24.484199999999866</c:v>
                </c:pt>
                <c:pt idx="39">
                  <c:v>24.099299999999989</c:v>
                </c:pt>
                <c:pt idx="40">
                  <c:v>23.714399999999987</c:v>
                </c:pt>
                <c:pt idx="41">
                  <c:v>23.329499999999989</c:v>
                </c:pt>
              </c:numCache>
            </c:numRef>
          </c:val>
        </c:ser>
        <c:ser>
          <c:idx val="36"/>
          <c:order val="36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predictions'!$H$40:$BC$40</c:f>
              <c:numCache>
                <c:formatCode>General</c:formatCode>
                <c:ptCount val="48"/>
                <c:pt idx="36">
                  <c:v>25.520600000000002</c:v>
                </c:pt>
                <c:pt idx="37">
                  <c:v>25.122599999999874</c:v>
                </c:pt>
                <c:pt idx="38">
                  <c:v>24.724599999999889</c:v>
                </c:pt>
                <c:pt idx="39">
                  <c:v>24.326650000000001</c:v>
                </c:pt>
                <c:pt idx="40">
                  <c:v>23.928699999999804</c:v>
                </c:pt>
                <c:pt idx="41">
                  <c:v>23.5307</c:v>
                </c:pt>
                <c:pt idx="42">
                  <c:v>23.1327</c:v>
                </c:pt>
              </c:numCache>
            </c:numRef>
          </c:val>
        </c:ser>
        <c:ser>
          <c:idx val="37"/>
          <c:order val="37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predictions'!$H$41:$BC$41</c:f>
              <c:numCache>
                <c:formatCode>General</c:formatCode>
                <c:ptCount val="48"/>
                <c:pt idx="37">
                  <c:v>25.393999999999988</c:v>
                </c:pt>
                <c:pt idx="38">
                  <c:v>24.982899999999859</c:v>
                </c:pt>
                <c:pt idx="39">
                  <c:v>24.571800000000035</c:v>
                </c:pt>
                <c:pt idx="40">
                  <c:v>24.16075</c:v>
                </c:pt>
                <c:pt idx="41">
                  <c:v>23.749699999999855</c:v>
                </c:pt>
                <c:pt idx="42">
                  <c:v>23.3386</c:v>
                </c:pt>
                <c:pt idx="43">
                  <c:v>22.927499999999874</c:v>
                </c:pt>
              </c:numCache>
            </c:numRef>
          </c:val>
        </c:ser>
        <c:ser>
          <c:idx val="38"/>
          <c:order val="38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predictions'!$H$42:$BC$42</c:f>
              <c:numCache>
                <c:formatCode>General</c:formatCode>
                <c:ptCount val="48"/>
                <c:pt idx="38">
                  <c:v>25.2591</c:v>
                </c:pt>
                <c:pt idx="39">
                  <c:v>24.834949999999999</c:v>
                </c:pt>
                <c:pt idx="40">
                  <c:v>24.410799999999874</c:v>
                </c:pt>
                <c:pt idx="41">
                  <c:v>23.986599999999804</c:v>
                </c:pt>
                <c:pt idx="42">
                  <c:v>23.562399999999837</c:v>
                </c:pt>
                <c:pt idx="43">
                  <c:v>23.138249999999989</c:v>
                </c:pt>
                <c:pt idx="44">
                  <c:v>22.714099999999988</c:v>
                </c:pt>
              </c:numCache>
            </c:numRef>
          </c:val>
        </c:ser>
        <c:ser>
          <c:idx val="39"/>
          <c:order val="39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predictions'!$H$43:$BC$43</c:f>
              <c:numCache>
                <c:formatCode>General</c:formatCode>
                <c:ptCount val="48"/>
                <c:pt idx="39">
                  <c:v>25.115900000000035</c:v>
                </c:pt>
                <c:pt idx="40">
                  <c:v>24.678649999999859</c:v>
                </c:pt>
                <c:pt idx="41">
                  <c:v>24.241399999999889</c:v>
                </c:pt>
                <c:pt idx="42">
                  <c:v>23.804099999999988</c:v>
                </c:pt>
                <c:pt idx="43">
                  <c:v>23.366800000000001</c:v>
                </c:pt>
                <c:pt idx="44">
                  <c:v>22.929549999999793</c:v>
                </c:pt>
                <c:pt idx="45">
                  <c:v>22.49229999999983</c:v>
                </c:pt>
              </c:numCache>
            </c:numRef>
          </c:val>
        </c:ser>
        <c:ser>
          <c:idx val="40"/>
          <c:order val="40"/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predictions'!$H$44:$BC$44</c:f>
              <c:numCache>
                <c:formatCode>General</c:formatCode>
                <c:ptCount val="48"/>
              </c:numCache>
            </c:numRef>
          </c:val>
        </c:ser>
        <c:ser>
          <c:idx val="41"/>
          <c:order val="41"/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predictions'!$H$45:$BC$45</c:f>
              <c:numCache>
                <c:formatCode>General</c:formatCode>
                <c:ptCount val="48"/>
              </c:numCache>
            </c:numRef>
          </c:val>
        </c:ser>
        <c:marker val="1"/>
        <c:axId val="84745600"/>
        <c:axId val="84755584"/>
      </c:lineChart>
      <c:catAx>
        <c:axId val="8474560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4755584"/>
        <c:crosses val="autoZero"/>
        <c:auto val="1"/>
        <c:lblAlgn val="ctr"/>
        <c:lblOffset val="100"/>
      </c:catAx>
      <c:valAx>
        <c:axId val="84755584"/>
        <c:scaling>
          <c:orientation val="minMax"/>
          <c:max val="30"/>
          <c:min val="22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4745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4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Sheet1!$B$2:$AW$2</c:f>
              <c:numCache>
                <c:formatCode>General</c:formatCode>
                <c:ptCount val="48"/>
              </c:numCache>
            </c:numRef>
          </c:val>
        </c:ser>
        <c:ser>
          <c:idx val="1"/>
          <c:order val="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Sheet1!$B$3:$AW$3</c:f>
              <c:numCache>
                <c:formatCode>General</c:formatCode>
                <c:ptCount val="48"/>
              </c:numCache>
            </c:numRef>
          </c:val>
        </c:ser>
        <c:ser>
          <c:idx val="2"/>
          <c:order val="2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Sheet1!$B$4:$AW$4</c:f>
              <c:numCache>
                <c:formatCode>General</c:formatCode>
                <c:ptCount val="48"/>
                <c:pt idx="2">
                  <c:v>26.884399999999989</c:v>
                </c:pt>
                <c:pt idx="3">
                  <c:v>27.037799999999987</c:v>
                </c:pt>
                <c:pt idx="4">
                  <c:v>27.191199999999988</c:v>
                </c:pt>
                <c:pt idx="5">
                  <c:v>27.3446</c:v>
                </c:pt>
                <c:pt idx="6">
                  <c:v>27.497999999999987</c:v>
                </c:pt>
                <c:pt idx="7">
                  <c:v>27.651400000000031</c:v>
                </c:pt>
                <c:pt idx="8">
                  <c:v>27.804800000000117</c:v>
                </c:pt>
              </c:numCache>
            </c:numRef>
          </c:val>
        </c:ser>
        <c:ser>
          <c:idx val="3"/>
          <c:order val="3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Sheet1!$B$5:$AW$5</c:f>
              <c:numCache>
                <c:formatCode>General</c:formatCode>
                <c:ptCount val="48"/>
                <c:pt idx="3">
                  <c:v>27.042000000000002</c:v>
                </c:pt>
                <c:pt idx="4">
                  <c:v>27.184100000000001</c:v>
                </c:pt>
                <c:pt idx="5">
                  <c:v>27.3262</c:v>
                </c:pt>
                <c:pt idx="6">
                  <c:v>27.468299999999797</c:v>
                </c:pt>
                <c:pt idx="7">
                  <c:v>27.610399999999988</c:v>
                </c:pt>
                <c:pt idx="8">
                  <c:v>27.752549999999797</c:v>
                </c:pt>
                <c:pt idx="9">
                  <c:v>27.8947</c:v>
                </c:pt>
              </c:numCache>
            </c:numRef>
          </c:val>
        </c:ser>
        <c:ser>
          <c:idx val="4"/>
          <c:order val="4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Sheet1!$B$6:$AW$6</c:f>
              <c:numCache>
                <c:formatCode>General</c:formatCode>
                <c:ptCount val="48"/>
                <c:pt idx="4">
                  <c:v>27.1966</c:v>
                </c:pt>
                <c:pt idx="5">
                  <c:v>27.327400000000001</c:v>
                </c:pt>
                <c:pt idx="6">
                  <c:v>27.458199999999866</c:v>
                </c:pt>
                <c:pt idx="7">
                  <c:v>27.58905</c:v>
                </c:pt>
                <c:pt idx="8">
                  <c:v>27.719899999999999</c:v>
                </c:pt>
                <c:pt idx="9">
                  <c:v>27.850749999999863</c:v>
                </c:pt>
                <c:pt idx="10">
                  <c:v>27.98159999999983</c:v>
                </c:pt>
              </c:numCache>
            </c:numRef>
          </c:val>
        </c:ser>
        <c:ser>
          <c:idx val="5"/>
          <c:order val="5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Sheet1!$B$7:$AW$7</c:f>
              <c:numCache>
                <c:formatCode>General</c:formatCode>
                <c:ptCount val="48"/>
                <c:pt idx="5">
                  <c:v>27.34829999999987</c:v>
                </c:pt>
                <c:pt idx="6">
                  <c:v>27.467849999999878</c:v>
                </c:pt>
                <c:pt idx="7">
                  <c:v>27.587399999999889</c:v>
                </c:pt>
                <c:pt idx="8">
                  <c:v>27.706949999999889</c:v>
                </c:pt>
                <c:pt idx="9">
                  <c:v>27.826499999999989</c:v>
                </c:pt>
                <c:pt idx="10">
                  <c:v>27.945999999999863</c:v>
                </c:pt>
                <c:pt idx="11">
                  <c:v>28.06549999999983</c:v>
                </c:pt>
              </c:numCache>
            </c:numRef>
          </c:val>
        </c:ser>
        <c:ser>
          <c:idx val="6"/>
          <c:order val="6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Sheet1!$B$8:$AW$8</c:f>
              <c:numCache>
                <c:formatCode>General</c:formatCode>
                <c:ptCount val="48"/>
                <c:pt idx="6">
                  <c:v>27.497</c:v>
                </c:pt>
                <c:pt idx="7">
                  <c:v>27.6053</c:v>
                </c:pt>
                <c:pt idx="8">
                  <c:v>27.7136</c:v>
                </c:pt>
                <c:pt idx="9">
                  <c:v>27.821849999999987</c:v>
                </c:pt>
                <c:pt idx="10">
                  <c:v>27.930099999999989</c:v>
                </c:pt>
                <c:pt idx="11">
                  <c:v>28.038350000000001</c:v>
                </c:pt>
                <c:pt idx="12">
                  <c:v>28.146599999999989</c:v>
                </c:pt>
              </c:numCache>
            </c:numRef>
          </c:val>
        </c:ser>
        <c:ser>
          <c:idx val="7"/>
          <c:order val="7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Sheet1!$B$9:$AW$9</c:f>
              <c:numCache>
                <c:formatCode>General</c:formatCode>
                <c:ptCount val="48"/>
                <c:pt idx="7">
                  <c:v>27.642900000000001</c:v>
                </c:pt>
                <c:pt idx="8">
                  <c:v>27.739850000000125</c:v>
                </c:pt>
                <c:pt idx="9">
                  <c:v>27.836800000000121</c:v>
                </c:pt>
                <c:pt idx="10">
                  <c:v>27.933799999999863</c:v>
                </c:pt>
                <c:pt idx="11">
                  <c:v>28.030799999999989</c:v>
                </c:pt>
                <c:pt idx="12">
                  <c:v>28.127749999999889</c:v>
                </c:pt>
                <c:pt idx="13">
                  <c:v>28.224699999999878</c:v>
                </c:pt>
              </c:numCache>
            </c:numRef>
          </c:val>
        </c:ser>
        <c:ser>
          <c:idx val="8"/>
          <c:order val="8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Sheet1!$B$10:$AW$10</c:f>
              <c:numCache>
                <c:formatCode>General</c:formatCode>
                <c:ptCount val="48"/>
                <c:pt idx="8">
                  <c:v>27.785799999999771</c:v>
                </c:pt>
                <c:pt idx="9">
                  <c:v>27.871499999999987</c:v>
                </c:pt>
                <c:pt idx="10">
                  <c:v>27.9572</c:v>
                </c:pt>
                <c:pt idx="11">
                  <c:v>28.042850000000001</c:v>
                </c:pt>
                <c:pt idx="12">
                  <c:v>28.128499999999889</c:v>
                </c:pt>
                <c:pt idx="13">
                  <c:v>28.214199999999988</c:v>
                </c:pt>
                <c:pt idx="14">
                  <c:v>28.299900000000001</c:v>
                </c:pt>
              </c:numCache>
            </c:numRef>
          </c:val>
        </c:ser>
        <c:ser>
          <c:idx val="9"/>
          <c:order val="9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Sheet1!$B$11:$AW$11</c:f>
              <c:numCache>
                <c:formatCode>General</c:formatCode>
                <c:ptCount val="48"/>
                <c:pt idx="9">
                  <c:v>27.925799999999786</c:v>
                </c:pt>
                <c:pt idx="10">
                  <c:v>28.0002</c:v>
                </c:pt>
                <c:pt idx="11">
                  <c:v>28.0746</c:v>
                </c:pt>
                <c:pt idx="12">
                  <c:v>28.149000000000001</c:v>
                </c:pt>
                <c:pt idx="13">
                  <c:v>28.223400000000002</c:v>
                </c:pt>
                <c:pt idx="14">
                  <c:v>28.297800000000031</c:v>
                </c:pt>
                <c:pt idx="15">
                  <c:v>28.372199999999989</c:v>
                </c:pt>
              </c:numCache>
            </c:numRef>
          </c:val>
        </c:ser>
        <c:ser>
          <c:idx val="10"/>
          <c:order val="10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Sheet1!$B$12:$AW$12</c:f>
              <c:numCache>
                <c:formatCode>General</c:formatCode>
                <c:ptCount val="48"/>
                <c:pt idx="10">
                  <c:v>28.062799999999797</c:v>
                </c:pt>
                <c:pt idx="11">
                  <c:v>28.125900000000001</c:v>
                </c:pt>
                <c:pt idx="12">
                  <c:v>28.189</c:v>
                </c:pt>
                <c:pt idx="13">
                  <c:v>28.25215</c:v>
                </c:pt>
                <c:pt idx="14">
                  <c:v>28.315300000000001</c:v>
                </c:pt>
                <c:pt idx="15">
                  <c:v>28.378399999999989</c:v>
                </c:pt>
                <c:pt idx="16">
                  <c:v>28.441499999999863</c:v>
                </c:pt>
              </c:numCache>
            </c:numRef>
          </c:val>
        </c:ser>
        <c:ser>
          <c:idx val="11"/>
          <c:order val="11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Sheet1!$B$13:$AW$13</c:f>
              <c:numCache>
                <c:formatCode>General</c:formatCode>
                <c:ptCount val="48"/>
                <c:pt idx="11">
                  <c:v>28.196899999999999</c:v>
                </c:pt>
                <c:pt idx="12">
                  <c:v>28.248749999999756</c:v>
                </c:pt>
                <c:pt idx="13">
                  <c:v>28.300599999999989</c:v>
                </c:pt>
                <c:pt idx="14">
                  <c:v>28.352449999999855</c:v>
                </c:pt>
                <c:pt idx="15">
                  <c:v>28.404299999999989</c:v>
                </c:pt>
                <c:pt idx="16">
                  <c:v>28.456099999999989</c:v>
                </c:pt>
                <c:pt idx="17">
                  <c:v>28.507899999999999</c:v>
                </c:pt>
              </c:numCache>
            </c:numRef>
          </c:val>
        </c:ser>
        <c:ser>
          <c:idx val="12"/>
          <c:order val="12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Sheet1!$B$14:$AW$14</c:f>
              <c:numCache>
                <c:formatCode>General</c:formatCode>
                <c:ptCount val="48"/>
                <c:pt idx="12">
                  <c:v>28.328099999999989</c:v>
                </c:pt>
                <c:pt idx="13">
                  <c:v>28.368649999999786</c:v>
                </c:pt>
                <c:pt idx="14">
                  <c:v>28.409199999999871</c:v>
                </c:pt>
                <c:pt idx="15">
                  <c:v>28.449750000000002</c:v>
                </c:pt>
                <c:pt idx="16">
                  <c:v>28.490299999999863</c:v>
                </c:pt>
                <c:pt idx="17">
                  <c:v>28.530850000000136</c:v>
                </c:pt>
                <c:pt idx="18">
                  <c:v>28.571400000000001</c:v>
                </c:pt>
              </c:numCache>
            </c:numRef>
          </c:val>
        </c:ser>
        <c:ser>
          <c:idx val="13"/>
          <c:order val="13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Sheet1!$B$15:$AW$15</c:f>
              <c:numCache>
                <c:formatCode>General</c:formatCode>
                <c:ptCount val="48"/>
                <c:pt idx="13">
                  <c:v>28.456399999999878</c:v>
                </c:pt>
                <c:pt idx="14">
                  <c:v>28.485649999999715</c:v>
                </c:pt>
                <c:pt idx="15">
                  <c:v>28.514900000000129</c:v>
                </c:pt>
                <c:pt idx="16">
                  <c:v>28.544150000000005</c:v>
                </c:pt>
                <c:pt idx="17">
                  <c:v>28.573399999999989</c:v>
                </c:pt>
                <c:pt idx="18">
                  <c:v>28.602650000000001</c:v>
                </c:pt>
                <c:pt idx="19">
                  <c:v>28.631900000000151</c:v>
                </c:pt>
              </c:numCache>
            </c:numRef>
          </c:val>
        </c:ser>
        <c:ser>
          <c:idx val="14"/>
          <c:order val="14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Sheet1!$B$16:$AW$16</c:f>
              <c:numCache>
                <c:formatCode>General</c:formatCode>
                <c:ptCount val="48"/>
                <c:pt idx="14">
                  <c:v>28.581699999999866</c:v>
                </c:pt>
                <c:pt idx="15">
                  <c:v>28.599699999999878</c:v>
                </c:pt>
                <c:pt idx="16">
                  <c:v>28.617699999999999</c:v>
                </c:pt>
                <c:pt idx="17">
                  <c:v>28.63564999999987</c:v>
                </c:pt>
                <c:pt idx="18">
                  <c:v>28.653600000000001</c:v>
                </c:pt>
                <c:pt idx="19">
                  <c:v>28.671599999999987</c:v>
                </c:pt>
                <c:pt idx="20">
                  <c:v>28.689599999999889</c:v>
                </c:pt>
              </c:numCache>
            </c:numRef>
          </c:val>
        </c:ser>
        <c:ser>
          <c:idx val="15"/>
          <c:order val="15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Sheet1!$B$17:$AW$17</c:f>
              <c:numCache>
                <c:formatCode>General</c:formatCode>
                <c:ptCount val="48"/>
                <c:pt idx="15">
                  <c:v>28.7041</c:v>
                </c:pt>
                <c:pt idx="16">
                  <c:v>28.710799999999889</c:v>
                </c:pt>
                <c:pt idx="17">
                  <c:v>28.717500000000001</c:v>
                </c:pt>
                <c:pt idx="18">
                  <c:v>28.7242</c:v>
                </c:pt>
                <c:pt idx="19">
                  <c:v>28.730899999999988</c:v>
                </c:pt>
                <c:pt idx="20">
                  <c:v>28.7376</c:v>
                </c:pt>
                <c:pt idx="21">
                  <c:v>28.744299999999889</c:v>
                </c:pt>
              </c:numCache>
            </c:numRef>
          </c:val>
        </c:ser>
        <c:ser>
          <c:idx val="16"/>
          <c:order val="16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Sheet1!$B$18:$AW$18</c:f>
              <c:numCache>
                <c:formatCode>General</c:formatCode>
                <c:ptCount val="48"/>
                <c:pt idx="16">
                  <c:v>28.823599999999889</c:v>
                </c:pt>
                <c:pt idx="17">
                  <c:v>28.818999999999999</c:v>
                </c:pt>
                <c:pt idx="18">
                  <c:v>28.814399999999999</c:v>
                </c:pt>
                <c:pt idx="19">
                  <c:v>28.809799999999989</c:v>
                </c:pt>
                <c:pt idx="20">
                  <c:v>28.805199999999989</c:v>
                </c:pt>
                <c:pt idx="21">
                  <c:v>28.800599999999989</c:v>
                </c:pt>
                <c:pt idx="22">
                  <c:v>28.795999999999989</c:v>
                </c:pt>
              </c:numCache>
            </c:numRef>
          </c:val>
        </c:ser>
        <c:ser>
          <c:idx val="17"/>
          <c:order val="17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Sheet1!$B$19:$AW$19</c:f>
              <c:numCache>
                <c:formatCode>General</c:formatCode>
                <c:ptCount val="48"/>
                <c:pt idx="17">
                  <c:v>28.940199999999855</c:v>
                </c:pt>
                <c:pt idx="18">
                  <c:v>28.924300000000002</c:v>
                </c:pt>
                <c:pt idx="19">
                  <c:v>28.90839999999983</c:v>
                </c:pt>
                <c:pt idx="20">
                  <c:v>28.89249999999987</c:v>
                </c:pt>
                <c:pt idx="21">
                  <c:v>28.8766</c:v>
                </c:pt>
                <c:pt idx="22">
                  <c:v>28.860749999999797</c:v>
                </c:pt>
                <c:pt idx="23">
                  <c:v>28.844899999999999</c:v>
                </c:pt>
              </c:numCache>
            </c:numRef>
          </c:val>
        </c:ser>
        <c:ser>
          <c:idx val="18"/>
          <c:order val="18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Sheet1!$B$20:$AW$20</c:f>
              <c:numCache>
                <c:formatCode>General</c:formatCode>
                <c:ptCount val="48"/>
                <c:pt idx="18">
                  <c:v>29.053799999999889</c:v>
                </c:pt>
                <c:pt idx="19">
                  <c:v>29.02665</c:v>
                </c:pt>
                <c:pt idx="20">
                  <c:v>28.999499999999863</c:v>
                </c:pt>
                <c:pt idx="21">
                  <c:v>28.972299999999844</c:v>
                </c:pt>
                <c:pt idx="22">
                  <c:v>28.945099999999822</c:v>
                </c:pt>
                <c:pt idx="23">
                  <c:v>28.917949999999987</c:v>
                </c:pt>
                <c:pt idx="24">
                  <c:v>28.890799999999889</c:v>
                </c:pt>
              </c:numCache>
            </c:numRef>
          </c:val>
        </c:ser>
        <c:ser>
          <c:idx val="19"/>
          <c:order val="19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Sheet1!$B$21:$AW$21</c:f>
              <c:numCache>
                <c:formatCode>General</c:formatCode>
                <c:ptCount val="48"/>
                <c:pt idx="19">
                  <c:v>29.1645</c:v>
                </c:pt>
                <c:pt idx="20">
                  <c:v>29.126049999999989</c:v>
                </c:pt>
                <c:pt idx="21">
                  <c:v>29.08759999999987</c:v>
                </c:pt>
                <c:pt idx="22">
                  <c:v>29.049149999999848</c:v>
                </c:pt>
                <c:pt idx="23">
                  <c:v>29.0107</c:v>
                </c:pt>
                <c:pt idx="24">
                  <c:v>28.972250000000003</c:v>
                </c:pt>
                <c:pt idx="25">
                  <c:v>28.933800000000005</c:v>
                </c:pt>
              </c:numCache>
            </c:numRef>
          </c:val>
        </c:ser>
        <c:ser>
          <c:idx val="20"/>
          <c:order val="20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Sheet1!$B$22:$AW$22</c:f>
              <c:numCache>
                <c:formatCode>General</c:formatCode>
                <c:ptCount val="48"/>
                <c:pt idx="20">
                  <c:v>29.272299999999863</c:v>
                </c:pt>
                <c:pt idx="21">
                  <c:v>29.222549999999771</c:v>
                </c:pt>
                <c:pt idx="22">
                  <c:v>29.172799999999889</c:v>
                </c:pt>
                <c:pt idx="23">
                  <c:v>29.123049999999989</c:v>
                </c:pt>
                <c:pt idx="24">
                  <c:v>29.0733</c:v>
                </c:pt>
                <c:pt idx="25">
                  <c:v>29.02355</c:v>
                </c:pt>
                <c:pt idx="26">
                  <c:v>28.973800000000001</c:v>
                </c:pt>
              </c:numCache>
            </c:numRef>
          </c:val>
        </c:ser>
        <c:ser>
          <c:idx val="21"/>
          <c:order val="21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Sheet1!$B$23:$AW$23</c:f>
              <c:numCache>
                <c:formatCode>General</c:formatCode>
                <c:ptCount val="48"/>
                <c:pt idx="21">
                  <c:v>29.377099999999999</c:v>
                </c:pt>
                <c:pt idx="22">
                  <c:v>29.316049999999986</c:v>
                </c:pt>
                <c:pt idx="23">
                  <c:v>29.254999999999999</c:v>
                </c:pt>
                <c:pt idx="24">
                  <c:v>29.193999999999999</c:v>
                </c:pt>
                <c:pt idx="25">
                  <c:v>29.132999999999999</c:v>
                </c:pt>
                <c:pt idx="26">
                  <c:v>29.071950000000136</c:v>
                </c:pt>
                <c:pt idx="27">
                  <c:v>29.010899999999999</c:v>
                </c:pt>
              </c:numCache>
            </c:numRef>
          </c:val>
        </c:ser>
        <c:ser>
          <c:idx val="22"/>
          <c:order val="22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Sheet1!$B$24:$AW$24</c:f>
              <c:numCache>
                <c:formatCode>General</c:formatCode>
                <c:ptCount val="48"/>
                <c:pt idx="22">
                  <c:v>29.478999999999989</c:v>
                </c:pt>
                <c:pt idx="23">
                  <c:v>29.406699999999848</c:v>
                </c:pt>
                <c:pt idx="24">
                  <c:v>29.334399999999999</c:v>
                </c:pt>
                <c:pt idx="25">
                  <c:v>29.26209999999983</c:v>
                </c:pt>
                <c:pt idx="26">
                  <c:v>29.189800000000005</c:v>
                </c:pt>
                <c:pt idx="27">
                  <c:v>29.117450000000147</c:v>
                </c:pt>
                <c:pt idx="28">
                  <c:v>29.045099999999866</c:v>
                </c:pt>
              </c:numCache>
            </c:numRef>
          </c:val>
        </c:ser>
        <c:ser>
          <c:idx val="23"/>
          <c:order val="23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Sheet1!$B$25:$AW$25</c:f>
              <c:numCache>
                <c:formatCode>General</c:formatCode>
                <c:ptCount val="48"/>
                <c:pt idx="23">
                  <c:v>29.577999999999999</c:v>
                </c:pt>
                <c:pt idx="24">
                  <c:v>29.494399999999889</c:v>
                </c:pt>
                <c:pt idx="25">
                  <c:v>29.41079999999987</c:v>
                </c:pt>
                <c:pt idx="26">
                  <c:v>29.327199999999987</c:v>
                </c:pt>
                <c:pt idx="27">
                  <c:v>29.243599999999848</c:v>
                </c:pt>
                <c:pt idx="28">
                  <c:v>29.16</c:v>
                </c:pt>
                <c:pt idx="29">
                  <c:v>29.0764</c:v>
                </c:pt>
              </c:numCache>
            </c:numRef>
          </c:val>
        </c:ser>
        <c:ser>
          <c:idx val="24"/>
          <c:order val="24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Sheet1!$B$26:$AW$26</c:f>
              <c:numCache>
                <c:formatCode>General</c:formatCode>
                <c:ptCount val="48"/>
                <c:pt idx="24">
                  <c:v>29.673999999999999</c:v>
                </c:pt>
                <c:pt idx="25">
                  <c:v>29.579149999999871</c:v>
                </c:pt>
                <c:pt idx="26">
                  <c:v>29.484299999999859</c:v>
                </c:pt>
                <c:pt idx="27">
                  <c:v>29.389400000000002</c:v>
                </c:pt>
                <c:pt idx="28">
                  <c:v>29.294499999999989</c:v>
                </c:pt>
                <c:pt idx="29">
                  <c:v>29.1996</c:v>
                </c:pt>
                <c:pt idx="30">
                  <c:v>29.104700000000001</c:v>
                </c:pt>
              </c:numCache>
            </c:numRef>
          </c:val>
        </c:ser>
        <c:ser>
          <c:idx val="25"/>
          <c:order val="25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Sheet1!$B$27:$AW$27</c:f>
              <c:numCache>
                <c:formatCode>General</c:formatCode>
                <c:ptCount val="48"/>
                <c:pt idx="25">
                  <c:v>29.767199999999889</c:v>
                </c:pt>
                <c:pt idx="26">
                  <c:v>29.661000000000001</c:v>
                </c:pt>
                <c:pt idx="27">
                  <c:v>29.554800000000117</c:v>
                </c:pt>
                <c:pt idx="28">
                  <c:v>29.448649999999748</c:v>
                </c:pt>
                <c:pt idx="29">
                  <c:v>29.342499999999863</c:v>
                </c:pt>
                <c:pt idx="30">
                  <c:v>29.236350000000005</c:v>
                </c:pt>
                <c:pt idx="31">
                  <c:v>29.130199999999999</c:v>
                </c:pt>
              </c:numCache>
            </c:numRef>
          </c:val>
        </c:ser>
        <c:ser>
          <c:idx val="26"/>
          <c:order val="26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Sheet1!$B$28:$AW$28</c:f>
              <c:numCache>
                <c:formatCode>General</c:formatCode>
                <c:ptCount val="48"/>
                <c:pt idx="26">
                  <c:v>29.857399999999988</c:v>
                </c:pt>
                <c:pt idx="27">
                  <c:v>29.739950000000121</c:v>
                </c:pt>
                <c:pt idx="28">
                  <c:v>29.622499999999889</c:v>
                </c:pt>
                <c:pt idx="29">
                  <c:v>29.504999999999999</c:v>
                </c:pt>
                <c:pt idx="30">
                  <c:v>29.387499999999989</c:v>
                </c:pt>
                <c:pt idx="31">
                  <c:v>29.270049999999859</c:v>
                </c:pt>
                <c:pt idx="32">
                  <c:v>29.1526</c:v>
                </c:pt>
              </c:numCache>
            </c:numRef>
          </c:val>
        </c:ser>
        <c:ser>
          <c:idx val="27"/>
          <c:order val="27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Sheet1!$B$29:$AW$29</c:f>
              <c:numCache>
                <c:formatCode>General</c:formatCode>
                <c:ptCount val="48"/>
                <c:pt idx="27">
                  <c:v>29.944599999999863</c:v>
                </c:pt>
                <c:pt idx="28">
                  <c:v>29.815899999999999</c:v>
                </c:pt>
                <c:pt idx="29">
                  <c:v>29.687200000000001</c:v>
                </c:pt>
                <c:pt idx="30">
                  <c:v>29.558450000000001</c:v>
                </c:pt>
                <c:pt idx="31">
                  <c:v>29.429699999999837</c:v>
                </c:pt>
                <c:pt idx="32">
                  <c:v>29.300950000000121</c:v>
                </c:pt>
                <c:pt idx="33">
                  <c:v>29.1722</c:v>
                </c:pt>
              </c:numCache>
            </c:numRef>
          </c:val>
        </c:ser>
        <c:ser>
          <c:idx val="28"/>
          <c:order val="28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Sheet1!$B$30:$AW$30</c:f>
              <c:numCache>
                <c:formatCode>General</c:formatCode>
                <c:ptCount val="48"/>
                <c:pt idx="28">
                  <c:v>30.029</c:v>
                </c:pt>
                <c:pt idx="29">
                  <c:v>29.888950000000001</c:v>
                </c:pt>
                <c:pt idx="30">
                  <c:v>29.748899999999889</c:v>
                </c:pt>
                <c:pt idx="31">
                  <c:v>29.608899999999988</c:v>
                </c:pt>
                <c:pt idx="32">
                  <c:v>29.468899999999866</c:v>
                </c:pt>
                <c:pt idx="33">
                  <c:v>29.328850000000031</c:v>
                </c:pt>
                <c:pt idx="34">
                  <c:v>29.188800000000001</c:v>
                </c:pt>
              </c:numCache>
            </c:numRef>
          </c:val>
        </c:ser>
        <c:ser>
          <c:idx val="29"/>
          <c:order val="29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Sheet1!$B$31:$AW$31</c:f>
              <c:numCache>
                <c:formatCode>General</c:formatCode>
                <c:ptCount val="48"/>
                <c:pt idx="29">
                  <c:v>30.110399999999988</c:v>
                </c:pt>
                <c:pt idx="30">
                  <c:v>29.959099999999989</c:v>
                </c:pt>
                <c:pt idx="31">
                  <c:v>29.807800000000121</c:v>
                </c:pt>
                <c:pt idx="32">
                  <c:v>29.656450000000035</c:v>
                </c:pt>
                <c:pt idx="33">
                  <c:v>29.505099999999889</c:v>
                </c:pt>
                <c:pt idx="34">
                  <c:v>29.353800000000035</c:v>
                </c:pt>
                <c:pt idx="35">
                  <c:v>29.202499999999844</c:v>
                </c:pt>
              </c:numCache>
            </c:numRef>
          </c:val>
        </c:ser>
        <c:ser>
          <c:idx val="30"/>
          <c:order val="30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Sheet1!$B$32:$AW$32</c:f>
              <c:numCache>
                <c:formatCode>General</c:formatCode>
                <c:ptCount val="48"/>
                <c:pt idx="30">
                  <c:v>30.1889</c:v>
                </c:pt>
                <c:pt idx="31">
                  <c:v>30.026299999999889</c:v>
                </c:pt>
                <c:pt idx="32">
                  <c:v>29.863699999999866</c:v>
                </c:pt>
                <c:pt idx="33">
                  <c:v>29.7011</c:v>
                </c:pt>
                <c:pt idx="34">
                  <c:v>29.538499999999889</c:v>
                </c:pt>
                <c:pt idx="35">
                  <c:v>29.375900000000001</c:v>
                </c:pt>
                <c:pt idx="36">
                  <c:v>29.2133</c:v>
                </c:pt>
              </c:numCache>
            </c:numRef>
          </c:val>
        </c:ser>
        <c:ser>
          <c:idx val="31"/>
          <c:order val="31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Sheet1!$B$33:$AW$33</c:f>
              <c:numCache>
                <c:formatCode>General</c:formatCode>
                <c:ptCount val="48"/>
                <c:pt idx="31">
                  <c:v>30.264399999999871</c:v>
                </c:pt>
                <c:pt idx="32">
                  <c:v>30.09055</c:v>
                </c:pt>
                <c:pt idx="33">
                  <c:v>29.916699999999889</c:v>
                </c:pt>
                <c:pt idx="34">
                  <c:v>29.742799999999786</c:v>
                </c:pt>
                <c:pt idx="35">
                  <c:v>29.568899999999989</c:v>
                </c:pt>
                <c:pt idx="36">
                  <c:v>29.395</c:v>
                </c:pt>
                <c:pt idx="37">
                  <c:v>29.2211</c:v>
                </c:pt>
              </c:numCache>
            </c:numRef>
          </c:val>
        </c:ser>
        <c:ser>
          <c:idx val="32"/>
          <c:order val="32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Sheet1!$B$34:$AW$34</c:f>
              <c:numCache>
                <c:formatCode>General</c:formatCode>
                <c:ptCount val="48"/>
                <c:pt idx="32">
                  <c:v>30.337100000000031</c:v>
                </c:pt>
                <c:pt idx="33">
                  <c:v>30.151899999999998</c:v>
                </c:pt>
                <c:pt idx="34">
                  <c:v>29.966699999999797</c:v>
                </c:pt>
                <c:pt idx="35">
                  <c:v>29.781549999999797</c:v>
                </c:pt>
                <c:pt idx="36">
                  <c:v>29.596399999999889</c:v>
                </c:pt>
                <c:pt idx="37">
                  <c:v>29.411200000000001</c:v>
                </c:pt>
                <c:pt idx="38">
                  <c:v>29.225999999999889</c:v>
                </c:pt>
              </c:numCache>
            </c:numRef>
          </c:val>
        </c:ser>
        <c:ser>
          <c:idx val="33"/>
          <c:order val="33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Sheet1!$B$35:$AW$35</c:f>
              <c:numCache>
                <c:formatCode>General</c:formatCode>
                <c:ptCount val="48"/>
                <c:pt idx="33">
                  <c:v>30.4068</c:v>
                </c:pt>
                <c:pt idx="34">
                  <c:v>30.2103</c:v>
                </c:pt>
                <c:pt idx="35">
                  <c:v>30.013800000000035</c:v>
                </c:pt>
                <c:pt idx="36">
                  <c:v>29.817349999999987</c:v>
                </c:pt>
                <c:pt idx="37">
                  <c:v>29.620899999999999</c:v>
                </c:pt>
                <c:pt idx="38">
                  <c:v>29.42445</c:v>
                </c:pt>
                <c:pt idx="39">
                  <c:v>29.228000000000002</c:v>
                </c:pt>
              </c:numCache>
            </c:numRef>
          </c:val>
        </c:ser>
        <c:ser>
          <c:idx val="34"/>
          <c:order val="34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Sheet1!$B$36:$AW$36</c:f>
              <c:numCache>
                <c:formatCode>General</c:formatCode>
                <c:ptCount val="48"/>
                <c:pt idx="34">
                  <c:v>30.473499999999863</c:v>
                </c:pt>
                <c:pt idx="35">
                  <c:v>30.265749999999745</c:v>
                </c:pt>
                <c:pt idx="36">
                  <c:v>30.058</c:v>
                </c:pt>
                <c:pt idx="37">
                  <c:v>29.850300000000001</c:v>
                </c:pt>
                <c:pt idx="38">
                  <c:v>29.642600000000002</c:v>
                </c:pt>
                <c:pt idx="39">
                  <c:v>29.434850000000136</c:v>
                </c:pt>
                <c:pt idx="40">
                  <c:v>29.2271</c:v>
                </c:pt>
              </c:numCache>
            </c:numRef>
          </c:val>
        </c:ser>
        <c:ser>
          <c:idx val="35"/>
          <c:order val="35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Sheet1!$B$37:$AW$37</c:f>
              <c:numCache>
                <c:formatCode>General</c:formatCode>
                <c:ptCount val="48"/>
                <c:pt idx="35">
                  <c:v>30.537400000000005</c:v>
                </c:pt>
                <c:pt idx="36">
                  <c:v>30.318350000000031</c:v>
                </c:pt>
                <c:pt idx="37">
                  <c:v>30.099299999999989</c:v>
                </c:pt>
                <c:pt idx="38">
                  <c:v>29.88029999999987</c:v>
                </c:pt>
                <c:pt idx="39">
                  <c:v>29.661300000000001</c:v>
                </c:pt>
                <c:pt idx="40">
                  <c:v>29.44224999999977</c:v>
                </c:pt>
                <c:pt idx="41">
                  <c:v>29.223199999999874</c:v>
                </c:pt>
              </c:numCache>
            </c:numRef>
          </c:val>
        </c:ser>
        <c:ser>
          <c:idx val="36"/>
          <c:order val="36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Sheet1!$B$38:$AW$38</c:f>
              <c:numCache>
                <c:formatCode>General</c:formatCode>
                <c:ptCount val="48"/>
                <c:pt idx="36">
                  <c:v>30.59829999999987</c:v>
                </c:pt>
                <c:pt idx="37">
                  <c:v>30.367999999999999</c:v>
                </c:pt>
                <c:pt idx="38">
                  <c:v>30.137699999999999</c:v>
                </c:pt>
                <c:pt idx="39">
                  <c:v>29.907350000000001</c:v>
                </c:pt>
                <c:pt idx="40">
                  <c:v>29.677000000000035</c:v>
                </c:pt>
                <c:pt idx="41">
                  <c:v>29.446699999999822</c:v>
                </c:pt>
                <c:pt idx="42">
                  <c:v>29.2164</c:v>
                </c:pt>
              </c:numCache>
            </c:numRef>
          </c:val>
        </c:ser>
        <c:ser>
          <c:idx val="37"/>
          <c:order val="37"/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Sheet1!$B$39:$AW$39</c:f>
              <c:numCache>
                <c:formatCode>General</c:formatCode>
                <c:ptCount val="48"/>
                <c:pt idx="37">
                  <c:v>30.656300000000005</c:v>
                </c:pt>
                <c:pt idx="38">
                  <c:v>30.414700000000003</c:v>
                </c:pt>
                <c:pt idx="39">
                  <c:v>30.173100000000005</c:v>
                </c:pt>
                <c:pt idx="40">
                  <c:v>29.9315</c:v>
                </c:pt>
                <c:pt idx="41">
                  <c:v>29.689900000000005</c:v>
                </c:pt>
                <c:pt idx="42">
                  <c:v>29.448299999999819</c:v>
                </c:pt>
                <c:pt idx="43">
                  <c:v>29.206699999999866</c:v>
                </c:pt>
              </c:numCache>
            </c:numRef>
          </c:val>
        </c:ser>
        <c:ser>
          <c:idx val="38"/>
          <c:order val="38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Sheet1!$B$40:$AW$40</c:f>
              <c:numCache>
                <c:formatCode>General</c:formatCode>
                <c:ptCount val="48"/>
              </c:numCache>
            </c:numRef>
          </c:val>
        </c:ser>
        <c:ser>
          <c:idx val="39"/>
          <c:order val="39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'[CASP-15 models081012.xls]Age - predictions'!$A$2:$A$49</c:f>
              <c:numCache>
                <c:formatCode>General</c:formatCode>
                <c:ptCount val="48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</c:numCache>
            </c:numRef>
          </c:cat>
          <c:val>
            <c:numRef>
              <c:f>Sheet1!$B$41:$AW$41</c:f>
              <c:numCache>
                <c:formatCode>General</c:formatCode>
                <c:ptCount val="48"/>
              </c:numCache>
            </c:numRef>
          </c:val>
        </c:ser>
        <c:marker val="1"/>
        <c:axId val="86362368"/>
        <c:axId val="86376832"/>
      </c:lineChart>
      <c:catAx>
        <c:axId val="86362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r>
                  <a:rPr lang="en-GB" sz="1800" dirty="0" smtClean="0">
                    <a:latin typeface="Calibri" pitchFamily="34" charset="0"/>
                  </a:rPr>
                  <a:t>Age</a:t>
                </a:r>
                <a:endParaRPr lang="en-GB" sz="1800" dirty="0">
                  <a:latin typeface="Calibri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>
                <a:latin typeface="Calibri" pitchFamily="34" charset="0"/>
              </a:defRPr>
            </a:pPr>
            <a:endParaRPr lang="en-US"/>
          </a:p>
        </c:txPr>
        <c:crossAx val="86376832"/>
        <c:crosses val="autoZero"/>
        <c:auto val="1"/>
        <c:lblAlgn val="ctr"/>
        <c:lblOffset val="100"/>
        <c:tickLblSkip val="5"/>
      </c:catAx>
      <c:valAx>
        <c:axId val="86376832"/>
        <c:scaling>
          <c:orientation val="minMax"/>
          <c:max val="32"/>
          <c:min val="24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GB" sz="1800" dirty="0" smtClean="0"/>
                  <a:t>Predicted</a:t>
                </a:r>
                <a:r>
                  <a:rPr lang="en-GB" sz="1800" baseline="0" dirty="0" smtClean="0"/>
                  <a:t> SWLS</a:t>
                </a:r>
                <a:endParaRPr lang="en-GB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6362368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</c:chart>
  <c:spPr>
    <a:solidFill>
      <a:sysClr val="window" lastClr="FFFFFF"/>
    </a:solidFill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5"/>
  <c:chart>
    <c:plotArea>
      <c:layout>
        <c:manualLayout>
          <c:layoutTarget val="inner"/>
          <c:xMode val="edge"/>
          <c:yMode val="edge"/>
          <c:x val="5.5180005959877793E-2"/>
          <c:y val="3.1137701871509396E-2"/>
          <c:w val="0.85063173146909443"/>
          <c:h val="0.88930901616992064"/>
        </c:manualLayout>
      </c:layout>
      <c:lineChart>
        <c:grouping val="standard"/>
        <c:ser>
          <c:idx val="0"/>
          <c:order val="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predictions'!$H$4:$BC$4</c:f>
              <c:numCache>
                <c:formatCode>General</c:formatCode>
                <c:ptCount val="48"/>
                <c:pt idx="0">
                  <c:v>24.5535</c:v>
                </c:pt>
                <c:pt idx="1">
                  <c:v>24.626750000000001</c:v>
                </c:pt>
                <c:pt idx="2">
                  <c:v>24.7</c:v>
                </c:pt>
                <c:pt idx="3">
                  <c:v>24.773249999999869</c:v>
                </c:pt>
                <c:pt idx="4">
                  <c:v>24.846499999999903</c:v>
                </c:pt>
                <c:pt idx="5">
                  <c:v>24.919699999999899</c:v>
                </c:pt>
                <c:pt idx="6">
                  <c:v>24.992899999999896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predictions'!$H$5:$BC$5</c:f>
              <c:numCache>
                <c:formatCode>General</c:formatCode>
                <c:ptCount val="48"/>
                <c:pt idx="1">
                  <c:v>24.725599999999858</c:v>
                </c:pt>
                <c:pt idx="2">
                  <c:v>24.785749999999776</c:v>
                </c:pt>
                <c:pt idx="3">
                  <c:v>24.8459</c:v>
                </c:pt>
                <c:pt idx="4">
                  <c:v>24.90605</c:v>
                </c:pt>
                <c:pt idx="5">
                  <c:v>24.966199999999869</c:v>
                </c:pt>
                <c:pt idx="6">
                  <c:v>25.026299999999907</c:v>
                </c:pt>
                <c:pt idx="7">
                  <c:v>25.08639999999988</c:v>
                </c:pt>
              </c:numCache>
            </c:numRef>
          </c:val>
        </c:ser>
        <c:ser>
          <c:idx val="2"/>
          <c:order val="2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predictions'!$H$6:$BC$6</c:f>
              <c:numCache>
                <c:formatCode>General</c:formatCode>
                <c:ptCount val="48"/>
                <c:pt idx="2">
                  <c:v>24.889299999999896</c:v>
                </c:pt>
                <c:pt idx="3">
                  <c:v>24.936349999999869</c:v>
                </c:pt>
                <c:pt idx="4">
                  <c:v>24.983399999999847</c:v>
                </c:pt>
                <c:pt idx="5">
                  <c:v>25.030450000000005</c:v>
                </c:pt>
                <c:pt idx="6">
                  <c:v>25.077500000000001</c:v>
                </c:pt>
                <c:pt idx="7">
                  <c:v>25.124600000000001</c:v>
                </c:pt>
                <c:pt idx="8">
                  <c:v>25.171700000000001</c:v>
                </c:pt>
              </c:numCache>
            </c:numRef>
          </c:val>
        </c:ser>
        <c:ser>
          <c:idx val="3"/>
          <c:order val="3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predictions'!$H$7:$BC$7</c:f>
              <c:numCache>
                <c:formatCode>General</c:formatCode>
                <c:ptCount val="48"/>
                <c:pt idx="3">
                  <c:v>25.044799999999896</c:v>
                </c:pt>
                <c:pt idx="4">
                  <c:v>25.078749999999832</c:v>
                </c:pt>
                <c:pt idx="5">
                  <c:v>25.1127</c:v>
                </c:pt>
                <c:pt idx="6">
                  <c:v>25.146650000000001</c:v>
                </c:pt>
                <c:pt idx="7">
                  <c:v>25.180599999999888</c:v>
                </c:pt>
                <c:pt idx="8">
                  <c:v>25.214599999999987</c:v>
                </c:pt>
                <c:pt idx="9">
                  <c:v>25.24859999999984</c:v>
                </c:pt>
              </c:numCache>
            </c:numRef>
          </c:val>
        </c:ser>
        <c:ser>
          <c:idx val="4"/>
          <c:order val="4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predictions'!$H$8:$BC$8</c:f>
              <c:numCache>
                <c:formatCode>General</c:formatCode>
                <c:ptCount val="48"/>
                <c:pt idx="4">
                  <c:v>25.192</c:v>
                </c:pt>
                <c:pt idx="5">
                  <c:v>25.212850000000035</c:v>
                </c:pt>
                <c:pt idx="6">
                  <c:v>25.233699999999903</c:v>
                </c:pt>
                <c:pt idx="7">
                  <c:v>25.2546</c:v>
                </c:pt>
                <c:pt idx="8">
                  <c:v>25.275499999999873</c:v>
                </c:pt>
                <c:pt idx="9">
                  <c:v>25.29635</c:v>
                </c:pt>
                <c:pt idx="10">
                  <c:v>25.317200000000035</c:v>
                </c:pt>
              </c:numCache>
            </c:numRef>
          </c:val>
        </c:ser>
        <c:ser>
          <c:idx val="5"/>
          <c:order val="5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predictions'!$H$9:$BC$9</c:f>
              <c:numCache>
                <c:formatCode>General</c:formatCode>
                <c:ptCount val="48"/>
                <c:pt idx="5">
                  <c:v>25.330800000000096</c:v>
                </c:pt>
                <c:pt idx="6">
                  <c:v>25.3386</c:v>
                </c:pt>
                <c:pt idx="7">
                  <c:v>25.346399999999907</c:v>
                </c:pt>
                <c:pt idx="8">
                  <c:v>25.354199999999999</c:v>
                </c:pt>
                <c:pt idx="9">
                  <c:v>25.361999999999988</c:v>
                </c:pt>
                <c:pt idx="10">
                  <c:v>25.36975</c:v>
                </c:pt>
                <c:pt idx="11">
                  <c:v>25.377500000000001</c:v>
                </c:pt>
              </c:numCache>
            </c:numRef>
          </c:val>
        </c:ser>
        <c:ser>
          <c:idx val="6"/>
          <c:order val="6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predictions'!$H$10:$BC$10</c:f>
              <c:numCache>
                <c:formatCode>General</c:formatCode>
                <c:ptCount val="48"/>
                <c:pt idx="6">
                  <c:v>25.46139999999988</c:v>
                </c:pt>
                <c:pt idx="7">
                  <c:v>25.456099999999989</c:v>
                </c:pt>
                <c:pt idx="8">
                  <c:v>25.450800000000001</c:v>
                </c:pt>
                <c:pt idx="9">
                  <c:v>25.445499999999829</c:v>
                </c:pt>
                <c:pt idx="10">
                  <c:v>25.440199999999873</c:v>
                </c:pt>
                <c:pt idx="11">
                  <c:v>25.434899999999999</c:v>
                </c:pt>
                <c:pt idx="12">
                  <c:v>25.429599999999869</c:v>
                </c:pt>
              </c:numCache>
            </c:numRef>
          </c:val>
        </c:ser>
        <c:ser>
          <c:idx val="7"/>
          <c:order val="7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predictions'!$H$11:$BC$11</c:f>
              <c:numCache>
                <c:formatCode>General</c:formatCode>
                <c:ptCount val="48"/>
                <c:pt idx="7">
                  <c:v>25.583699999999865</c:v>
                </c:pt>
                <c:pt idx="8">
                  <c:v>25.565299999999869</c:v>
                </c:pt>
                <c:pt idx="9">
                  <c:v>25.546900000000001</c:v>
                </c:pt>
                <c:pt idx="10">
                  <c:v>25.528499999999877</c:v>
                </c:pt>
                <c:pt idx="11">
                  <c:v>25.510100000000001</c:v>
                </c:pt>
                <c:pt idx="12">
                  <c:v>25.491700000000002</c:v>
                </c:pt>
                <c:pt idx="13">
                  <c:v>25.473299999999888</c:v>
                </c:pt>
              </c:numCache>
            </c:numRef>
          </c:val>
        </c:ser>
        <c:ser>
          <c:idx val="8"/>
          <c:order val="8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predictions'!$H$12:$BC$12</c:f>
              <c:numCache>
                <c:formatCode>General</c:formatCode>
                <c:ptCount val="48"/>
                <c:pt idx="8">
                  <c:v>25.697600000000001</c:v>
                </c:pt>
                <c:pt idx="9">
                  <c:v>25.666150000000005</c:v>
                </c:pt>
                <c:pt idx="10">
                  <c:v>25.634699999999999</c:v>
                </c:pt>
                <c:pt idx="11">
                  <c:v>25.603200000000001</c:v>
                </c:pt>
                <c:pt idx="12">
                  <c:v>25.5717</c:v>
                </c:pt>
                <c:pt idx="13">
                  <c:v>25.540199999999896</c:v>
                </c:pt>
                <c:pt idx="14">
                  <c:v>25.508699999999877</c:v>
                </c:pt>
              </c:numCache>
            </c:numRef>
          </c:val>
        </c:ser>
        <c:ser>
          <c:idx val="9"/>
          <c:order val="9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predictions'!$H$13:$BC$13</c:f>
              <c:numCache>
                <c:formatCode>General</c:formatCode>
                <c:ptCount val="48"/>
                <c:pt idx="9">
                  <c:v>25.8033</c:v>
                </c:pt>
                <c:pt idx="10">
                  <c:v>25.758749999999825</c:v>
                </c:pt>
                <c:pt idx="11">
                  <c:v>25.714200000000005</c:v>
                </c:pt>
                <c:pt idx="12">
                  <c:v>25.669600000000003</c:v>
                </c:pt>
                <c:pt idx="13">
                  <c:v>25.625</c:v>
                </c:pt>
                <c:pt idx="14">
                  <c:v>25.580449999999821</c:v>
                </c:pt>
                <c:pt idx="15">
                  <c:v>25.535900000000005</c:v>
                </c:pt>
              </c:numCache>
            </c:numRef>
          </c:val>
        </c:ser>
        <c:ser>
          <c:idx val="10"/>
          <c:order val="1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predictions'!$H$14:$BC$14</c:f>
              <c:numCache>
                <c:formatCode>General</c:formatCode>
                <c:ptCount val="48"/>
                <c:pt idx="10">
                  <c:v>25.900699999999873</c:v>
                </c:pt>
                <c:pt idx="11">
                  <c:v>25.843049999999884</c:v>
                </c:pt>
                <c:pt idx="12">
                  <c:v>25.785399999999829</c:v>
                </c:pt>
                <c:pt idx="13">
                  <c:v>25.727699999999896</c:v>
                </c:pt>
                <c:pt idx="14">
                  <c:v>25.67</c:v>
                </c:pt>
                <c:pt idx="15">
                  <c:v>25.612349999999989</c:v>
                </c:pt>
                <c:pt idx="16">
                  <c:v>25.5547</c:v>
                </c:pt>
              </c:numCache>
            </c:numRef>
          </c:val>
        </c:ser>
        <c:ser>
          <c:idx val="11"/>
          <c:order val="1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predictions'!$H$15:$BC$15</c:f>
              <c:numCache>
                <c:formatCode>General</c:formatCode>
                <c:ptCount val="48"/>
                <c:pt idx="11">
                  <c:v>25.989799999999818</c:v>
                </c:pt>
                <c:pt idx="12">
                  <c:v>25.919049999999896</c:v>
                </c:pt>
                <c:pt idx="13">
                  <c:v>25.848299999999888</c:v>
                </c:pt>
                <c:pt idx="14">
                  <c:v>25.777549999999881</c:v>
                </c:pt>
                <c:pt idx="15">
                  <c:v>25.706800000000001</c:v>
                </c:pt>
                <c:pt idx="16">
                  <c:v>25.636050000000111</c:v>
                </c:pt>
                <c:pt idx="17">
                  <c:v>25.565299999999869</c:v>
                </c:pt>
              </c:numCache>
            </c:numRef>
          </c:val>
        </c:ser>
        <c:ser>
          <c:idx val="12"/>
          <c:order val="12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predictions'!$H$16:$BC$16</c:f>
              <c:numCache>
                <c:formatCode>General</c:formatCode>
                <c:ptCount val="48"/>
                <c:pt idx="12">
                  <c:v>26.070599999999899</c:v>
                </c:pt>
                <c:pt idx="13">
                  <c:v>25.986749999999784</c:v>
                </c:pt>
                <c:pt idx="14">
                  <c:v>25.902899999999903</c:v>
                </c:pt>
                <c:pt idx="15">
                  <c:v>25.819049999999987</c:v>
                </c:pt>
                <c:pt idx="16">
                  <c:v>25.735199999999903</c:v>
                </c:pt>
                <c:pt idx="17">
                  <c:v>25.651350000000107</c:v>
                </c:pt>
                <c:pt idx="18">
                  <c:v>25.567499999999903</c:v>
                </c:pt>
              </c:numCache>
            </c:numRef>
          </c:val>
        </c:ser>
        <c:ser>
          <c:idx val="13"/>
          <c:order val="13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predictions'!$H$17:$BC$17</c:f>
              <c:numCache>
                <c:formatCode>General</c:formatCode>
                <c:ptCount val="48"/>
                <c:pt idx="13">
                  <c:v>26.1431</c:v>
                </c:pt>
                <c:pt idx="14">
                  <c:v>26.046150000000001</c:v>
                </c:pt>
                <c:pt idx="15">
                  <c:v>25.94919999999988</c:v>
                </c:pt>
                <c:pt idx="16">
                  <c:v>25.852249999999881</c:v>
                </c:pt>
                <c:pt idx="17">
                  <c:v>25.755299999999888</c:v>
                </c:pt>
                <c:pt idx="18">
                  <c:v>25.6584</c:v>
                </c:pt>
                <c:pt idx="19">
                  <c:v>25.561499999999896</c:v>
                </c:pt>
              </c:numCache>
            </c:numRef>
          </c:val>
        </c:ser>
        <c:ser>
          <c:idx val="14"/>
          <c:order val="14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predictions'!$H$18:$BC$18</c:f>
              <c:numCache>
                <c:formatCode>General</c:formatCode>
                <c:ptCount val="48"/>
                <c:pt idx="14">
                  <c:v>26.2073</c:v>
                </c:pt>
                <c:pt idx="15">
                  <c:v>26.097250000000031</c:v>
                </c:pt>
                <c:pt idx="16">
                  <c:v>25.987199999999881</c:v>
                </c:pt>
                <c:pt idx="17">
                  <c:v>25.87720000000003</c:v>
                </c:pt>
                <c:pt idx="18">
                  <c:v>25.767199999999903</c:v>
                </c:pt>
                <c:pt idx="19">
                  <c:v>25.657150000000119</c:v>
                </c:pt>
                <c:pt idx="20">
                  <c:v>25.5471</c:v>
                </c:pt>
              </c:numCache>
            </c:numRef>
          </c:val>
        </c:ser>
        <c:ser>
          <c:idx val="15"/>
          <c:order val="15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predictions'!$H$19:$BC$19</c:f>
              <c:numCache>
                <c:formatCode>General</c:formatCode>
                <c:ptCount val="48"/>
                <c:pt idx="15">
                  <c:v>26.26319999999988</c:v>
                </c:pt>
                <c:pt idx="16">
                  <c:v>26.1401</c:v>
                </c:pt>
                <c:pt idx="17">
                  <c:v>26.016999999999999</c:v>
                </c:pt>
                <c:pt idx="18">
                  <c:v>25.893850000000107</c:v>
                </c:pt>
                <c:pt idx="19">
                  <c:v>25.770699999999884</c:v>
                </c:pt>
                <c:pt idx="20">
                  <c:v>25.647600000000001</c:v>
                </c:pt>
                <c:pt idx="21">
                  <c:v>25.5245</c:v>
                </c:pt>
              </c:numCache>
            </c:numRef>
          </c:val>
        </c:ser>
        <c:ser>
          <c:idx val="16"/>
          <c:order val="16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predictions'!$H$20:$BC$20</c:f>
              <c:numCache>
                <c:formatCode>General</c:formatCode>
                <c:ptCount val="48"/>
                <c:pt idx="16">
                  <c:v>26.310800000000103</c:v>
                </c:pt>
                <c:pt idx="17">
                  <c:v>26.174599999999987</c:v>
                </c:pt>
                <c:pt idx="18">
                  <c:v>26.038399999999989</c:v>
                </c:pt>
                <c:pt idx="19">
                  <c:v>25.902199999999869</c:v>
                </c:pt>
                <c:pt idx="20">
                  <c:v>25.765999999999888</c:v>
                </c:pt>
                <c:pt idx="21">
                  <c:v>25.629799999999989</c:v>
                </c:pt>
                <c:pt idx="22">
                  <c:v>25.493599999999869</c:v>
                </c:pt>
              </c:numCache>
            </c:numRef>
          </c:val>
        </c:ser>
        <c:ser>
          <c:idx val="17"/>
          <c:order val="17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predictions'!$H$21:$BC$21</c:f>
              <c:numCache>
                <c:formatCode>General</c:formatCode>
                <c:ptCount val="48"/>
                <c:pt idx="17">
                  <c:v>26.350100000000001</c:v>
                </c:pt>
                <c:pt idx="18">
                  <c:v>26.200800000000001</c:v>
                </c:pt>
                <c:pt idx="19">
                  <c:v>26.051500000000001</c:v>
                </c:pt>
                <c:pt idx="20">
                  <c:v>25.902199999999869</c:v>
                </c:pt>
                <c:pt idx="21">
                  <c:v>25.7529</c:v>
                </c:pt>
                <c:pt idx="22">
                  <c:v>25.6036</c:v>
                </c:pt>
                <c:pt idx="23">
                  <c:v>25.4543</c:v>
                </c:pt>
              </c:numCache>
            </c:numRef>
          </c:val>
        </c:ser>
        <c:ser>
          <c:idx val="18"/>
          <c:order val="18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predictions'!$H$22:$BC$22</c:f>
              <c:numCache>
                <c:formatCode>General</c:formatCode>
                <c:ptCount val="48"/>
                <c:pt idx="18">
                  <c:v>26.3811</c:v>
                </c:pt>
                <c:pt idx="19">
                  <c:v>26.218699999999888</c:v>
                </c:pt>
                <c:pt idx="20">
                  <c:v>26.0563</c:v>
                </c:pt>
                <c:pt idx="21">
                  <c:v>25.893950000000103</c:v>
                </c:pt>
                <c:pt idx="22">
                  <c:v>25.7316</c:v>
                </c:pt>
                <c:pt idx="23">
                  <c:v>25.569200000000002</c:v>
                </c:pt>
                <c:pt idx="24">
                  <c:v>25.4068</c:v>
                </c:pt>
              </c:numCache>
            </c:numRef>
          </c:val>
        </c:ser>
        <c:ser>
          <c:idx val="19"/>
          <c:order val="19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predictions'!$H$23:$BC$23</c:f>
              <c:numCache>
                <c:formatCode>General</c:formatCode>
                <c:ptCount val="48"/>
                <c:pt idx="19">
                  <c:v>26.4038</c:v>
                </c:pt>
                <c:pt idx="20">
                  <c:v>26.228349999999821</c:v>
                </c:pt>
                <c:pt idx="21">
                  <c:v>26.052900000000001</c:v>
                </c:pt>
                <c:pt idx="22">
                  <c:v>25.877400000000005</c:v>
                </c:pt>
                <c:pt idx="23">
                  <c:v>25.701899999999988</c:v>
                </c:pt>
                <c:pt idx="24">
                  <c:v>25.526449999999869</c:v>
                </c:pt>
                <c:pt idx="25">
                  <c:v>25.350999999999999</c:v>
                </c:pt>
              </c:numCache>
            </c:numRef>
          </c:val>
        </c:ser>
        <c:ser>
          <c:idx val="20"/>
          <c:order val="2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predictions'!$H$24:$BC$24</c:f>
              <c:numCache>
                <c:formatCode>General</c:formatCode>
                <c:ptCount val="48"/>
                <c:pt idx="20">
                  <c:v>26.418199999999899</c:v>
                </c:pt>
                <c:pt idx="21">
                  <c:v>26.229649999999832</c:v>
                </c:pt>
                <c:pt idx="22">
                  <c:v>26.0411</c:v>
                </c:pt>
                <c:pt idx="23">
                  <c:v>25.852550000000001</c:v>
                </c:pt>
                <c:pt idx="24">
                  <c:v>25.664000000000001</c:v>
                </c:pt>
                <c:pt idx="25">
                  <c:v>25.475450000000002</c:v>
                </c:pt>
                <c:pt idx="26">
                  <c:v>25.286899999999989</c:v>
                </c:pt>
              </c:numCache>
            </c:numRef>
          </c:val>
        </c:ser>
        <c:ser>
          <c:idx val="21"/>
          <c:order val="2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predictions'!$H$25:$BC$25</c:f>
              <c:numCache>
                <c:formatCode>General</c:formatCode>
                <c:ptCount val="48"/>
                <c:pt idx="21">
                  <c:v>26.424399999999896</c:v>
                </c:pt>
                <c:pt idx="22">
                  <c:v>26.222749999999799</c:v>
                </c:pt>
                <c:pt idx="23">
                  <c:v>26.021100000000001</c:v>
                </c:pt>
                <c:pt idx="24">
                  <c:v>25.819450000000035</c:v>
                </c:pt>
                <c:pt idx="25">
                  <c:v>25.617799999999999</c:v>
                </c:pt>
                <c:pt idx="26">
                  <c:v>25.416150000000005</c:v>
                </c:pt>
                <c:pt idx="27">
                  <c:v>25.214500000000001</c:v>
                </c:pt>
              </c:numCache>
            </c:numRef>
          </c:val>
        </c:ser>
        <c:ser>
          <c:idx val="22"/>
          <c:order val="22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predictions'!$H$26:$BC$26</c:f>
              <c:numCache>
                <c:formatCode>General</c:formatCode>
                <c:ptCount val="48"/>
                <c:pt idx="22">
                  <c:v>26.422199999999865</c:v>
                </c:pt>
                <c:pt idx="23">
                  <c:v>26.207450000000001</c:v>
                </c:pt>
                <c:pt idx="24">
                  <c:v>25.992699999999829</c:v>
                </c:pt>
                <c:pt idx="25">
                  <c:v>25.777949999999986</c:v>
                </c:pt>
                <c:pt idx="26">
                  <c:v>25.563199999999888</c:v>
                </c:pt>
                <c:pt idx="27">
                  <c:v>25.34845</c:v>
                </c:pt>
                <c:pt idx="28">
                  <c:v>25.133700000000001</c:v>
                </c:pt>
              </c:numCache>
            </c:numRef>
          </c:val>
        </c:ser>
        <c:ser>
          <c:idx val="23"/>
          <c:order val="23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predictions'!$H$27:$BC$27</c:f>
              <c:numCache>
                <c:formatCode>General</c:formatCode>
                <c:ptCount val="48"/>
                <c:pt idx="23">
                  <c:v>26.4117</c:v>
                </c:pt>
                <c:pt idx="24">
                  <c:v>26.183900000000001</c:v>
                </c:pt>
                <c:pt idx="25">
                  <c:v>25.956099999999989</c:v>
                </c:pt>
                <c:pt idx="26">
                  <c:v>25.728249999999825</c:v>
                </c:pt>
                <c:pt idx="27">
                  <c:v>25.500399999999907</c:v>
                </c:pt>
                <c:pt idx="28">
                  <c:v>25.272549999999821</c:v>
                </c:pt>
                <c:pt idx="29">
                  <c:v>25.044699999999899</c:v>
                </c:pt>
              </c:numCache>
            </c:numRef>
          </c:val>
        </c:ser>
        <c:ser>
          <c:idx val="24"/>
          <c:order val="24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predictions'!$H$28:$BC$28</c:f>
              <c:numCache>
                <c:formatCode>General</c:formatCode>
                <c:ptCount val="48"/>
                <c:pt idx="24">
                  <c:v>26.392900000000001</c:v>
                </c:pt>
                <c:pt idx="25">
                  <c:v>26.152000000000001</c:v>
                </c:pt>
                <c:pt idx="26">
                  <c:v>25.911100000000001</c:v>
                </c:pt>
                <c:pt idx="27">
                  <c:v>25.670200000000001</c:v>
                </c:pt>
                <c:pt idx="28">
                  <c:v>25.429299999999881</c:v>
                </c:pt>
                <c:pt idx="29">
                  <c:v>25.18835</c:v>
                </c:pt>
                <c:pt idx="30">
                  <c:v>24.947399999999888</c:v>
                </c:pt>
              </c:numCache>
            </c:numRef>
          </c:val>
        </c:ser>
        <c:ser>
          <c:idx val="25"/>
          <c:order val="25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predictions'!$H$29:$BC$29</c:f>
              <c:numCache>
                <c:formatCode>General</c:formatCode>
                <c:ptCount val="48"/>
                <c:pt idx="25">
                  <c:v>26.3659</c:v>
                </c:pt>
                <c:pt idx="26">
                  <c:v>26.111900000000137</c:v>
                </c:pt>
                <c:pt idx="27">
                  <c:v>25.857900000000107</c:v>
                </c:pt>
                <c:pt idx="28">
                  <c:v>25.603900000000031</c:v>
                </c:pt>
                <c:pt idx="29">
                  <c:v>25.349900000000005</c:v>
                </c:pt>
                <c:pt idx="30">
                  <c:v>25.095849999999896</c:v>
                </c:pt>
                <c:pt idx="31">
                  <c:v>24.841799999999989</c:v>
                </c:pt>
              </c:numCache>
            </c:numRef>
          </c:val>
        </c:ser>
        <c:ser>
          <c:idx val="26"/>
          <c:order val="26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predictions'!$H$30:$BC$30</c:f>
              <c:numCache>
                <c:formatCode>General</c:formatCode>
                <c:ptCount val="48"/>
                <c:pt idx="26">
                  <c:v>26.330500000000001</c:v>
                </c:pt>
                <c:pt idx="27">
                  <c:v>26.063399999999884</c:v>
                </c:pt>
                <c:pt idx="28">
                  <c:v>25.796299999999896</c:v>
                </c:pt>
                <c:pt idx="29">
                  <c:v>25.529199999999989</c:v>
                </c:pt>
                <c:pt idx="30">
                  <c:v>25.262099999999865</c:v>
                </c:pt>
                <c:pt idx="31">
                  <c:v>24.994999999999987</c:v>
                </c:pt>
                <c:pt idx="32">
                  <c:v>24.727900000000005</c:v>
                </c:pt>
              </c:numCache>
            </c:numRef>
          </c:val>
        </c:ser>
        <c:ser>
          <c:idx val="27"/>
          <c:order val="27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predictions'!$H$31:$BC$31</c:f>
              <c:numCache>
                <c:formatCode>General</c:formatCode>
                <c:ptCount val="48"/>
                <c:pt idx="27">
                  <c:v>26.286899999999989</c:v>
                </c:pt>
                <c:pt idx="28">
                  <c:v>26.006700000000002</c:v>
                </c:pt>
                <c:pt idx="29">
                  <c:v>25.726499999999884</c:v>
                </c:pt>
                <c:pt idx="30">
                  <c:v>25.446299999999873</c:v>
                </c:pt>
                <c:pt idx="31">
                  <c:v>25.1661</c:v>
                </c:pt>
                <c:pt idx="32">
                  <c:v>24.885899999999989</c:v>
                </c:pt>
                <c:pt idx="33">
                  <c:v>24.605699999999899</c:v>
                </c:pt>
              </c:numCache>
            </c:numRef>
          </c:val>
        </c:ser>
        <c:ser>
          <c:idx val="28"/>
          <c:order val="28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predictions'!$H$32:$BC$32</c:f>
              <c:numCache>
                <c:formatCode>General</c:formatCode>
                <c:ptCount val="48"/>
                <c:pt idx="28">
                  <c:v>26.234900000000035</c:v>
                </c:pt>
                <c:pt idx="29">
                  <c:v>25.941649999999829</c:v>
                </c:pt>
                <c:pt idx="30">
                  <c:v>25.648399999999896</c:v>
                </c:pt>
                <c:pt idx="31">
                  <c:v>25.3551</c:v>
                </c:pt>
                <c:pt idx="32">
                  <c:v>25.061800000000005</c:v>
                </c:pt>
                <c:pt idx="33">
                  <c:v>24.768549999999799</c:v>
                </c:pt>
                <c:pt idx="34">
                  <c:v>24.475299999999869</c:v>
                </c:pt>
              </c:numCache>
            </c:numRef>
          </c:val>
        </c:ser>
        <c:ser>
          <c:idx val="29"/>
          <c:order val="29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predictions'!$H$33:$BC$33</c:f>
              <c:numCache>
                <c:formatCode>General</c:formatCode>
                <c:ptCount val="48"/>
                <c:pt idx="29">
                  <c:v>26.174700000000001</c:v>
                </c:pt>
                <c:pt idx="30">
                  <c:v>25.868299999999881</c:v>
                </c:pt>
                <c:pt idx="31">
                  <c:v>25.561900000000001</c:v>
                </c:pt>
                <c:pt idx="32">
                  <c:v>25.255549999999833</c:v>
                </c:pt>
                <c:pt idx="33">
                  <c:v>24.94919999999988</c:v>
                </c:pt>
                <c:pt idx="34">
                  <c:v>24.642850000000031</c:v>
                </c:pt>
                <c:pt idx="35">
                  <c:v>24.336500000000001</c:v>
                </c:pt>
              </c:numCache>
            </c:numRef>
          </c:val>
        </c:ser>
        <c:ser>
          <c:idx val="30"/>
          <c:order val="30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predictions'!$H$34:$BC$34</c:f>
              <c:numCache>
                <c:formatCode>General</c:formatCode>
                <c:ptCount val="48"/>
                <c:pt idx="30">
                  <c:v>26.106100000000001</c:v>
                </c:pt>
                <c:pt idx="31">
                  <c:v>25.786650000000002</c:v>
                </c:pt>
                <c:pt idx="32">
                  <c:v>25.467199999999888</c:v>
                </c:pt>
                <c:pt idx="33">
                  <c:v>25.147749999999888</c:v>
                </c:pt>
                <c:pt idx="34">
                  <c:v>24.828299999999896</c:v>
                </c:pt>
                <c:pt idx="35">
                  <c:v>24.508849999999903</c:v>
                </c:pt>
                <c:pt idx="36">
                  <c:v>24.189399999999907</c:v>
                </c:pt>
              </c:numCache>
            </c:numRef>
          </c:val>
        </c:ser>
        <c:ser>
          <c:idx val="31"/>
          <c:order val="31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predictions'!$H$35:$BC$35</c:f>
              <c:numCache>
                <c:formatCode>General</c:formatCode>
                <c:ptCount val="48"/>
                <c:pt idx="31">
                  <c:v>26.029299999999989</c:v>
                </c:pt>
                <c:pt idx="32">
                  <c:v>25.696750000000005</c:v>
                </c:pt>
                <c:pt idx="33">
                  <c:v>25.3642</c:v>
                </c:pt>
                <c:pt idx="34">
                  <c:v>25.031649999999907</c:v>
                </c:pt>
                <c:pt idx="35">
                  <c:v>24.699100000000001</c:v>
                </c:pt>
                <c:pt idx="36">
                  <c:v>24.36655</c:v>
                </c:pt>
                <c:pt idx="37">
                  <c:v>24.033999999999999</c:v>
                </c:pt>
              </c:numCache>
            </c:numRef>
          </c:val>
        </c:ser>
        <c:ser>
          <c:idx val="32"/>
          <c:order val="32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predictions'!$H$36:$BC$36</c:f>
              <c:numCache>
                <c:formatCode>General</c:formatCode>
                <c:ptCount val="48"/>
                <c:pt idx="32">
                  <c:v>25.944099999999899</c:v>
                </c:pt>
                <c:pt idx="33">
                  <c:v>25.598499999999881</c:v>
                </c:pt>
                <c:pt idx="34">
                  <c:v>25.2529</c:v>
                </c:pt>
                <c:pt idx="35">
                  <c:v>24.907249999999877</c:v>
                </c:pt>
                <c:pt idx="36">
                  <c:v>24.561599999999896</c:v>
                </c:pt>
                <c:pt idx="37">
                  <c:v>24.215949999999989</c:v>
                </c:pt>
                <c:pt idx="38">
                  <c:v>23.8703</c:v>
                </c:pt>
              </c:numCache>
            </c:numRef>
          </c:val>
        </c:ser>
        <c:ser>
          <c:idx val="33"/>
          <c:order val="33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predictions'!$H$37:$BC$37</c:f>
              <c:numCache>
                <c:formatCode>General</c:formatCode>
                <c:ptCount val="48"/>
                <c:pt idx="33">
                  <c:v>25.8507</c:v>
                </c:pt>
                <c:pt idx="34">
                  <c:v>25.491999999999987</c:v>
                </c:pt>
                <c:pt idx="35">
                  <c:v>25.133299999999988</c:v>
                </c:pt>
                <c:pt idx="36">
                  <c:v>24.774549999999877</c:v>
                </c:pt>
                <c:pt idx="37">
                  <c:v>24.415800000000001</c:v>
                </c:pt>
                <c:pt idx="38">
                  <c:v>24.057099999999988</c:v>
                </c:pt>
                <c:pt idx="39">
                  <c:v>23.698399999999989</c:v>
                </c:pt>
              </c:numCache>
            </c:numRef>
          </c:val>
        </c:ser>
        <c:ser>
          <c:idx val="34"/>
          <c:order val="34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predictions'!$H$38:$BC$38</c:f>
              <c:numCache>
                <c:formatCode>General</c:formatCode>
                <c:ptCount val="48"/>
                <c:pt idx="34">
                  <c:v>25.748999999999896</c:v>
                </c:pt>
                <c:pt idx="35">
                  <c:v>25.37720000000003</c:v>
                </c:pt>
                <c:pt idx="36">
                  <c:v>25.005400000000002</c:v>
                </c:pt>
                <c:pt idx="37">
                  <c:v>24.633550000000035</c:v>
                </c:pt>
                <c:pt idx="38">
                  <c:v>24.26169999999988</c:v>
                </c:pt>
                <c:pt idx="39">
                  <c:v>23.889900000000001</c:v>
                </c:pt>
                <c:pt idx="40">
                  <c:v>23.5181</c:v>
                </c:pt>
              </c:numCache>
            </c:numRef>
          </c:val>
        </c:ser>
        <c:ser>
          <c:idx val="35"/>
          <c:order val="35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predictions'!$H$39:$BC$39</c:f>
              <c:numCache>
                <c:formatCode>General</c:formatCode>
                <c:ptCount val="48"/>
                <c:pt idx="35">
                  <c:v>25.638999999999999</c:v>
                </c:pt>
                <c:pt idx="36">
                  <c:v>25.254049999999989</c:v>
                </c:pt>
                <c:pt idx="37">
                  <c:v>24.8691</c:v>
                </c:pt>
                <c:pt idx="38">
                  <c:v>24.484199999999881</c:v>
                </c:pt>
                <c:pt idx="39">
                  <c:v>24.099299999999989</c:v>
                </c:pt>
                <c:pt idx="40">
                  <c:v>23.714399999999987</c:v>
                </c:pt>
                <c:pt idx="41">
                  <c:v>23.329499999999989</c:v>
                </c:pt>
              </c:numCache>
            </c:numRef>
          </c:val>
        </c:ser>
        <c:ser>
          <c:idx val="36"/>
          <c:order val="36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predictions'!$H$40:$BC$40</c:f>
              <c:numCache>
                <c:formatCode>General</c:formatCode>
                <c:ptCount val="48"/>
                <c:pt idx="36">
                  <c:v>25.520600000000002</c:v>
                </c:pt>
                <c:pt idx="37">
                  <c:v>25.122599999999888</c:v>
                </c:pt>
                <c:pt idx="38">
                  <c:v>24.724599999999899</c:v>
                </c:pt>
                <c:pt idx="39">
                  <c:v>24.326650000000001</c:v>
                </c:pt>
                <c:pt idx="40">
                  <c:v>23.928699999999829</c:v>
                </c:pt>
                <c:pt idx="41">
                  <c:v>23.5307</c:v>
                </c:pt>
                <c:pt idx="42">
                  <c:v>23.1327</c:v>
                </c:pt>
              </c:numCache>
            </c:numRef>
          </c:val>
        </c:ser>
        <c:ser>
          <c:idx val="37"/>
          <c:order val="37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predictions'!$H$41:$BC$41</c:f>
              <c:numCache>
                <c:formatCode>General</c:formatCode>
                <c:ptCount val="48"/>
                <c:pt idx="37">
                  <c:v>25.393999999999988</c:v>
                </c:pt>
                <c:pt idx="38">
                  <c:v>24.982899999999873</c:v>
                </c:pt>
                <c:pt idx="39">
                  <c:v>24.571800000000035</c:v>
                </c:pt>
                <c:pt idx="40">
                  <c:v>24.16075</c:v>
                </c:pt>
                <c:pt idx="41">
                  <c:v>23.749699999999869</c:v>
                </c:pt>
                <c:pt idx="42">
                  <c:v>23.3386</c:v>
                </c:pt>
                <c:pt idx="43">
                  <c:v>22.927499999999888</c:v>
                </c:pt>
              </c:numCache>
            </c:numRef>
          </c:val>
        </c:ser>
        <c:ser>
          <c:idx val="38"/>
          <c:order val="38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predictions'!$H$42:$BC$42</c:f>
              <c:numCache>
                <c:formatCode>General</c:formatCode>
                <c:ptCount val="48"/>
                <c:pt idx="38">
                  <c:v>25.2591</c:v>
                </c:pt>
                <c:pt idx="39">
                  <c:v>24.834949999999999</c:v>
                </c:pt>
                <c:pt idx="40">
                  <c:v>24.410799999999888</c:v>
                </c:pt>
                <c:pt idx="41">
                  <c:v>23.986599999999829</c:v>
                </c:pt>
                <c:pt idx="42">
                  <c:v>23.562399999999865</c:v>
                </c:pt>
                <c:pt idx="43">
                  <c:v>23.138249999999989</c:v>
                </c:pt>
                <c:pt idx="44">
                  <c:v>22.714099999999988</c:v>
                </c:pt>
              </c:numCache>
            </c:numRef>
          </c:val>
        </c:ser>
        <c:ser>
          <c:idx val="39"/>
          <c:order val="39"/>
          <c:spPr>
            <a:ln>
              <a:solidFill>
                <a:srgbClr val="9EBCDA"/>
              </a:solidFill>
            </a:ln>
          </c:spPr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predictions'!$H$43:$BC$43</c:f>
              <c:numCache>
                <c:formatCode>General</c:formatCode>
                <c:ptCount val="48"/>
                <c:pt idx="39">
                  <c:v>25.115900000000035</c:v>
                </c:pt>
                <c:pt idx="40">
                  <c:v>24.678649999999873</c:v>
                </c:pt>
                <c:pt idx="41">
                  <c:v>24.241399999999896</c:v>
                </c:pt>
                <c:pt idx="42">
                  <c:v>23.804099999999988</c:v>
                </c:pt>
                <c:pt idx="43">
                  <c:v>23.366800000000001</c:v>
                </c:pt>
                <c:pt idx="44">
                  <c:v>22.929549999999821</c:v>
                </c:pt>
                <c:pt idx="45">
                  <c:v>22.492299999999858</c:v>
                </c:pt>
              </c:numCache>
            </c:numRef>
          </c:val>
        </c:ser>
        <c:ser>
          <c:idx val="40"/>
          <c:order val="40"/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predictions'!$H$44:$BC$44</c:f>
              <c:numCache>
                <c:formatCode>General</c:formatCode>
                <c:ptCount val="48"/>
              </c:numCache>
            </c:numRef>
          </c:val>
        </c:ser>
        <c:ser>
          <c:idx val="41"/>
          <c:order val="41"/>
          <c:marker>
            <c:symbol val="none"/>
          </c:marker>
          <c:cat>
            <c:numRef>
              <c:f>'Age - predictions'!$G$4:$G$49</c:f>
              <c:numCache>
                <c:formatCode>General</c:formatCode>
                <c:ptCount val="4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</c:numCache>
            </c:numRef>
          </c:cat>
          <c:val>
            <c:numRef>
              <c:f>'Age - predictions'!$H$45:$BC$45</c:f>
              <c:numCache>
                <c:formatCode>General</c:formatCode>
                <c:ptCount val="48"/>
              </c:numCache>
            </c:numRef>
          </c:val>
        </c:ser>
        <c:marker val="1"/>
        <c:axId val="86777216"/>
        <c:axId val="86787200"/>
      </c:lineChart>
      <c:catAx>
        <c:axId val="86777216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6787200"/>
        <c:crosses val="autoZero"/>
        <c:auto val="1"/>
        <c:lblAlgn val="ctr"/>
        <c:lblOffset val="100"/>
      </c:catAx>
      <c:valAx>
        <c:axId val="86787200"/>
        <c:scaling>
          <c:orientation val="minMax"/>
          <c:max val="30"/>
          <c:min val="22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6777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James Nazroo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5F41B5D7-624A-4FD4-B412-8D9E3E6AB5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0061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94EFEE39-435D-4838-8250-FED8E6E2425A}" type="datetime1">
              <a:rPr lang="en-GB"/>
              <a:pPr>
                <a:defRPr/>
              </a:pPr>
              <a:t>08/03/2014</a:t>
            </a:fld>
            <a:endParaRPr lang="en-GB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90822"/>
            <a:ext cx="543877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094F4CFF-4F3D-405B-AC8A-DBF4801D0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867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1781D-52B4-450D-B650-1E7E94E62263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49689" y="9378485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3" tIns="45611" rIns="91223" bIns="45611" anchor="b"/>
          <a:lstStyle/>
          <a:p>
            <a:pPr algn="r">
              <a:spcBef>
                <a:spcPct val="0"/>
              </a:spcBef>
            </a:pPr>
            <a:fld id="{A8143D0F-A919-4807-8F6D-905AFF961D8B}" type="slidenum">
              <a:rPr lang="en-GB" sz="1200">
                <a:latin typeface="Arial" charset="0"/>
              </a:rPr>
              <a:pPr algn="r">
                <a:spcBef>
                  <a:spcPct val="0"/>
                </a:spcBef>
              </a:pPr>
              <a:t>7</a:t>
            </a:fld>
            <a:endParaRPr lang="en-GB" sz="1200" dirty="0">
              <a:latin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3950" cy="3700462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9243"/>
            <a:ext cx="4987925" cy="4442939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4" name="Slide Number Placeholder 4"/>
          <p:cNvSpPr txBox="1">
            <a:spLocks noGrp="1"/>
          </p:cNvSpPr>
          <p:nvPr/>
        </p:nvSpPr>
        <p:spPr bwMode="auto">
          <a:xfrm>
            <a:off x="3849689" y="9378485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3" tIns="45611" rIns="91223" bIns="45611" anchor="b"/>
          <a:lstStyle/>
          <a:p>
            <a:pPr algn="r">
              <a:spcBef>
                <a:spcPct val="0"/>
              </a:spcBef>
            </a:pPr>
            <a:fld id="{5452EB29-0672-40D5-92E0-B17EA3528936}" type="slidenum">
              <a:rPr lang="en-GB" sz="1200">
                <a:latin typeface="Arial" charset="0"/>
              </a:rPr>
              <a:pPr algn="r">
                <a:spcBef>
                  <a:spcPct val="0"/>
                </a:spcBef>
              </a:pPr>
              <a:t>7</a:t>
            </a:fld>
            <a:endParaRPr lang="en-GB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44E52-F38D-4D0F-AAFA-5AEA80108BB9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7025" y="381000"/>
            <a:ext cx="3805238" cy="28559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4" y="3441936"/>
            <a:ext cx="5599111" cy="5814977"/>
          </a:xfrm>
          <a:noFill/>
          <a:ln/>
        </p:spPr>
        <p:txBody>
          <a:bodyPr lIns="94010" tIns="47004" rIns="94010" bIns="470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69301" indent="-169301">
              <a:buFontTx/>
              <a:buChar char="•"/>
            </a:pPr>
            <a:r>
              <a:rPr lang="en-GB" dirty="0" smtClean="0"/>
              <a:t>And finally this plots shows a faster decline in life satisfaction at older ages with an increase over time for those aged 60 at baseline</a:t>
            </a:r>
          </a:p>
          <a:p>
            <a:pPr marL="169301" indent="-169301">
              <a:buFontTx/>
              <a:buChar char="•"/>
            </a:pPr>
            <a:endParaRPr lang="en-GB" dirty="0" smtClean="0"/>
          </a:p>
          <a:p>
            <a:r>
              <a:rPr lang="en-GB" dirty="0" smtClean="0"/>
              <a:t>Change in age specific slope remains after controls</a:t>
            </a:r>
          </a:p>
          <a:p>
            <a:pPr lvl="1"/>
            <a:r>
              <a:rPr lang="en-GB" dirty="0" smtClean="0"/>
              <a:t>&gt; We are mainly explaining age instead of ageing</a:t>
            </a:r>
          </a:p>
          <a:p>
            <a:pPr lvl="1"/>
            <a:r>
              <a:rPr lang="en-GB" dirty="0" smtClean="0"/>
              <a:t>Possible Causes: </a:t>
            </a:r>
          </a:p>
          <a:p>
            <a:pPr lvl="2"/>
            <a:r>
              <a:rPr lang="en-GB" dirty="0" smtClean="0"/>
              <a:t>Measurement issues </a:t>
            </a:r>
          </a:p>
          <a:p>
            <a:pPr lvl="2"/>
            <a:r>
              <a:rPr lang="en-GB" dirty="0" err="1" smtClean="0"/>
              <a:t>Missingness</a:t>
            </a:r>
            <a:endParaRPr lang="en-GB" dirty="0" smtClean="0"/>
          </a:p>
          <a:p>
            <a:pPr lvl="2"/>
            <a:r>
              <a:rPr lang="en-GB" dirty="0" smtClean="0"/>
              <a:t>Period effects?</a:t>
            </a:r>
          </a:p>
          <a:p>
            <a:pPr lvl="2"/>
            <a:r>
              <a:rPr lang="en-GB" dirty="0" smtClean="0"/>
              <a:t>Aspects of ageing we are not measuring?</a:t>
            </a:r>
          </a:p>
          <a:p>
            <a:pPr marL="169301" indent="-169301">
              <a:buFontTx/>
              <a:buChar char="•"/>
            </a:pPr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0891CB-EC4B-41DC-A77A-0173D32470EF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69301" indent="-169301">
              <a:buFontTx/>
              <a:buChar char="•"/>
            </a:pPr>
            <a:r>
              <a:rPr lang="en-GB" dirty="0" smtClean="0"/>
              <a:t>And finally this plots shows a faster decline in life satisfaction at older ages with an increase over time for those aged 60 at baseline</a:t>
            </a:r>
          </a:p>
          <a:p>
            <a:pPr marL="169301" indent="-169301">
              <a:buFontTx/>
              <a:buChar char="•"/>
            </a:pPr>
            <a:endParaRPr lang="en-GB" dirty="0" smtClean="0"/>
          </a:p>
          <a:p>
            <a:r>
              <a:rPr lang="en-GB" dirty="0" smtClean="0"/>
              <a:t>Change in age specific slope remains after controls</a:t>
            </a:r>
          </a:p>
          <a:p>
            <a:pPr lvl="1"/>
            <a:r>
              <a:rPr lang="en-GB" dirty="0" smtClean="0"/>
              <a:t>&gt; We are mainly explaining age instead of ageing</a:t>
            </a:r>
          </a:p>
          <a:p>
            <a:pPr lvl="1"/>
            <a:r>
              <a:rPr lang="en-GB" dirty="0" smtClean="0"/>
              <a:t>Possible Causes: </a:t>
            </a:r>
          </a:p>
          <a:p>
            <a:pPr lvl="2"/>
            <a:r>
              <a:rPr lang="en-GB" dirty="0" smtClean="0"/>
              <a:t>Measurement issues </a:t>
            </a:r>
          </a:p>
          <a:p>
            <a:pPr lvl="2"/>
            <a:r>
              <a:rPr lang="en-GB" dirty="0" err="1" smtClean="0"/>
              <a:t>Missingness</a:t>
            </a:r>
            <a:endParaRPr lang="en-GB" dirty="0" smtClean="0"/>
          </a:p>
          <a:p>
            <a:pPr lvl="2"/>
            <a:r>
              <a:rPr lang="en-GB" dirty="0" smtClean="0"/>
              <a:t>Period effects?</a:t>
            </a:r>
          </a:p>
          <a:p>
            <a:pPr lvl="2"/>
            <a:r>
              <a:rPr lang="en-GB" dirty="0" smtClean="0"/>
              <a:t>Aspects of ageing we are not measuring?</a:t>
            </a:r>
          </a:p>
          <a:p>
            <a:pPr marL="169301" indent="-169301">
              <a:buFontTx/>
              <a:buChar char="•"/>
            </a:pPr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0891CB-EC4B-41DC-A77A-0173D32470EF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1277" y="9378485"/>
            <a:ext cx="2944812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56" tIns="45478" rIns="90956" bIns="45478" anchor="b"/>
          <a:lstStyle/>
          <a:p>
            <a:pPr algn="r" defTabSz="908207"/>
            <a:fld id="{81230B2A-E14C-498E-8397-4585A012434E}" type="slidenum">
              <a:rPr lang="en-GB" sz="1200"/>
              <a:pPr algn="r" defTabSz="908207"/>
              <a:t>26</a:t>
            </a:fld>
            <a:endParaRPr lang="en-GB" sz="12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7025" y="381000"/>
            <a:ext cx="3805238" cy="28543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3440357"/>
            <a:ext cx="5675312" cy="5818134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1277" y="9378485"/>
            <a:ext cx="2944812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56" tIns="45478" rIns="90956" bIns="45478" anchor="b"/>
          <a:lstStyle/>
          <a:p>
            <a:pPr algn="r" defTabSz="908207"/>
            <a:fld id="{81230B2A-E14C-498E-8397-4585A012434E}" type="slidenum">
              <a:rPr lang="en-GB" sz="1200"/>
              <a:pPr algn="r" defTabSz="908207"/>
              <a:t>27</a:t>
            </a:fld>
            <a:endParaRPr lang="en-GB" sz="12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7025" y="381000"/>
            <a:ext cx="3805238" cy="28543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3440357"/>
            <a:ext cx="5675312" cy="5818134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1ADC05-2911-4A0E-86DF-6D00CD3DEAD6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EE30D64-DDF2-4D2D-93D5-B76B1F076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10461C-15D8-4E12-B07B-9C877FBF816F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8B6234-94CA-4118-882A-0F76424A1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792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792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5111A22-2E78-47D3-9F4B-E229048521C5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F9BFA20-4D0C-4477-8C9D-4F8DD057E3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484313"/>
            <a:ext cx="8229600" cy="45688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EF8E4C7-7D44-40A9-BF3C-B24982ADF242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B50CA9-860A-45CF-B1B3-BC7D1DC5DE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260350"/>
            <a:ext cx="8229600" cy="579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EFAF2B-89BD-4414-AF46-E6C5AC2128E3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20BD38-05B8-4706-823F-DA014AE2EC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C3F78BC-E313-4B73-A99A-A948CE1CD37A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E0D8DDA-C211-4FC3-97C1-BE8585D05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469BF1-06E5-433D-8888-3F1F50D94833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9D86B5A-4C15-448E-92C0-6DCB68E60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E0D016-F637-4A93-8069-6BFF32D17687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537043-4E84-45C7-AF96-396EF2BD7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E694E8-7B15-4288-8509-63205BBCA04C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7D8C61-EB11-4BAE-8B49-9F82668FC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525C01D-FA8A-431F-AF03-88D933D91F23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87DBBC-9681-42F0-8A6C-A5CE5A12D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45F4C51-5445-4935-9059-0C542301D521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00113C1-59EE-4F4A-B750-29902EE8C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6950F8-A8F0-458B-B5C7-D32F23ADA461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72D5FE5-1549-490C-9B97-7907FCA36D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5A5707-E360-4D41-A71C-2C0186F8F13C}" type="datetime1">
              <a:rPr lang="en-US" smtClean="0"/>
              <a:pPr>
                <a:defRPr/>
              </a:pPr>
              <a:t>3/8/2014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2B2C55C-7B32-4DE8-A7F8-A3F234BEE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14451"/>
            <a:ext cx="8229600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 flipV="1">
            <a:off x="250825" y="1179513"/>
            <a:ext cx="8642350" cy="0"/>
          </a:xfrm>
          <a:prstGeom prst="line">
            <a:avLst/>
          </a:prstGeom>
          <a:noFill/>
          <a:ln w="76200">
            <a:solidFill>
              <a:srgbClr val="00A2AE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GB"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 flipV="1">
            <a:off x="0" y="0"/>
            <a:ext cx="9144000" cy="0"/>
          </a:xfrm>
          <a:prstGeom prst="line">
            <a:avLst/>
          </a:prstGeom>
          <a:noFill/>
          <a:ln w="228600">
            <a:solidFill>
              <a:srgbClr val="00A2AE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GB">
              <a:cs typeface="+mn-cs"/>
            </a:endParaRPr>
          </a:p>
        </p:txBody>
      </p:sp>
      <p:pic>
        <p:nvPicPr>
          <p:cNvPr id="17414" name="Picture 10" descr="CCSR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1533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1" descr="elsa_blue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51725" y="6346825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daf58ef-eef4-4b1f-b429-fe88cc9c4f39" descr="image00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00527" y="6177869"/>
            <a:ext cx="786692" cy="64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44547"/>
            <a:ext cx="9144000" cy="14700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Inequalities in well-being in later life</a:t>
            </a:r>
            <a:endParaRPr lang="en-GB" sz="36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171450" y="3512356"/>
            <a:ext cx="88201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GB" sz="2600" b="1" dirty="0">
                <a:latin typeface="Arial" charset="0"/>
              </a:rPr>
              <a:t>James </a:t>
            </a:r>
            <a:r>
              <a:rPr lang="en-GB" sz="2600" b="1" dirty="0" smtClean="0">
                <a:latin typeface="Arial" charset="0"/>
              </a:rPr>
              <a:t>Nazroo</a:t>
            </a:r>
            <a:endParaRPr lang="en-GB" sz="2600" b="1" dirty="0">
              <a:latin typeface="Arial" charset="0"/>
            </a:endParaRPr>
          </a:p>
          <a:p>
            <a:pPr eaLnBrk="0" hangingPunct="0">
              <a:lnSpc>
                <a:spcPct val="0"/>
              </a:lnSpc>
              <a:spcBef>
                <a:spcPct val="20000"/>
              </a:spcBef>
              <a:spcAft>
                <a:spcPct val="20000"/>
              </a:spcAft>
            </a:pPr>
            <a:endParaRPr lang="en-GB" sz="20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200" b="1" dirty="0" smtClean="0">
                <a:latin typeface="Arial" charset="0"/>
              </a:rPr>
              <a:t>Sociology </a:t>
            </a:r>
            <a:r>
              <a:rPr lang="en-GB" sz="2200" b="1" dirty="0">
                <a:latin typeface="Arial" charset="0"/>
              </a:rPr>
              <a:t>and Cathie Marsh Centre</a:t>
            </a:r>
          </a:p>
          <a:p>
            <a:pPr eaLnBrk="0" hangingPunct="0">
              <a:lnSpc>
                <a:spcPct val="0"/>
              </a:lnSpc>
              <a:spcBef>
                <a:spcPct val="20000"/>
              </a:spcBef>
              <a:spcAft>
                <a:spcPct val="20000"/>
              </a:spcAft>
            </a:pPr>
            <a:endParaRPr lang="en-GB" sz="2000" dirty="0">
              <a:latin typeface="Arial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GB" sz="2000" dirty="0">
                <a:latin typeface="Arial" charset="0"/>
              </a:rPr>
              <a:t>james.nazroo@manchester.ac.uk</a:t>
            </a:r>
          </a:p>
        </p:txBody>
      </p:sp>
      <p:pic>
        <p:nvPicPr>
          <p:cNvPr id="31749" name="Picture 21" descr="elsa_blu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46825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rcuk.ac.uk/publishingimages/lifelonghealthwellbe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38100"/>
            <a:ext cx="1656286" cy="775142"/>
          </a:xfrm>
          <a:prstGeom prst="rect">
            <a:avLst/>
          </a:prstGeom>
          <a:noFill/>
        </p:spPr>
      </p:pic>
      <p:pic>
        <p:nvPicPr>
          <p:cNvPr id="31750" name="Picture 6" descr="C:\Users\James\Documents\Current\Manchester banner col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0" y="80328"/>
            <a:ext cx="1652588" cy="557212"/>
          </a:xfrm>
          <a:prstGeom prst="rect">
            <a:avLst/>
          </a:prstGeom>
          <a:noFill/>
        </p:spPr>
      </p:pic>
      <p:pic>
        <p:nvPicPr>
          <p:cNvPr id="58369" name="Picture 1" descr="C:\Users\James\Documents\Current\MICRA\MICRA logo with wor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835" y="40641"/>
            <a:ext cx="1358247" cy="75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638"/>
            <a:ext cx="9144000" cy="1008062"/>
          </a:xfrm>
        </p:spPr>
        <p:txBody>
          <a:bodyPr/>
          <a:lstStyle/>
          <a:p>
            <a:r>
              <a:rPr lang="en-GB" dirty="0" smtClean="0"/>
              <a:t>Age and negative affect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58913"/>
          <a:ext cx="8397875" cy="4826000"/>
        </p:xfrm>
        <a:graphic>
          <a:graphicData uri="http://schemas.openxmlformats.org/presentationml/2006/ole">
            <p:oleObj spid="_x0000_s2054" name="Chart" r:id="rId3" imgW="10561334" imgH="607305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9144000" cy="1008062"/>
          </a:xfrm>
        </p:spPr>
        <p:txBody>
          <a:bodyPr/>
          <a:lstStyle/>
          <a:p>
            <a:r>
              <a:rPr lang="en-GB" dirty="0" smtClean="0"/>
              <a:t>Age and cognitive wellbeing</a:t>
            </a:r>
            <a:br>
              <a:rPr lang="en-GB" dirty="0" smtClean="0"/>
            </a:br>
            <a:r>
              <a:rPr lang="en-GB" sz="2000" dirty="0" smtClean="0"/>
              <a:t> (</a:t>
            </a:r>
            <a:r>
              <a:rPr lang="en-GB" sz="2000" dirty="0" err="1" smtClean="0"/>
              <a:t>Diener</a:t>
            </a:r>
            <a:r>
              <a:rPr lang="en-GB" sz="2000" dirty="0" smtClean="0"/>
              <a:t> satisfaction with life score adjusted for gender and ethnicity)</a:t>
            </a:r>
            <a:endParaRPr lang="en-US" sz="2000" dirty="0" smtClean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58913"/>
          <a:ext cx="8397875" cy="4826000"/>
        </p:xfrm>
        <a:graphic>
          <a:graphicData uri="http://schemas.openxmlformats.org/presentationml/2006/ole">
            <p:oleObj spid="_x0000_s3078" name="Chart" r:id="rId3" imgW="10561334" imgH="607305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1008062"/>
          </a:xfrm>
        </p:spPr>
        <p:txBody>
          <a:bodyPr/>
          <a:lstStyle/>
          <a:p>
            <a:r>
              <a:rPr lang="en-GB" dirty="0" smtClean="0"/>
              <a:t>Age and </a:t>
            </a:r>
            <a:r>
              <a:rPr lang="en-GB" dirty="0" err="1" smtClean="0"/>
              <a:t>eudaimonic</a:t>
            </a:r>
            <a:r>
              <a:rPr lang="en-GB" dirty="0" smtClean="0"/>
              <a:t> wellbeing</a:t>
            </a:r>
            <a:br>
              <a:rPr lang="en-GB" dirty="0" smtClean="0"/>
            </a:br>
            <a:r>
              <a:rPr lang="en-GB" sz="2000" dirty="0" smtClean="0"/>
              <a:t>(CASP quality of life score adjusted for gender and ethnicity)</a:t>
            </a:r>
            <a:endParaRPr lang="en-US" sz="2000" dirty="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68438"/>
          <a:ext cx="8397875" cy="4826000"/>
        </p:xfrm>
        <a:graphic>
          <a:graphicData uri="http://schemas.openxmlformats.org/presentationml/2006/ole">
            <p:oleObj spid="_x0000_s1030" name="Chart" r:id="rId3" imgW="10561334" imgH="607305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1008062"/>
          </a:xfrm>
        </p:spPr>
        <p:txBody>
          <a:bodyPr/>
          <a:lstStyle/>
          <a:p>
            <a:r>
              <a:rPr lang="en-GB" dirty="0" smtClean="0"/>
              <a:t>Age and negative affect: explaining the relationship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39863"/>
          <a:ext cx="8397875" cy="4826000"/>
        </p:xfrm>
        <a:graphic>
          <a:graphicData uri="http://schemas.openxmlformats.org/presentationml/2006/ole">
            <p:oleObj spid="_x0000_s107526" name="Chart" r:id="rId3" imgW="10561334" imgH="607305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of retirement on wellbeing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227138"/>
            <a:ext cx="8655050" cy="46116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Model transitions into retirement compared with those still working, for those aged 70 or younger and who are economically active.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Examine effects of wealth on retirement and route into retirement (routine, voluntary, involuntary):</a:t>
            </a:r>
          </a:p>
          <a:p>
            <a:pPr marL="628650" lvl="1">
              <a:spcBef>
                <a:spcPts val="0"/>
              </a:spcBef>
              <a:spcAft>
                <a:spcPts val="6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Routine retirement, because ‘reached retirement age’</a:t>
            </a:r>
          </a:p>
          <a:p>
            <a:pPr marL="628650" lvl="1">
              <a:spcBef>
                <a:spcPts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Voluntary:</a:t>
            </a:r>
          </a:p>
          <a:p>
            <a:pPr marL="893763" lvl="2" indent="-268288">
              <a:spcBef>
                <a:spcPct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To enjoy life;</a:t>
            </a:r>
          </a:p>
          <a:p>
            <a:pPr marL="893763" lvl="2" indent="-268288">
              <a:spcBef>
                <a:spcPct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To spend time with partner or family;</a:t>
            </a:r>
          </a:p>
          <a:p>
            <a:pPr marL="893763" lvl="2" indent="-268288">
              <a:spcBef>
                <a:spcPct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Fed up with job and wanted a change;</a:t>
            </a:r>
          </a:p>
          <a:p>
            <a:pPr marL="893763" lvl="2" indent="-268288">
              <a:spcBef>
                <a:spcPct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To give the younger generation a chance;</a:t>
            </a:r>
          </a:p>
          <a:p>
            <a:pPr marL="893763" lvl="2" indent="-268288">
              <a:spcBef>
                <a:spcPct val="0"/>
              </a:spcBef>
              <a:spcAft>
                <a:spcPts val="6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Offered reasonable financial terms to retire early.</a:t>
            </a:r>
          </a:p>
          <a:p>
            <a:pPr marL="628650" lvl="1">
              <a:spcBef>
                <a:spcPts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Involuntary:</a:t>
            </a:r>
          </a:p>
          <a:p>
            <a:pPr marL="893763" lvl="2" indent="-268288">
              <a:spcBef>
                <a:spcPct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Ill health (own, or of a relative/friend);</a:t>
            </a:r>
          </a:p>
          <a:p>
            <a:pPr marL="893763" lvl="2" indent="-268288">
              <a:spcBef>
                <a:spcPct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Made redundant;</a:t>
            </a:r>
          </a:p>
          <a:p>
            <a:pPr marL="893763" lvl="2" indent="-268288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Could not find another job.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188914"/>
            <a:ext cx="8702675" cy="944562"/>
          </a:xfrm>
          <a:noFill/>
        </p:spPr>
        <p:txBody>
          <a:bodyPr anchorCtr="1"/>
          <a:lstStyle/>
          <a:p>
            <a:pPr eaLnBrk="1" hangingPunct="1"/>
            <a:r>
              <a:rPr lang="en-GB" dirty="0" smtClean="0"/>
              <a:t>Depression and type of retirement transition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17488" y="1376363"/>
          <a:ext cx="8659812" cy="4800600"/>
        </p:xfrm>
        <a:graphic>
          <a:graphicData uri="http://schemas.openxmlformats.org/presentationml/2006/ole">
            <p:oleObj spid="_x0000_s9222" name="Chart" r:id="rId4" imgW="7726666" imgH="428241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1008062"/>
          </a:xfrm>
        </p:spPr>
        <p:txBody>
          <a:bodyPr/>
          <a:lstStyle/>
          <a:p>
            <a:r>
              <a:rPr lang="en-GB" dirty="0" smtClean="0"/>
              <a:t>Age and negative affect: explaining the relationship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39863"/>
          <a:ext cx="8397875" cy="4826000"/>
        </p:xfrm>
        <a:graphic>
          <a:graphicData uri="http://schemas.openxmlformats.org/presentationml/2006/ole">
            <p:oleObj spid="_x0000_s10246" name="Chart" r:id="rId3" imgW="10561334" imgH="607305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1008062"/>
          </a:xfrm>
        </p:spPr>
        <p:txBody>
          <a:bodyPr/>
          <a:lstStyle/>
          <a:p>
            <a:r>
              <a:rPr lang="en-GB" dirty="0" smtClean="0"/>
              <a:t>Age and negative affect: explaining the relationship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39863"/>
          <a:ext cx="8397875" cy="4826000"/>
        </p:xfrm>
        <a:graphic>
          <a:graphicData uri="http://schemas.openxmlformats.org/presentationml/2006/ole">
            <p:oleObj spid="_x0000_s103430" name="Chart" r:id="rId3" imgW="10568897" imgH="607305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39863"/>
          <a:ext cx="8397875" cy="4826000"/>
        </p:xfrm>
        <a:graphic>
          <a:graphicData uri="http://schemas.openxmlformats.org/presentationml/2006/ole">
            <p:oleObj spid="_x0000_s11270" name="Chart" r:id="rId3" imgW="10568897" imgH="6073056" progId="MSGraph.Chart.8">
              <p:embed followColorScheme="full"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1008062"/>
          </a:xfrm>
        </p:spPr>
        <p:txBody>
          <a:bodyPr/>
          <a:lstStyle/>
          <a:p>
            <a:r>
              <a:rPr lang="en-GB" dirty="0" smtClean="0"/>
              <a:t>Age and negative affect: explaining the relationship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39863"/>
          <a:ext cx="8397875" cy="4826000"/>
        </p:xfrm>
        <a:graphic>
          <a:graphicData uri="http://schemas.openxmlformats.org/presentationml/2006/ole">
            <p:oleObj spid="_x0000_s12294" name="Chart" r:id="rId3" imgW="10568897" imgH="6073056" progId="MSGraph.Chart.8">
              <p:embed followColorScheme="full"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1008062"/>
          </a:xfrm>
        </p:spPr>
        <p:txBody>
          <a:bodyPr/>
          <a:lstStyle/>
          <a:p>
            <a:r>
              <a:rPr lang="en-GB" dirty="0" smtClean="0"/>
              <a:t>Age and negative affect: explaining the relationship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ageing world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66863"/>
            <a:ext cx="8820150" cy="42084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70000"/>
              </a:spcAft>
              <a:buFontTx/>
              <a:buNone/>
            </a:pPr>
            <a:r>
              <a:rPr lang="en-GB" dirty="0" smtClean="0"/>
              <a:t>	[Nothing] is more likely to shape economic, social, and political developments in the early twenty-first century than the simultaneous aging of Japan, Europe, and the United States … The human life cycle is undergoing unprecedented change. To preserve economic security, we must adapt the social institutions built around it to these new realities.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GB" dirty="0" smtClean="0"/>
              <a:t>	Demographic aging brings with it a systematic transformation of all spheres of social life … beneath even the daunting fiscal projections, lies a longer-term economic, social and cultural dynamic … What will it be like to live in societies that are much older than any we have ever known or imagined?</a:t>
            </a:r>
          </a:p>
          <a:p>
            <a:pPr algn="r">
              <a:spcBef>
                <a:spcPct val="0"/>
              </a:spcBef>
              <a:spcAft>
                <a:spcPct val="70000"/>
              </a:spcAft>
              <a:buFontTx/>
              <a:buNone/>
            </a:pPr>
            <a:r>
              <a:rPr lang="en-GB" sz="1600" dirty="0" smtClean="0"/>
              <a:t>The Commission on Global Aging (1999)</a:t>
            </a:r>
          </a:p>
          <a:p>
            <a:pPr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dirty="0" smtClean="0"/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GB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39863"/>
          <a:ext cx="8397875" cy="4826000"/>
        </p:xfrm>
        <a:graphic>
          <a:graphicData uri="http://schemas.openxmlformats.org/presentationml/2006/ole">
            <p:oleObj spid="_x0000_s13318" name="Chart" r:id="rId3" imgW="10568897" imgH="6073056" progId="MSGraph.Chart.8">
              <p:embed followColorScheme="full"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1008062"/>
          </a:xfrm>
        </p:spPr>
        <p:txBody>
          <a:bodyPr/>
          <a:lstStyle/>
          <a:p>
            <a:r>
              <a:rPr lang="en-GB" dirty="0" smtClean="0"/>
              <a:t>Age and negative affect: explaining the relationship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163"/>
            <a:ext cx="9144000" cy="1008062"/>
          </a:xfrm>
        </p:spPr>
        <p:txBody>
          <a:bodyPr/>
          <a:lstStyle/>
          <a:p>
            <a:r>
              <a:rPr lang="en-GB" dirty="0" smtClean="0"/>
              <a:t>Age and cognitive wellbeing, full model</a:t>
            </a:r>
            <a:br>
              <a:rPr lang="en-GB" dirty="0" smtClean="0"/>
            </a:br>
            <a:r>
              <a:rPr lang="en-GB" sz="2000" dirty="0" smtClean="0"/>
              <a:t> (</a:t>
            </a:r>
            <a:r>
              <a:rPr lang="en-GB" sz="2000" dirty="0" err="1" smtClean="0"/>
              <a:t>Diener</a:t>
            </a:r>
            <a:r>
              <a:rPr lang="en-GB" sz="2000" dirty="0" smtClean="0"/>
              <a:t> satisfaction with life score adjusted for gender and ethnicity)</a:t>
            </a:r>
            <a:endParaRPr lang="en-US" sz="2000" dirty="0" smtClean="0"/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554163"/>
          <a:ext cx="8397875" cy="4826000"/>
        </p:xfrm>
        <a:graphic>
          <a:graphicData uri="http://schemas.openxmlformats.org/presentationml/2006/ole">
            <p:oleObj spid="_x0000_s15366" name="Chart" r:id="rId3" imgW="10568897" imgH="607305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1008062"/>
          </a:xfrm>
        </p:spPr>
        <p:txBody>
          <a:bodyPr/>
          <a:lstStyle/>
          <a:p>
            <a:r>
              <a:rPr lang="en-GB" dirty="0" smtClean="0"/>
              <a:t>Age and </a:t>
            </a:r>
            <a:r>
              <a:rPr lang="en-GB" dirty="0" err="1" smtClean="0"/>
              <a:t>eudaimonic</a:t>
            </a:r>
            <a:r>
              <a:rPr lang="en-GB" dirty="0" smtClean="0"/>
              <a:t> wellbeing, full model</a:t>
            </a:r>
            <a:br>
              <a:rPr lang="en-GB" dirty="0" smtClean="0"/>
            </a:br>
            <a:r>
              <a:rPr lang="en-GB" sz="2000" dirty="0" smtClean="0"/>
              <a:t> (CASP quality of life score adjusted for gender and ethnicity)</a:t>
            </a:r>
            <a:endParaRPr lang="en-US" sz="2000" dirty="0" smtClean="0"/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554163"/>
          <a:ext cx="8397875" cy="4826000"/>
        </p:xfrm>
        <a:graphic>
          <a:graphicData uri="http://schemas.openxmlformats.org/presentationml/2006/ole">
            <p:oleObj spid="_x0000_s14342" name="Chart" r:id="rId3" imgW="10568897" imgH="607305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/>
          </p:cNvGraphicFramePr>
          <p:nvPr/>
        </p:nvGraphicFramePr>
        <p:xfrm>
          <a:off x="457200" y="16573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0825" y="166688"/>
            <a:ext cx="8569325" cy="1023937"/>
          </a:xfrm>
        </p:spPr>
        <p:txBody>
          <a:bodyPr/>
          <a:lstStyle/>
          <a:p>
            <a:r>
              <a:rPr lang="en-GB" sz="3000" dirty="0" smtClean="0"/>
              <a:t>Age cohort, ageing and cognitive </a:t>
            </a:r>
            <a:r>
              <a:rPr lang="en-GB" sz="3000" dirty="0" smtClean="0"/>
              <a:t>wellbeing: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Partial </a:t>
            </a:r>
            <a:r>
              <a:rPr lang="en-GB" sz="3000" dirty="0" smtClean="0"/>
              <a:t>model</a:t>
            </a:r>
            <a:endParaRPr lang="en-GB" sz="3000" dirty="0" smtClean="0"/>
          </a:p>
        </p:txBody>
      </p:sp>
      <p:graphicFrame>
        <p:nvGraphicFramePr>
          <p:cNvPr id="5" name="Chart 6"/>
          <p:cNvGraphicFramePr>
            <a:graphicFrameLocks/>
          </p:cNvGraphicFramePr>
          <p:nvPr/>
        </p:nvGraphicFramePr>
        <p:xfrm>
          <a:off x="1111424" y="1299617"/>
          <a:ext cx="77048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573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0825" y="166688"/>
            <a:ext cx="8569325" cy="1023937"/>
          </a:xfrm>
        </p:spPr>
        <p:txBody>
          <a:bodyPr/>
          <a:lstStyle/>
          <a:p>
            <a:r>
              <a:rPr lang="en-GB" sz="3000" dirty="0" smtClean="0"/>
              <a:t>Age cohort, ageing and cognitive </a:t>
            </a:r>
            <a:r>
              <a:rPr lang="en-GB" sz="3000" dirty="0" smtClean="0"/>
              <a:t>wellbeing: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Partial and full model</a:t>
            </a:r>
          </a:p>
        </p:txBody>
      </p:sp>
      <p:graphicFrame>
        <p:nvGraphicFramePr>
          <p:cNvPr id="8" name="Chart 6"/>
          <p:cNvGraphicFramePr>
            <a:graphicFrameLocks/>
          </p:cNvGraphicFramePr>
          <p:nvPr/>
        </p:nvGraphicFramePr>
        <p:xfrm>
          <a:off x="1111424" y="1299617"/>
          <a:ext cx="77048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1008062"/>
          </a:xfrm>
        </p:spPr>
        <p:txBody>
          <a:bodyPr/>
          <a:lstStyle/>
          <a:p>
            <a:r>
              <a:rPr lang="en-GB" dirty="0" smtClean="0"/>
              <a:t>Age, negative affect and wealth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0363" y="1468438"/>
          <a:ext cx="8397875" cy="4826000"/>
        </p:xfrm>
        <a:graphic>
          <a:graphicData uri="http://schemas.openxmlformats.org/presentationml/2006/ole">
            <p:oleObj spid="_x0000_s97286" name="Chart" r:id="rId3" imgW="10568897" imgH="6073056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008063"/>
          </a:xfrm>
        </p:spPr>
        <p:txBody>
          <a:bodyPr/>
          <a:lstStyle/>
          <a:p>
            <a:pPr eaLnBrk="1" hangingPunct="1"/>
            <a:r>
              <a:rPr lang="en-GB" smtClean="0"/>
              <a:t>Fair/poor self reported health and wealth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04800" y="1497013"/>
          <a:ext cx="8515350" cy="4652962"/>
        </p:xfrm>
        <a:graphic>
          <a:graphicData uri="http://schemas.openxmlformats.org/presentationml/2006/ole">
            <p:oleObj spid="_x0000_s101382" name="Chart" r:id="rId4" imgW="8191511" imgH="4480488" progId="MSGraph.Chart.8">
              <p:embed followColorScheme="full"/>
            </p:oleObj>
          </a:graphicData>
        </a:graphic>
      </p:graphicFrame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979613" y="6076950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Arial" charset="0"/>
              </a:rPr>
              <a:t>Men</a:t>
            </a:r>
            <a:endParaRPr lang="en-US" sz="1400" b="1">
              <a:latin typeface="Arial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867400" y="6076950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Arial" charset="0"/>
              </a:rPr>
              <a:t>Women</a:t>
            </a:r>
            <a:endParaRPr lang="en-US" sz="1400" b="1">
              <a:latin typeface="Arial" charset="0"/>
            </a:endParaRPr>
          </a:p>
        </p:txBody>
      </p:sp>
      <p:pic>
        <p:nvPicPr>
          <p:cNvPr id="10246" name="Picture 21" descr="elsa_blu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6346825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008063"/>
          </a:xfrm>
        </p:spPr>
        <p:txBody>
          <a:bodyPr/>
          <a:lstStyle/>
          <a:p>
            <a:pPr eaLnBrk="1" hangingPunct="1"/>
            <a:r>
              <a:rPr lang="en-GB" smtClean="0"/>
              <a:t>Fair/poor self reported health and wealth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04800" y="1497013"/>
          <a:ext cx="8515350" cy="4652962"/>
        </p:xfrm>
        <a:graphic>
          <a:graphicData uri="http://schemas.openxmlformats.org/presentationml/2006/ole">
            <p:oleObj spid="_x0000_s106502" name="Chart" r:id="rId4" imgW="8191511" imgH="4480488" progId="MSGraph.Chart.8">
              <p:embed followColorScheme="full"/>
            </p:oleObj>
          </a:graphicData>
        </a:graphic>
      </p:graphicFrame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979613" y="6076950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Arial" charset="0"/>
              </a:rPr>
              <a:t>Men</a:t>
            </a:r>
            <a:endParaRPr lang="en-US" sz="1400" b="1">
              <a:latin typeface="Arial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867400" y="6076950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Arial" charset="0"/>
              </a:rPr>
              <a:t>Women</a:t>
            </a:r>
            <a:endParaRPr lang="en-US" sz="1400" b="1">
              <a:latin typeface="Arial" charset="0"/>
            </a:endParaRPr>
          </a:p>
        </p:txBody>
      </p:sp>
      <p:pic>
        <p:nvPicPr>
          <p:cNvPr id="10246" name="Picture 21" descr="elsa_blu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6346825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80063" y="3621742"/>
            <a:ext cx="2447925" cy="720725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763713" y="3390076"/>
            <a:ext cx="2447925" cy="720725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0975" y="1449388"/>
          <a:ext cx="4543425" cy="4729162"/>
        </p:xfrm>
        <a:graphic>
          <a:graphicData uri="http://schemas.openxmlformats.org/presentationml/2006/ole">
            <p:oleObj spid="_x0000_s100362" name="Chart" r:id="rId3" imgW="4886482" imgH="5086322" progId="MSGraph.Chart.8">
              <p:embed followColorScheme="full"/>
            </p:oleObj>
          </a:graphicData>
        </a:graphic>
      </p:graphicFrame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008063"/>
          </a:xfrm>
        </p:spPr>
        <p:txBody>
          <a:bodyPr/>
          <a:lstStyle/>
          <a:p>
            <a:r>
              <a:rPr lang="en-GB" dirty="0" smtClean="0"/>
              <a:t>Survival rates by wealth, age 50+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492625" y="1433513"/>
          <a:ext cx="4543425" cy="4729162"/>
        </p:xfrm>
        <a:graphic>
          <a:graphicData uri="http://schemas.openxmlformats.org/presentationml/2006/ole">
            <p:oleObj spid="_x0000_s100363" name="Chart" r:id="rId4" imgW="4886200" imgH="5086358" progId="MSGraph.Chart.8">
              <p:embed followColorScheme="full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6175" y="1328738"/>
            <a:ext cx="1535113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2488" y="1338263"/>
            <a:ext cx="15351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Women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1"/>
            <a:ext cx="8229600" cy="825500"/>
          </a:xfrm>
        </p:spPr>
        <p:txBody>
          <a:bodyPr/>
          <a:lstStyle/>
          <a:p>
            <a:r>
              <a:rPr lang="en-GB" dirty="0" smtClean="0"/>
              <a:t>The distribution of financial wealth, age 60-74</a:t>
            </a:r>
            <a:endParaRPr lang="en-US" dirty="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76225" y="1427163"/>
          <a:ext cx="8578850" cy="4787900"/>
        </p:xfrm>
        <a:graphic>
          <a:graphicData uri="http://schemas.openxmlformats.org/presentationml/2006/ole">
            <p:oleObj spid="_x0000_s114690" name="Chart" r:id="rId3" imgW="8601126" imgH="4800499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238125"/>
            <a:ext cx="4930775" cy="1008063"/>
          </a:xfrm>
        </p:spPr>
        <p:txBody>
          <a:bodyPr/>
          <a:lstStyle/>
          <a:p>
            <a:r>
              <a:rPr lang="en-GB" smtClean="0"/>
              <a:t>Changing images of ageing</a:t>
            </a:r>
          </a:p>
        </p:txBody>
      </p:sp>
      <p:pic>
        <p:nvPicPr>
          <p:cNvPr id="33795" name="Content Placeholder 4" descr="180220122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513" y="239713"/>
            <a:ext cx="3321050" cy="5910262"/>
          </a:xfrm>
        </p:spPr>
      </p:pic>
      <p:sp>
        <p:nvSpPr>
          <p:cNvPr id="33796" name="Content Placeholder 5"/>
          <p:cNvSpPr>
            <a:spLocks noGrp="1"/>
          </p:cNvSpPr>
          <p:nvPr>
            <p:ph sz="half" idx="2"/>
          </p:nvPr>
        </p:nvSpPr>
        <p:spPr>
          <a:xfrm>
            <a:off x="4179888" y="1484313"/>
            <a:ext cx="4648200" cy="45688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sz="1800" b="1" dirty="0" smtClean="0"/>
              <a:t>The title means ‘my mother, poor thing’</a:t>
            </a:r>
          </a:p>
          <a:p>
            <a:pPr>
              <a:buFontTx/>
              <a:buNone/>
              <a:defRPr/>
            </a:pPr>
            <a:endParaRPr lang="en-GB" sz="1800" dirty="0" smtClean="0"/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sz="1800" dirty="0" smtClean="0"/>
              <a:t>Contemporary critics found this image shocking at a time when it was thought that the elderly should be represented with respect or with sentiment.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sz="1800" dirty="0" smtClean="0"/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sz="1800" dirty="0" err="1" smtClean="0"/>
              <a:t>Sickert</a:t>
            </a:r>
            <a:r>
              <a:rPr lang="en-GB" sz="1800" dirty="0" smtClean="0"/>
              <a:t> instead treads a fine line between complete honesty and brutality applying the paint in small dabs and touches so that the face has the crumbling texture of great age.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304800" y="141288"/>
            <a:ext cx="3646488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174625" y="5421313"/>
            <a:ext cx="4016375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GB" sz="100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sz="1600">
                <a:latin typeface="Arial" charset="0"/>
              </a:rPr>
              <a:t>Mamma Mia Poveretta (1901-04)</a:t>
            </a:r>
          </a:p>
          <a:p>
            <a:pPr>
              <a:spcBef>
                <a:spcPct val="0"/>
              </a:spcBef>
            </a:pPr>
            <a:r>
              <a:rPr lang="en-GB" sz="1600">
                <a:latin typeface="Arial" charset="0"/>
              </a:rPr>
              <a:t>Walter Richard Sickert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865563" y="1108075"/>
            <a:ext cx="131762" cy="3254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141288" y="1028701"/>
            <a:ext cx="403225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2725"/>
            <a:ext cx="9144000" cy="930275"/>
          </a:xfrm>
        </p:spPr>
        <p:txBody>
          <a:bodyPr/>
          <a:lstStyle/>
          <a:p>
            <a:r>
              <a:rPr lang="en-GB" dirty="0" smtClean="0"/>
              <a:t>Social mobility: odds to be in a professional or managerial class for four age cohorts</a:t>
            </a:r>
          </a:p>
        </p:txBody>
      </p:sp>
      <p:graphicFrame>
        <p:nvGraphicFramePr>
          <p:cNvPr id="39995" name="Group 59"/>
          <p:cNvGraphicFramePr>
            <a:graphicFrameLocks noGrp="1"/>
          </p:cNvGraphicFramePr>
          <p:nvPr>
            <p:ph idx="1"/>
          </p:nvPr>
        </p:nvGraphicFramePr>
        <p:xfrm>
          <a:off x="395288" y="1662113"/>
          <a:ext cx="8424862" cy="4005262"/>
        </p:xfrm>
        <a:graphic>
          <a:graphicData uri="http://schemas.openxmlformats.org/drawingml/2006/table">
            <a:tbl>
              <a:tblPr/>
              <a:tblGrid>
                <a:gridCol w="2808287"/>
                <a:gridCol w="1081088"/>
                <a:gridCol w="1079500"/>
                <a:gridCol w="1079500"/>
                <a:gridCol w="1152525"/>
                <a:gridCol w="122396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 of birth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1920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1920-29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1930-39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1940-45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1946-52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 of origin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Semi/un-skilled manual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Skilled manual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1.46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1.39*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1.35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1.51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1.26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65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Administrative/Skilled non-manual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1.86*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3.30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2.76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2.31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Manager/professional</a:t>
                      </a:r>
                    </a:p>
                  </a:txBody>
                  <a:tcPr marL="0" marR="0" marT="72000" marB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2.76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4.94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4.02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3.40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3.32</a:t>
                      </a:r>
                    </a:p>
                  </a:txBody>
                  <a:tcPr marL="0" marR="0" marT="72000" marB="72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9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0.37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0.29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0.53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0.65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72000" marB="72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1" name="Text Box 60"/>
          <p:cNvSpPr txBox="1">
            <a:spLocks noChangeArrowheads="1"/>
          </p:cNvSpPr>
          <p:nvPr/>
        </p:nvSpPr>
        <p:spPr bwMode="auto">
          <a:xfrm>
            <a:off x="5441950" y="5772150"/>
            <a:ext cx="340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 dirty="0">
                <a:latin typeface="Arial" charset="0"/>
              </a:rPr>
              <a:t>Bold figures p &lt; 0.05, *p &lt; 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251060"/>
            <a:ext cx="8478838" cy="47386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Different measures different stories: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Negative affect: higher levels of depressive symptoms in older cohorts can almost entirely be explained by conditions;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Cognitive wellbeing: controlling for conditions, people evaluate their life (satisfaction with life) more positively in older cohorts;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err="1" smtClean="0"/>
              <a:t>Eudaimonic</a:t>
            </a:r>
            <a:r>
              <a:rPr lang="en-GB" dirty="0" smtClean="0"/>
              <a:t> wellbeing: quality of life declines with older cohorts, although this effect is diminished in fully adjusted models.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Ageing effects vary by cohort.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And we are explaining age cohort more than ageing: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Measurement issues;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Period effects;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Aspects of ageing we are not measuring?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And the conditions we adjust for are not randomly distributed across the population.</a:t>
            </a:r>
          </a:p>
          <a:p>
            <a:endParaRPr lang="en-GB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1"/>
            <a:ext cx="8229600" cy="787400"/>
          </a:xfrm>
        </p:spPr>
        <p:txBody>
          <a:bodyPr/>
          <a:lstStyle/>
          <a:p>
            <a:r>
              <a:rPr lang="en-GB" dirty="0" smtClean="0"/>
              <a:t>Concluding comments: well-being in later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comments: well-being in later life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328738"/>
            <a:ext cx="8574087" cy="428625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Age and transitions:</a:t>
            </a:r>
          </a:p>
          <a:p>
            <a:pPr marL="628650" lvl="1" indent="-266700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Marital status (divorce and widowhood);</a:t>
            </a:r>
          </a:p>
          <a:p>
            <a:pPr marL="628650" lvl="1" indent="-266700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Health/disability;</a:t>
            </a:r>
          </a:p>
          <a:p>
            <a:pPr marL="628650" lvl="1" indent="-266700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Wealth;</a:t>
            </a:r>
          </a:p>
          <a:p>
            <a:pPr marL="628650" lvl="1" indent="-266700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Retirement status/route (voluntary).</a:t>
            </a:r>
          </a:p>
          <a:p>
            <a:pPr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endParaRPr lang="en-GB" sz="1800" dirty="0" smtClean="0"/>
          </a:p>
          <a:p>
            <a:pPr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Social class</a:t>
            </a:r>
          </a:p>
          <a:p>
            <a:pPr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endParaRPr lang="en-GB" sz="1800" dirty="0" smtClean="0"/>
          </a:p>
          <a:p>
            <a:pPr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Cohort and generation:</a:t>
            </a:r>
          </a:p>
          <a:p>
            <a:pPr marL="628650" lvl="1" indent="-266700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Occupational structures;</a:t>
            </a:r>
          </a:p>
          <a:p>
            <a:pPr marL="628650" lvl="1" indent="-266700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Pension arrangements;</a:t>
            </a:r>
          </a:p>
          <a:p>
            <a:pPr marL="628650" lvl="1" indent="-266700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Retirement choices/opportunities; </a:t>
            </a:r>
          </a:p>
          <a:p>
            <a:pPr marL="628650" lvl="1" indent="-266700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Marriage choices;</a:t>
            </a:r>
          </a:p>
          <a:p>
            <a:pPr marL="628650" lvl="1" indent="-266700">
              <a:spcBef>
                <a:spcPct val="0"/>
              </a:spcBef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But persisting inequalities.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00175"/>
            <a:ext cx="8728075" cy="44243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Funders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endParaRPr lang="en-GB" dirty="0" smtClean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A range of colleagues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Stephen Jivraj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Bram Vanhoutte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Alan Marshall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Simone Scherger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Amanda Connolly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Nitin Purandare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Tarani Chandola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Neil Pendleton</a:t>
            </a:r>
          </a:p>
        </p:txBody>
      </p:sp>
      <p:pic>
        <p:nvPicPr>
          <p:cNvPr id="4" name="Picture 3" descr="http://www.rcuk.ac.uk/publishingimages/lifelonghealthwellbe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740" y="1236980"/>
            <a:ext cx="1656286" cy="77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874713"/>
          </a:xfrm>
        </p:spPr>
        <p:txBody>
          <a:bodyPr/>
          <a:lstStyle/>
          <a:p>
            <a:r>
              <a:rPr lang="en-GB" dirty="0" smtClean="0"/>
              <a:t>A Third Age?</a:t>
            </a:r>
            <a:r>
              <a:rPr kumimoji="1" lang="en-GB" dirty="0" smtClean="0"/>
              <a:t/>
            </a:r>
            <a:br>
              <a:rPr kumimoji="1" lang="en-GB" dirty="0" smtClean="0"/>
            </a:br>
            <a:r>
              <a:rPr kumimoji="1" lang="en-GB" dirty="0" smtClean="0"/>
              <a:t>Healthy, wealthy and engaged in society</a:t>
            </a:r>
            <a:endParaRPr lang="en-GB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260475"/>
            <a:ext cx="8816022" cy="43275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Post-retirement, post-parenting, but pre-dependency.</a:t>
            </a:r>
          </a:p>
          <a:p>
            <a:pPr>
              <a:lnSpc>
                <a:spcPct val="90000"/>
              </a:lnSpc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Contributing to society: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Voluntary/community activities;</a:t>
            </a:r>
          </a:p>
          <a:p>
            <a:pPr lvl="1">
              <a:lnSpc>
                <a:spcPct val="90000"/>
              </a:lnSpc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Political/civic engagement.</a:t>
            </a:r>
          </a:p>
          <a:p>
            <a:pPr>
              <a:lnSpc>
                <a:spcPct val="90000"/>
              </a:lnSpc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Consuming and enjoying life, leisure and pleasure – cultural mainstream.</a:t>
            </a:r>
          </a:p>
          <a:p>
            <a:pPr>
              <a:lnSpc>
                <a:spcPct val="90000"/>
              </a:lnSpc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Self-fulfilment: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Having a role;</a:t>
            </a:r>
          </a:p>
          <a:p>
            <a:pPr lvl="1">
              <a:lnSpc>
                <a:spcPct val="90000"/>
              </a:lnSpc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Having status;</a:t>
            </a:r>
          </a:p>
          <a:p>
            <a:pPr lvl="1">
              <a:lnSpc>
                <a:spcPct val="90000"/>
              </a:lnSpc>
              <a:spcBef>
                <a:spcPts val="475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Having fun.</a:t>
            </a:r>
          </a:p>
          <a:p>
            <a:pPr eaLnBrk="1" hangingPunct="1">
              <a:spcBef>
                <a:spcPts val="475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Greedy, self-interested baby-boomers?</a:t>
            </a:r>
          </a:p>
          <a:p>
            <a:pPr eaLnBrk="1" hangingPunct="1">
              <a:spcBef>
                <a:spcPts val="475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But the resources to enjoy a ‘third’ age, are strongly related to socio-economic position – class inequalities are likely to persist post-retirement.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35025"/>
          </a:xfrm>
        </p:spPr>
        <p:txBody>
          <a:bodyPr/>
          <a:lstStyle/>
          <a:p>
            <a:pPr eaLnBrk="1" hangingPunct="1"/>
            <a:r>
              <a:rPr lang="en-GB" dirty="0" smtClean="0"/>
              <a:t>Contrasting images of ageing: Reflections of class?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79388" y="4581525"/>
            <a:ext cx="107950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55875" y="1458913"/>
            <a:ext cx="7416800" cy="4799012"/>
            <a:chOff x="-250" y="890"/>
            <a:chExt cx="4672" cy="3130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-250" y="890"/>
              <a:ext cx="4672" cy="3121"/>
              <a:chOff x="521" y="890"/>
              <a:chExt cx="4672" cy="3121"/>
            </a:xfrm>
          </p:grpSpPr>
          <p:pic>
            <p:nvPicPr>
              <p:cNvPr id="39945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30" y="890"/>
                <a:ext cx="3901" cy="31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39946" name="Rectangle 6"/>
              <p:cNvSpPr>
                <a:spLocks noChangeArrowheads="1"/>
              </p:cNvSpPr>
              <p:nvPr/>
            </p:nvSpPr>
            <p:spPr bwMode="auto">
              <a:xfrm>
                <a:off x="793" y="890"/>
                <a:ext cx="4264" cy="15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47" name="Rectangle 7"/>
              <p:cNvSpPr>
                <a:spLocks noChangeArrowheads="1"/>
              </p:cNvSpPr>
              <p:nvPr/>
            </p:nvSpPr>
            <p:spPr bwMode="auto">
              <a:xfrm>
                <a:off x="4604" y="1026"/>
                <a:ext cx="589" cy="294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48" name="Rectangle 15"/>
              <p:cNvSpPr>
                <a:spLocks noChangeArrowheads="1"/>
              </p:cNvSpPr>
              <p:nvPr/>
            </p:nvSpPr>
            <p:spPr bwMode="auto">
              <a:xfrm>
                <a:off x="521" y="981"/>
                <a:ext cx="589" cy="294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4" name="Rectangle 4"/>
            <p:cNvSpPr>
              <a:spLocks noChangeArrowheads="1"/>
            </p:cNvSpPr>
            <p:nvPr/>
          </p:nvSpPr>
          <p:spPr bwMode="auto">
            <a:xfrm>
              <a:off x="-205" y="3884"/>
              <a:ext cx="4264" cy="13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39941" name="Picture 23" descr="_40842202_oldperson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57563"/>
            <a:ext cx="30956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179388" y="1700213"/>
            <a:ext cx="259238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600" dirty="0">
                <a:latin typeface="+mn-lt"/>
              </a:rPr>
              <a:t>A political storm is brewing over proposals to raise the state pension age to 67</a:t>
            </a:r>
          </a:p>
          <a:p>
            <a:pPr algn="l">
              <a:defRPr/>
            </a:pPr>
            <a:r>
              <a:rPr lang="en-GB" sz="1600" dirty="0">
                <a:latin typeface="+mn-lt"/>
              </a:rPr>
              <a:t>(BBC News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874713"/>
          </a:xfrm>
        </p:spPr>
        <p:txBody>
          <a:bodyPr/>
          <a:lstStyle/>
          <a:p>
            <a:r>
              <a:rPr lang="en-GB" dirty="0" smtClean="0"/>
              <a:t>Research questions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250950"/>
            <a:ext cx="8739187" cy="43275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How does wellbeing evolve in later life (a U-shaped effect (</a:t>
            </a:r>
            <a:r>
              <a:rPr lang="en-GB" dirty="0" err="1" smtClean="0"/>
              <a:t>Blanchflower</a:t>
            </a:r>
            <a:r>
              <a:rPr lang="en-GB" dirty="0" smtClean="0"/>
              <a:t>  and Oswald 2008))?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What are the effects of age cohort and ageing (cross-sectional and longitudinal) on wellbeing?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nl-BE" dirty="0" smtClean="0"/>
              <a:t>Is there evidence for a third age (Laslett 1989) and what role does retirement have in this?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Do different measures show similar effects?</a:t>
            </a:r>
          </a:p>
          <a:p>
            <a:pPr>
              <a:spcBef>
                <a:spcPts val="0"/>
              </a:spcBef>
              <a:spcAft>
                <a:spcPct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nl-BE" dirty="0" smtClean="0"/>
              <a:t>What does ageing substantively mean?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Only a change in conditions and circumstances (health, social support, partnership, economic status, …), or something more? </a:t>
            </a:r>
          </a:p>
          <a:p>
            <a:pPr lvl="1">
              <a:spcBef>
                <a:spcPts val="30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Does controlling for circumstances explain age and ageing effects?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What evidence is there for class inequalities and inequalities that persist across age cohorts?</a:t>
            </a:r>
            <a:r>
              <a:rPr lang="nl-BE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5100"/>
            <a:ext cx="8839200" cy="1008063"/>
          </a:xfrm>
        </p:spPr>
        <p:txBody>
          <a:bodyPr/>
          <a:lstStyle/>
          <a:p>
            <a:r>
              <a:rPr lang="en-GB" dirty="0" smtClean="0"/>
              <a:t>The English Longitudinal Study of Ageing</a:t>
            </a:r>
            <a:br>
              <a:rPr lang="en-GB" dirty="0" smtClean="0"/>
            </a:br>
            <a:r>
              <a:rPr lang="en-GB" dirty="0" smtClean="0"/>
              <a:t>(www.ifs.org.uk/elsa)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068" y="1257713"/>
            <a:ext cx="8640762" cy="430076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/>
              <a:t>A panel study of people aged 50 and older, </a:t>
            </a:r>
            <a:r>
              <a:rPr lang="en-GB" dirty="0" smtClean="0"/>
              <a:t>sixth </a:t>
            </a:r>
            <a:r>
              <a:rPr lang="en-GB" dirty="0"/>
              <a:t>wave of data </a:t>
            </a:r>
            <a:r>
              <a:rPr lang="en-GB" dirty="0" smtClean="0"/>
              <a:t>collection available very soon, </a:t>
            </a:r>
            <a:r>
              <a:rPr lang="en-GB" dirty="0"/>
              <a:t>with additional wave 0 data available </a:t>
            </a:r>
            <a:endParaRPr lang="en-GB" dirty="0" smtClean="0"/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Sample at wave 1 (2002) was approximately 11,400 people born before 1</a:t>
            </a:r>
            <a:r>
              <a:rPr lang="en-GB" baseline="30000" dirty="0" smtClean="0"/>
              <a:t>st</a:t>
            </a:r>
            <a:r>
              <a:rPr lang="en-GB" dirty="0" smtClean="0"/>
              <a:t> March 1952 who were in the private household sector. Drawn from Health Survey for England (wave 0).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Face to face interview every two years since 2002, with a biomedical assessment carried out by a nurse every four years. 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Those incapable of doing the interview have a proxy interview.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End of life interviews are carried out with the partners or carers of people who died after wave 1.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/>
              <a:t>Detailed content on: demographics, health, performance, biomarkers, wellbeing, economics, housing, employment, social </a:t>
            </a:r>
            <a:r>
              <a:rPr lang="en-GB" dirty="0" smtClean="0"/>
              <a:t>relationships, social civic and cultural </a:t>
            </a:r>
            <a:r>
              <a:rPr lang="en-GB" dirty="0"/>
              <a:t>participation, life history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Sister study to HRS, SHARE, KLOSA, CHARLS, etc.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 to measuring wellbeing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333500"/>
            <a:ext cx="8467725" cy="44243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How do we adequately capture different dimensions of wellbeing?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009999"/>
              </a:buClr>
              <a:buFont typeface="Wingdings" pitchFamily="2" charset="2"/>
              <a:buChar char="§"/>
            </a:pPr>
            <a:endParaRPr lang="en-GB" sz="1000" dirty="0" smtClean="0"/>
          </a:p>
          <a:p>
            <a:pPr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Hedonic wellbeing:</a:t>
            </a:r>
          </a:p>
          <a:p>
            <a:pPr marL="628650" lvl="1"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Maximisation of pleasure, minimisation of suffering (</a:t>
            </a:r>
            <a:r>
              <a:rPr lang="en-GB" dirty="0" err="1" smtClean="0"/>
              <a:t>Aristippus</a:t>
            </a:r>
            <a:r>
              <a:rPr lang="en-GB" dirty="0" smtClean="0"/>
              <a:t> of Cyrene, Epicurus, Bentham, Mill);</a:t>
            </a:r>
          </a:p>
          <a:p>
            <a:pPr marL="628650" lvl="1"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Affective and cognitive dimensions;</a:t>
            </a:r>
          </a:p>
          <a:p>
            <a:pPr marL="895350" lvl="2"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Both positive and negative affect – </a:t>
            </a:r>
            <a:r>
              <a:rPr lang="en-GB" b="1" dirty="0" smtClean="0"/>
              <a:t>CES-D depression symptoms</a:t>
            </a:r>
            <a:r>
              <a:rPr lang="en-GB" dirty="0" smtClean="0"/>
              <a:t> in ELSA;</a:t>
            </a:r>
          </a:p>
          <a:p>
            <a:pPr marL="895350" lvl="2"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And evaluation of life – </a:t>
            </a:r>
            <a:r>
              <a:rPr lang="en-GB" b="1" dirty="0" err="1" smtClean="0"/>
              <a:t>Diener</a:t>
            </a:r>
            <a:r>
              <a:rPr lang="en-GB" b="1" dirty="0" smtClean="0"/>
              <a:t> satisfaction with life </a:t>
            </a:r>
            <a:r>
              <a:rPr lang="en-GB" dirty="0" smtClean="0"/>
              <a:t>in ELSA.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009999"/>
              </a:buClr>
              <a:buFont typeface="Wingdings" pitchFamily="2" charset="2"/>
              <a:buChar char="§"/>
            </a:pPr>
            <a:endParaRPr lang="en-GB" sz="1000" dirty="0" smtClean="0"/>
          </a:p>
          <a:p>
            <a:pPr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err="1" smtClean="0"/>
              <a:t>Eudaimonic</a:t>
            </a:r>
            <a:r>
              <a:rPr lang="en-GB" dirty="0" smtClean="0"/>
              <a:t> wellbeing:</a:t>
            </a:r>
          </a:p>
          <a:p>
            <a:pPr marL="628650" lvl="1"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Personal development and realising one’s</a:t>
            </a:r>
          </a:p>
          <a:p>
            <a:pPr marL="628650" lvl="1"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None/>
            </a:pPr>
            <a:r>
              <a:rPr lang="en-GB" dirty="0" smtClean="0"/>
              <a:t>	potential (Aristotle, Erikson 1959, Maslow 1968);</a:t>
            </a:r>
          </a:p>
          <a:p>
            <a:pPr marL="628650" lvl="1">
              <a:spcBef>
                <a:spcPct val="0"/>
              </a:spcBef>
              <a:spcAft>
                <a:spcPts val="3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Many </a:t>
            </a:r>
            <a:r>
              <a:rPr lang="en-GB" dirty="0" err="1" smtClean="0"/>
              <a:t>operationalisations</a:t>
            </a:r>
            <a:r>
              <a:rPr lang="en-GB" dirty="0" smtClean="0"/>
              <a:t> – </a:t>
            </a:r>
            <a:r>
              <a:rPr lang="en-GB" b="1" dirty="0" smtClean="0"/>
              <a:t>CASP</a:t>
            </a:r>
            <a:r>
              <a:rPr lang="en-GB" dirty="0" smtClean="0"/>
              <a:t> in ELSA.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Font typeface="Wingdings" pitchFamily="2" charset="2"/>
              <a:buChar char="§"/>
            </a:pPr>
            <a:endParaRPr lang="en-GB" dirty="0" smtClean="0"/>
          </a:p>
        </p:txBody>
      </p:sp>
      <p:pic>
        <p:nvPicPr>
          <p:cNvPr id="4" name="Afbeelding 4" descr="mas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7973" y="4303948"/>
            <a:ext cx="1808965" cy="156489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69" y="4442123"/>
            <a:ext cx="5539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12" y="2188890"/>
            <a:ext cx="81326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Analytical methods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255713"/>
            <a:ext cx="8683625" cy="4611687"/>
          </a:xfrm>
        </p:spPr>
        <p:txBody>
          <a:bodyPr/>
          <a:lstStyle/>
          <a:p>
            <a:pPr>
              <a:buClr>
                <a:srgbClr val="00A2AE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Longitudinal multilevel growth models, observations (level 1) nested within individuals (level 2), to give overlapping cohorts.</a:t>
            </a:r>
          </a:p>
          <a:p>
            <a:pPr>
              <a:spcAft>
                <a:spcPts val="0"/>
              </a:spcAft>
              <a:buClr>
                <a:srgbClr val="00A2AE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Model the association between wellbeing and age cohort and ageing, with adjustment for a range of (time-varying) covariates: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Clr>
                <a:srgbClr val="00A2AE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ea typeface="+mn-ea"/>
              </a:rPr>
              <a:t>Demographic factors</a:t>
            </a:r>
            <a:r>
              <a:rPr lang="en-GB" dirty="0" smtClean="0"/>
              <a:t> (</a:t>
            </a:r>
            <a:r>
              <a:rPr lang="en-GB" dirty="0" smtClean="0">
                <a:ea typeface="+mn-ea"/>
              </a:rPr>
              <a:t>gender and ethnicity);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Clr>
                <a:srgbClr val="00A2AE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ea typeface="+mn-ea"/>
              </a:rPr>
              <a:t>Marital status;</a:t>
            </a:r>
            <a:r>
              <a:rPr lang="en-GB" dirty="0" smtClean="0"/>
              <a:t> </a:t>
            </a:r>
            <a:endParaRPr lang="en-GB" dirty="0" smtClean="0">
              <a:ea typeface="+mn-ea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  <a:buClr>
                <a:srgbClr val="00A2AE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ea typeface="+mn-ea"/>
              </a:rPr>
              <a:t>Socioeconomic factors (wealth, </a:t>
            </a:r>
            <a:r>
              <a:rPr lang="en-GB" dirty="0" smtClean="0"/>
              <a:t>occupational class, </a:t>
            </a:r>
            <a:r>
              <a:rPr lang="en-GB" dirty="0" smtClean="0">
                <a:ea typeface="+mn-ea"/>
              </a:rPr>
              <a:t>economic activity and education);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Clr>
                <a:srgbClr val="00A2AE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ea typeface="+mn-ea"/>
              </a:rPr>
              <a:t>Health</a:t>
            </a:r>
            <a:r>
              <a:rPr lang="en-GB" dirty="0" smtClean="0"/>
              <a:t> </a:t>
            </a:r>
            <a:r>
              <a:rPr lang="en-GB" dirty="0" smtClean="0">
                <a:ea typeface="+mn-ea"/>
              </a:rPr>
              <a:t>(limiting </a:t>
            </a:r>
            <a:r>
              <a:rPr lang="en-GB" dirty="0" err="1" smtClean="0">
                <a:ea typeface="+mn-ea"/>
              </a:rPr>
              <a:t>longterm</a:t>
            </a:r>
            <a:r>
              <a:rPr lang="en-GB" dirty="0" smtClean="0">
                <a:ea typeface="+mn-ea"/>
              </a:rPr>
              <a:t> illness, ADLs, IADLs, chronic conditions);</a:t>
            </a:r>
          </a:p>
          <a:p>
            <a:pPr lvl="1">
              <a:spcBef>
                <a:spcPts val="400"/>
              </a:spcBef>
              <a:spcAft>
                <a:spcPts val="480"/>
              </a:spcAft>
              <a:buClr>
                <a:srgbClr val="00A2AE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ea typeface="+mn-ea"/>
              </a:rPr>
              <a:t>Social support</a:t>
            </a:r>
            <a:r>
              <a:rPr lang="en-GB" dirty="0" smtClean="0"/>
              <a:t> (</a:t>
            </a:r>
            <a:r>
              <a:rPr lang="en-GB" dirty="0" smtClean="0">
                <a:ea typeface="+mn-ea"/>
              </a:rPr>
              <a:t>close contacts, support from contacts, caring and volunteering activities)</a:t>
            </a:r>
            <a:r>
              <a:rPr lang="en-GB" dirty="0" smtClean="0"/>
              <a:t> .</a:t>
            </a:r>
          </a:p>
          <a:p>
            <a:pPr>
              <a:buClr>
                <a:srgbClr val="00A2AE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Observed over eight years (six years for some of the analyses), using an unbalanced sample, average of 3.1 years follow up.</a:t>
            </a:r>
          </a:p>
          <a:p>
            <a:pPr>
              <a:buClr>
                <a:srgbClr val="00A2AE"/>
              </a:buClr>
              <a:buFont typeface="Wingdings" pitchFamily="2" charset="2"/>
              <a:buChar char="§"/>
              <a:defRPr/>
            </a:pPr>
            <a:r>
              <a:rPr lang="en-GB" dirty="0" smtClean="0"/>
              <a:t>Some analyses stratified by population group (wealth quintiles).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mp modified">
  <a:themeElements>
    <a:clrScheme name="uomp modified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omp modified.ppt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sdemona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sdemona" pitchFamily="82" charset="0"/>
          </a:defRPr>
        </a:defPPr>
      </a:lstStyle>
    </a:lnDef>
  </a:objectDefaults>
  <a:extraClrSchemeLst>
    <a:extraClrScheme>
      <a:clrScheme name="uomp modified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6046</TotalTime>
  <Words>1331</Words>
  <Application>Microsoft Office PowerPoint</Application>
  <PresentationFormat>Overhead</PresentationFormat>
  <Paragraphs>222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uomp modified</vt:lpstr>
      <vt:lpstr>Chart</vt:lpstr>
      <vt:lpstr>Inequalities in well-being in later life</vt:lpstr>
      <vt:lpstr>An ageing world</vt:lpstr>
      <vt:lpstr>Changing images of ageing</vt:lpstr>
      <vt:lpstr>A Third Age? Healthy, wealthy and engaged in society</vt:lpstr>
      <vt:lpstr>Contrasting images of ageing: Reflections of class?</vt:lpstr>
      <vt:lpstr>Research questions</vt:lpstr>
      <vt:lpstr>The English Longitudinal Study of Ageing (www.ifs.org.uk/elsa)</vt:lpstr>
      <vt:lpstr>Approaches to measuring wellbeing</vt:lpstr>
      <vt:lpstr>Analytical methods</vt:lpstr>
      <vt:lpstr>Age and negative affect  (CES-D score adjusted for gender and ethnicity)</vt:lpstr>
      <vt:lpstr>Age and cognitive wellbeing  (Diener satisfaction with life score adjusted for gender and ethnicity)</vt:lpstr>
      <vt:lpstr>Age and eudaimonic wellbeing (CASP quality of life score adjusted for gender and ethnicity)</vt:lpstr>
      <vt:lpstr>Age and negative affect: explaining the relationship  (CES-D score adjusted for gender and ethnicity)</vt:lpstr>
      <vt:lpstr>The impact of retirement on wellbeing</vt:lpstr>
      <vt:lpstr>Depression and type of retirement transition</vt:lpstr>
      <vt:lpstr>Age and negative affect: explaining the relationship  (CES-D score adjusted for gender and ethnicity)</vt:lpstr>
      <vt:lpstr>Age and negative affect: explaining the relationship  (CES-D score adjusted for gender and ethnicity)</vt:lpstr>
      <vt:lpstr>Age and negative affect: explaining the relationship  (CES-D score adjusted for gender and ethnicity)</vt:lpstr>
      <vt:lpstr>Age and negative affect: explaining the relationship  (CES-D score adjusted for gender and ethnicity)</vt:lpstr>
      <vt:lpstr>Age and negative affect: explaining the relationship  (CES-D score adjusted for gender and ethnicity)</vt:lpstr>
      <vt:lpstr>Age and cognitive wellbeing, full model  (Diener satisfaction with life score adjusted for gender and ethnicity)</vt:lpstr>
      <vt:lpstr>Age and eudaimonic wellbeing, full model  (CASP quality of life score adjusted for gender and ethnicity)</vt:lpstr>
      <vt:lpstr>Age cohort, ageing and cognitive wellbeing: Partial model</vt:lpstr>
      <vt:lpstr>Age cohort, ageing and cognitive wellbeing: Partial and full model</vt:lpstr>
      <vt:lpstr>Age, negative affect and wealth  (CES-D score adjusted for gender and ethnicity)</vt:lpstr>
      <vt:lpstr>Fair/poor self reported health and wealth</vt:lpstr>
      <vt:lpstr>Fair/poor self reported health and wealth</vt:lpstr>
      <vt:lpstr>Survival rates by wealth, age 50+</vt:lpstr>
      <vt:lpstr>The distribution of financial wealth, age 60-74</vt:lpstr>
      <vt:lpstr>Social mobility: odds to be in a professional or managerial class for four age cohorts</vt:lpstr>
      <vt:lpstr>Concluding comments: well-being in later life</vt:lpstr>
      <vt:lpstr>Concluding comments: well-being in later life</vt:lpstr>
      <vt:lpstr>Acknowledgements</vt:lpstr>
    </vt:vector>
  </TitlesOfParts>
  <Company>Manchester Computing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Nazroo</dc:creator>
  <cp:lastModifiedBy>James Nazroo</cp:lastModifiedBy>
  <cp:revision>400</cp:revision>
  <cp:lastPrinted>2013-06-20T15:12:44Z</cp:lastPrinted>
  <dcterms:created xsi:type="dcterms:W3CDTF">2006-10-16T15:28:48Z</dcterms:created>
  <dcterms:modified xsi:type="dcterms:W3CDTF">2014-03-08T12:12:53Z</dcterms:modified>
</cp:coreProperties>
</file>