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2"/>
  </p:notesMasterIdLst>
  <p:handoutMasterIdLst>
    <p:handoutMasterId r:id="rId23"/>
  </p:handoutMasterIdLst>
  <p:sldIdLst>
    <p:sldId id="256" r:id="rId2"/>
    <p:sldId id="276" r:id="rId3"/>
    <p:sldId id="257" r:id="rId4"/>
    <p:sldId id="272" r:id="rId5"/>
    <p:sldId id="259" r:id="rId6"/>
    <p:sldId id="258" r:id="rId7"/>
    <p:sldId id="260" r:id="rId8"/>
    <p:sldId id="269" r:id="rId9"/>
    <p:sldId id="261" r:id="rId10"/>
    <p:sldId id="263" r:id="rId11"/>
    <p:sldId id="277" r:id="rId12"/>
    <p:sldId id="262" r:id="rId13"/>
    <p:sldId id="274" r:id="rId14"/>
    <p:sldId id="273" r:id="rId15"/>
    <p:sldId id="278" r:id="rId16"/>
    <p:sldId id="279" r:id="rId17"/>
    <p:sldId id="271" r:id="rId18"/>
    <p:sldId id="266" r:id="rId19"/>
    <p:sldId id="264" r:id="rId20"/>
    <p:sldId id="275" r:id="rId21"/>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0" d="100"/>
          <a:sy n="60" d="100"/>
        </p:scale>
        <p:origin x="-1434" y="-102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uk.sc.local\data\MANC\Users\GWhitham\2013%20WORK\Defending%20income\Updated%20graphs%20for%20incomes%20report.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uk.sc.local\data\MANC\Users\GWhitham\2013%20WORK\Defending%20income\Updated%20graphs%20for%20incomes%20report.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Sheet1!$B$27</c:f>
              <c:strCache>
                <c:ptCount val="1"/>
                <c:pt idx="0">
                  <c:v>% relative CP BHC</c:v>
                </c:pt>
              </c:strCache>
            </c:strRef>
          </c:tx>
          <c:marker>
            <c:symbol val="none"/>
          </c:marker>
          <c:dLbls>
            <c:dLbl>
              <c:idx val="12"/>
              <c:layout/>
              <c:showLegendKey val="0"/>
              <c:showVal val="1"/>
              <c:showCatName val="0"/>
              <c:showSerName val="0"/>
              <c:showPercent val="0"/>
              <c:showBubbleSize val="0"/>
            </c:dLbl>
            <c:showLegendKey val="0"/>
            <c:showVal val="0"/>
            <c:showCatName val="0"/>
            <c:showSerName val="0"/>
            <c:showPercent val="0"/>
            <c:showBubbleSize val="0"/>
          </c:dLbls>
          <c:cat>
            <c:strRef>
              <c:f>Sheet1!$A$28:$A$40</c:f>
              <c:strCache>
                <c:ptCount val="13"/>
                <c:pt idx="0">
                  <c:v>1998/99</c:v>
                </c:pt>
                <c:pt idx="1">
                  <c:v>1999/00</c:v>
                </c:pt>
                <c:pt idx="2">
                  <c:v>2000/01</c:v>
                </c:pt>
                <c:pt idx="3">
                  <c:v>2001/02</c:v>
                </c:pt>
                <c:pt idx="4">
                  <c:v>2002/03</c:v>
                </c:pt>
                <c:pt idx="5">
                  <c:v>2003/04</c:v>
                </c:pt>
                <c:pt idx="6">
                  <c:v>2004/05</c:v>
                </c:pt>
                <c:pt idx="7">
                  <c:v>2005/06</c:v>
                </c:pt>
                <c:pt idx="8">
                  <c:v>2006/07</c:v>
                </c:pt>
                <c:pt idx="9">
                  <c:v>2007/08</c:v>
                </c:pt>
                <c:pt idx="10">
                  <c:v>2008/09</c:v>
                </c:pt>
                <c:pt idx="11">
                  <c:v>2009/10</c:v>
                </c:pt>
                <c:pt idx="12">
                  <c:v>2010/11</c:v>
                </c:pt>
              </c:strCache>
            </c:strRef>
          </c:cat>
          <c:val>
            <c:numRef>
              <c:f>Sheet1!$B$28:$B$40</c:f>
              <c:numCache>
                <c:formatCode>General</c:formatCode>
                <c:ptCount val="13"/>
                <c:pt idx="0">
                  <c:v>26.1</c:v>
                </c:pt>
                <c:pt idx="1">
                  <c:v>25.7</c:v>
                </c:pt>
                <c:pt idx="2">
                  <c:v>23.4</c:v>
                </c:pt>
                <c:pt idx="3">
                  <c:v>23.2</c:v>
                </c:pt>
                <c:pt idx="4">
                  <c:v>22.6</c:v>
                </c:pt>
                <c:pt idx="5">
                  <c:v>22.1</c:v>
                </c:pt>
                <c:pt idx="6">
                  <c:v>21.3</c:v>
                </c:pt>
                <c:pt idx="7">
                  <c:v>22</c:v>
                </c:pt>
                <c:pt idx="8">
                  <c:v>22.3</c:v>
                </c:pt>
                <c:pt idx="9">
                  <c:v>22.5</c:v>
                </c:pt>
                <c:pt idx="10">
                  <c:v>21.8</c:v>
                </c:pt>
                <c:pt idx="11">
                  <c:v>19.7</c:v>
                </c:pt>
                <c:pt idx="12">
                  <c:v>17.5</c:v>
                </c:pt>
              </c:numCache>
            </c:numRef>
          </c:val>
          <c:smooth val="0"/>
        </c:ser>
        <c:ser>
          <c:idx val="1"/>
          <c:order val="1"/>
          <c:tx>
            <c:strRef>
              <c:f>Sheet1!$C$27</c:f>
              <c:strCache>
                <c:ptCount val="1"/>
                <c:pt idx="0">
                  <c:v>% absolute CP BHC</c:v>
                </c:pt>
              </c:strCache>
            </c:strRef>
          </c:tx>
          <c:marker>
            <c:symbol val="none"/>
          </c:marker>
          <c:dLbls>
            <c:dLbl>
              <c:idx val="0"/>
              <c:layout>
                <c:manualLayout>
                  <c:x val="-5.327422162368009E-2"/>
                  <c:y val="3.8012935173279125E-2"/>
                </c:manualLayout>
              </c:layout>
              <c:showLegendKey val="0"/>
              <c:showVal val="1"/>
              <c:showCatName val="0"/>
              <c:showSerName val="0"/>
              <c:showPercent val="0"/>
              <c:showBubbleSize val="0"/>
            </c:dLbl>
            <c:dLbl>
              <c:idx val="12"/>
              <c:layout/>
              <c:showLegendKey val="0"/>
              <c:showVal val="1"/>
              <c:showCatName val="0"/>
              <c:showSerName val="0"/>
              <c:showPercent val="0"/>
              <c:showBubbleSize val="0"/>
            </c:dLbl>
            <c:showLegendKey val="0"/>
            <c:showVal val="0"/>
            <c:showCatName val="0"/>
            <c:showSerName val="0"/>
            <c:showPercent val="0"/>
            <c:showBubbleSize val="0"/>
          </c:dLbls>
          <c:cat>
            <c:strRef>
              <c:f>Sheet1!$A$28:$A$40</c:f>
              <c:strCache>
                <c:ptCount val="13"/>
                <c:pt idx="0">
                  <c:v>1998/99</c:v>
                </c:pt>
                <c:pt idx="1">
                  <c:v>1999/00</c:v>
                </c:pt>
                <c:pt idx="2">
                  <c:v>2000/01</c:v>
                </c:pt>
                <c:pt idx="3">
                  <c:v>2001/02</c:v>
                </c:pt>
                <c:pt idx="4">
                  <c:v>2002/03</c:v>
                </c:pt>
                <c:pt idx="5">
                  <c:v>2003/04</c:v>
                </c:pt>
                <c:pt idx="6">
                  <c:v>2004/05</c:v>
                </c:pt>
                <c:pt idx="7">
                  <c:v>2005/06</c:v>
                </c:pt>
                <c:pt idx="8">
                  <c:v>2006/07</c:v>
                </c:pt>
                <c:pt idx="9">
                  <c:v>2007/08</c:v>
                </c:pt>
                <c:pt idx="10">
                  <c:v>2008/09</c:v>
                </c:pt>
                <c:pt idx="11">
                  <c:v>2009/10</c:v>
                </c:pt>
                <c:pt idx="12">
                  <c:v>2010/11</c:v>
                </c:pt>
              </c:strCache>
            </c:strRef>
          </c:cat>
          <c:val>
            <c:numRef>
              <c:f>Sheet1!$C$28:$C$40</c:f>
              <c:numCache>
                <c:formatCode>General</c:formatCode>
                <c:ptCount val="13"/>
                <c:pt idx="0">
                  <c:v>26.1</c:v>
                </c:pt>
                <c:pt idx="1">
                  <c:v>23.4</c:v>
                </c:pt>
                <c:pt idx="2">
                  <c:v>19.100000000000001</c:v>
                </c:pt>
                <c:pt idx="3">
                  <c:v>15.2</c:v>
                </c:pt>
                <c:pt idx="4">
                  <c:v>14.1</c:v>
                </c:pt>
                <c:pt idx="5">
                  <c:v>13.7</c:v>
                </c:pt>
                <c:pt idx="6">
                  <c:v>12.9</c:v>
                </c:pt>
                <c:pt idx="7">
                  <c:v>12.7</c:v>
                </c:pt>
                <c:pt idx="8">
                  <c:v>13.1</c:v>
                </c:pt>
                <c:pt idx="9">
                  <c:v>13.4</c:v>
                </c:pt>
                <c:pt idx="10">
                  <c:v>12.4</c:v>
                </c:pt>
                <c:pt idx="11">
                  <c:v>10.8</c:v>
                </c:pt>
                <c:pt idx="12">
                  <c:v>10.8</c:v>
                </c:pt>
              </c:numCache>
            </c:numRef>
          </c:val>
          <c:smooth val="0"/>
        </c:ser>
        <c:dLbls>
          <c:showLegendKey val="0"/>
          <c:showVal val="0"/>
          <c:showCatName val="0"/>
          <c:showSerName val="0"/>
          <c:showPercent val="0"/>
          <c:showBubbleSize val="0"/>
        </c:dLbls>
        <c:marker val="1"/>
        <c:smooth val="0"/>
        <c:axId val="26247552"/>
        <c:axId val="26249088"/>
      </c:lineChart>
      <c:catAx>
        <c:axId val="26247552"/>
        <c:scaling>
          <c:orientation val="minMax"/>
        </c:scaling>
        <c:delete val="0"/>
        <c:axPos val="b"/>
        <c:majorTickMark val="out"/>
        <c:minorTickMark val="none"/>
        <c:tickLblPos val="nextTo"/>
        <c:crossAx val="26249088"/>
        <c:crosses val="autoZero"/>
        <c:auto val="1"/>
        <c:lblAlgn val="ctr"/>
        <c:lblOffset val="100"/>
        <c:noMultiLvlLbl val="0"/>
      </c:catAx>
      <c:valAx>
        <c:axId val="26249088"/>
        <c:scaling>
          <c:orientation val="minMax"/>
          <c:min val="10"/>
        </c:scaling>
        <c:delete val="0"/>
        <c:axPos val="l"/>
        <c:majorGridlines/>
        <c:numFmt formatCode="General" sourceLinked="1"/>
        <c:majorTickMark val="out"/>
        <c:minorTickMark val="none"/>
        <c:tickLblPos val="nextTo"/>
        <c:crossAx val="26247552"/>
        <c:crosses val="autoZero"/>
        <c:crossBetween val="between"/>
      </c:valAx>
    </c:plotArea>
    <c:legend>
      <c:legendPos val="b"/>
      <c:layout/>
      <c:overlay val="0"/>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Sheet5!$C$6</c:f>
              <c:strCache>
                <c:ptCount val="1"/>
                <c:pt idx="0">
                  <c:v>Percentage of children in relative poverty (BHC)</c:v>
                </c:pt>
              </c:strCache>
            </c:strRef>
          </c:tx>
          <c:marker>
            <c:symbol val="none"/>
          </c:marker>
          <c:dLbls>
            <c:dLbl>
              <c:idx val="0"/>
              <c:layout/>
              <c:showLegendKey val="0"/>
              <c:showVal val="1"/>
              <c:showCatName val="0"/>
              <c:showSerName val="0"/>
              <c:showPercent val="0"/>
              <c:showBubbleSize val="0"/>
            </c:dLbl>
            <c:dLbl>
              <c:idx val="9"/>
              <c:layout>
                <c:manualLayout>
                  <c:x val="-5.0736371757780341E-2"/>
                  <c:y val="4.2604182321746821E-2"/>
                </c:manualLayout>
              </c:layout>
              <c:showLegendKey val="0"/>
              <c:showVal val="1"/>
              <c:showCatName val="0"/>
              <c:showSerName val="0"/>
              <c:showPercent val="0"/>
              <c:showBubbleSize val="0"/>
            </c:dLbl>
            <c:showLegendKey val="0"/>
            <c:showVal val="0"/>
            <c:showCatName val="0"/>
            <c:showSerName val="0"/>
            <c:showPercent val="0"/>
            <c:showBubbleSize val="0"/>
          </c:dLbls>
          <c:cat>
            <c:strRef>
              <c:f>Sheet5!$B$7:$B$16</c:f>
              <c:strCache>
                <c:ptCount val="10"/>
                <c:pt idx="0">
                  <c:v>2011/12</c:v>
                </c:pt>
                <c:pt idx="1">
                  <c:v>2012/13</c:v>
                </c:pt>
                <c:pt idx="2">
                  <c:v>2013/14</c:v>
                </c:pt>
                <c:pt idx="3">
                  <c:v>2014/15</c:v>
                </c:pt>
                <c:pt idx="4">
                  <c:v>2015/16</c:v>
                </c:pt>
                <c:pt idx="5">
                  <c:v>2016/17</c:v>
                </c:pt>
                <c:pt idx="9">
                  <c:v>2020/21</c:v>
                </c:pt>
              </c:strCache>
            </c:strRef>
          </c:cat>
          <c:val>
            <c:numRef>
              <c:f>Sheet5!$C$7:$C$16</c:f>
              <c:numCache>
                <c:formatCode>General</c:formatCode>
                <c:ptCount val="10"/>
                <c:pt idx="0">
                  <c:v>17.5</c:v>
                </c:pt>
                <c:pt idx="1">
                  <c:v>19</c:v>
                </c:pt>
                <c:pt idx="2">
                  <c:v>20.5</c:v>
                </c:pt>
                <c:pt idx="3">
                  <c:v>20.9</c:v>
                </c:pt>
                <c:pt idx="4">
                  <c:v>21.4</c:v>
                </c:pt>
                <c:pt idx="5">
                  <c:v>21.6</c:v>
                </c:pt>
                <c:pt idx="6">
                  <c:v>22.074999999999999</c:v>
                </c:pt>
                <c:pt idx="7">
                  <c:v>22.55</c:v>
                </c:pt>
                <c:pt idx="8">
                  <c:v>23.024999999999999</c:v>
                </c:pt>
                <c:pt idx="9">
                  <c:v>23.5</c:v>
                </c:pt>
              </c:numCache>
            </c:numRef>
          </c:val>
          <c:smooth val="0"/>
        </c:ser>
        <c:ser>
          <c:idx val="1"/>
          <c:order val="1"/>
          <c:tx>
            <c:strRef>
              <c:f>Sheet5!$D$6</c:f>
              <c:strCache>
                <c:ptCount val="1"/>
                <c:pt idx="0">
                  <c:v>Percentage of children in absolute poverty (BHC)</c:v>
                </c:pt>
              </c:strCache>
            </c:strRef>
          </c:tx>
          <c:marker>
            <c:symbol val="none"/>
          </c:marker>
          <c:dLbls>
            <c:dLbl>
              <c:idx val="0"/>
              <c:layout/>
              <c:showLegendKey val="0"/>
              <c:showVal val="1"/>
              <c:showCatName val="0"/>
              <c:showSerName val="0"/>
              <c:showPercent val="0"/>
              <c:showBubbleSize val="0"/>
            </c:dLbl>
            <c:dLbl>
              <c:idx val="9"/>
              <c:layout>
                <c:manualLayout>
                  <c:x val="-5.0736371757780341E-2"/>
                  <c:y val="4.6864600553921464E-2"/>
                </c:manualLayout>
              </c:layout>
              <c:showLegendKey val="0"/>
              <c:showVal val="1"/>
              <c:showCatName val="0"/>
              <c:showSerName val="0"/>
              <c:showPercent val="0"/>
              <c:showBubbleSize val="0"/>
            </c:dLbl>
            <c:showLegendKey val="0"/>
            <c:showVal val="0"/>
            <c:showCatName val="0"/>
            <c:showSerName val="0"/>
            <c:showPercent val="0"/>
            <c:showBubbleSize val="0"/>
          </c:dLbls>
          <c:cat>
            <c:strRef>
              <c:f>Sheet5!$B$7:$B$16</c:f>
              <c:strCache>
                <c:ptCount val="10"/>
                <c:pt idx="0">
                  <c:v>2011/12</c:v>
                </c:pt>
                <c:pt idx="1">
                  <c:v>2012/13</c:v>
                </c:pt>
                <c:pt idx="2">
                  <c:v>2013/14</c:v>
                </c:pt>
                <c:pt idx="3">
                  <c:v>2014/15</c:v>
                </c:pt>
                <c:pt idx="4">
                  <c:v>2015/16</c:v>
                </c:pt>
                <c:pt idx="5">
                  <c:v>2016/17</c:v>
                </c:pt>
                <c:pt idx="9">
                  <c:v>2020/21</c:v>
                </c:pt>
              </c:strCache>
            </c:strRef>
          </c:cat>
          <c:val>
            <c:numRef>
              <c:f>Sheet5!$D$7:$D$16</c:f>
              <c:numCache>
                <c:formatCode>General</c:formatCode>
                <c:ptCount val="10"/>
                <c:pt idx="0">
                  <c:v>19.3</c:v>
                </c:pt>
                <c:pt idx="1">
                  <c:v>20.9</c:v>
                </c:pt>
                <c:pt idx="2">
                  <c:v>23.1</c:v>
                </c:pt>
                <c:pt idx="3">
                  <c:v>23.8</c:v>
                </c:pt>
                <c:pt idx="4">
                  <c:v>23.8</c:v>
                </c:pt>
                <c:pt idx="5">
                  <c:v>24</c:v>
                </c:pt>
                <c:pt idx="6">
                  <c:v>24.8</c:v>
                </c:pt>
                <c:pt idx="7">
                  <c:v>25.6</c:v>
                </c:pt>
                <c:pt idx="8">
                  <c:v>26.4</c:v>
                </c:pt>
                <c:pt idx="9">
                  <c:v>27.2</c:v>
                </c:pt>
              </c:numCache>
            </c:numRef>
          </c:val>
          <c:smooth val="0"/>
        </c:ser>
        <c:dLbls>
          <c:showLegendKey val="0"/>
          <c:showVal val="0"/>
          <c:showCatName val="0"/>
          <c:showSerName val="0"/>
          <c:showPercent val="0"/>
          <c:showBubbleSize val="0"/>
        </c:dLbls>
        <c:marker val="1"/>
        <c:smooth val="0"/>
        <c:axId val="27948544"/>
        <c:axId val="27950080"/>
      </c:lineChart>
      <c:catAx>
        <c:axId val="27948544"/>
        <c:scaling>
          <c:orientation val="minMax"/>
        </c:scaling>
        <c:delete val="0"/>
        <c:axPos val="b"/>
        <c:majorTickMark val="out"/>
        <c:minorTickMark val="none"/>
        <c:tickLblPos val="nextTo"/>
        <c:txPr>
          <a:bodyPr rot="-2700000"/>
          <a:lstStyle/>
          <a:p>
            <a:pPr>
              <a:defRPr/>
            </a:pPr>
            <a:endParaRPr lang="en-US"/>
          </a:p>
        </c:txPr>
        <c:crossAx val="27950080"/>
        <c:crosses val="autoZero"/>
        <c:auto val="1"/>
        <c:lblAlgn val="ctr"/>
        <c:lblOffset val="100"/>
        <c:noMultiLvlLbl val="0"/>
      </c:catAx>
      <c:valAx>
        <c:axId val="27950080"/>
        <c:scaling>
          <c:orientation val="minMax"/>
          <c:min val="15"/>
        </c:scaling>
        <c:delete val="0"/>
        <c:axPos val="l"/>
        <c:majorGridlines/>
        <c:numFmt formatCode="General" sourceLinked="1"/>
        <c:majorTickMark val="out"/>
        <c:minorTickMark val="none"/>
        <c:tickLblPos val="nextTo"/>
        <c:crossAx val="27948544"/>
        <c:crosses val="autoZero"/>
        <c:crossBetween val="between"/>
      </c:valAx>
    </c:plotArea>
    <c:legend>
      <c:legendPos val="b"/>
      <c:layout/>
      <c:overlay val="0"/>
    </c:legend>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25C195B6-0178-4A31-8D9C-88B8063FB18D}" type="datetimeFigureOut">
              <a:rPr lang="en-GB" smtClean="0"/>
              <a:t>03/03/2014</a:t>
            </a:fld>
            <a:endParaRPr lang="en-GB"/>
          </a:p>
        </p:txBody>
      </p:sp>
      <p:sp>
        <p:nvSpPr>
          <p:cNvPr id="4" name="Footer Placeholder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C713CA6B-52CC-406D-AEEA-4031EF024BCB}" type="slidenum">
              <a:rPr lang="en-GB" smtClean="0"/>
              <a:t>‹#›</a:t>
            </a:fld>
            <a:endParaRPr lang="en-GB"/>
          </a:p>
        </p:txBody>
      </p:sp>
    </p:spTree>
    <p:extLst>
      <p:ext uri="{BB962C8B-B14F-4D97-AF65-F5344CB8AC3E}">
        <p14:creationId xmlns:p14="http://schemas.microsoft.com/office/powerpoint/2010/main" val="25292001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D4B08536-0A61-4D92-95DE-D9E1A7CCE19D}" type="datetimeFigureOut">
              <a:rPr lang="en-GB" smtClean="0"/>
              <a:t>03/03/2014</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09487E54-9C9F-4B9E-83C8-D779E643013F}" type="slidenum">
              <a:rPr lang="en-GB" smtClean="0"/>
              <a:t>‹#›</a:t>
            </a:fld>
            <a:endParaRPr lang="en-GB"/>
          </a:p>
        </p:txBody>
      </p:sp>
    </p:spTree>
    <p:extLst>
      <p:ext uri="{BB962C8B-B14F-4D97-AF65-F5344CB8AC3E}">
        <p14:creationId xmlns:p14="http://schemas.microsoft.com/office/powerpoint/2010/main" val="3833294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925B411-59C5-4325-9675-0DE70FD411EA}" type="datetimeFigureOut">
              <a:rPr lang="en-GB" smtClean="0"/>
              <a:t>03/03/2014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ACE340E-28E8-4B7F-B756-8AB976F6063B}" type="slidenum">
              <a:rPr lang="en-GB" smtClean="0"/>
              <a:t>‹#›</a:t>
            </a:fld>
            <a:endParaRPr lang="en-GB"/>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925B411-59C5-4325-9675-0DE70FD411EA}" type="datetimeFigureOut">
              <a:rPr lang="en-GB" smtClean="0"/>
              <a:t>03/03/2014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ACE340E-28E8-4B7F-B756-8AB976F6063B}"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925B411-59C5-4325-9675-0DE70FD411EA}" type="datetimeFigureOut">
              <a:rPr lang="en-GB" smtClean="0"/>
              <a:t>03/03/2014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ACE340E-28E8-4B7F-B756-8AB976F6063B}"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925B411-59C5-4325-9675-0DE70FD411EA}" type="datetimeFigureOut">
              <a:rPr lang="en-GB" smtClean="0"/>
              <a:t>03/03/2014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ACE340E-28E8-4B7F-B756-8AB976F6063B}"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925B411-59C5-4325-9675-0DE70FD411EA}" type="datetimeFigureOut">
              <a:rPr lang="en-GB" smtClean="0"/>
              <a:t>03/03/2014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ACE340E-28E8-4B7F-B756-8AB976F6063B}" type="slidenum">
              <a:rPr lang="en-GB" smtClean="0"/>
              <a:t>‹#›</a:t>
            </a:fld>
            <a:endParaRPr lang="en-GB"/>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925B411-59C5-4325-9675-0DE70FD411EA}" type="datetimeFigureOut">
              <a:rPr lang="en-GB" smtClean="0"/>
              <a:t>03/03/2014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ACE340E-28E8-4B7F-B756-8AB976F6063B}"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925B411-59C5-4325-9675-0DE70FD411EA}" type="datetimeFigureOut">
              <a:rPr lang="en-GB" smtClean="0"/>
              <a:t>03/03/2014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ACE340E-28E8-4B7F-B756-8AB976F6063B}" type="slidenum">
              <a:rPr lang="en-GB" smtClean="0"/>
              <a:t>‹#›</a:t>
            </a:fld>
            <a:endParaRPr lang="en-GB"/>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925B411-59C5-4325-9675-0DE70FD411EA}" type="datetimeFigureOut">
              <a:rPr lang="en-GB" smtClean="0"/>
              <a:t>03/03/2014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ACE340E-28E8-4B7F-B756-8AB976F6063B}"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25B411-59C5-4325-9675-0DE70FD411EA}" type="datetimeFigureOut">
              <a:rPr lang="en-GB" smtClean="0"/>
              <a:t>03/03/2014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ACE340E-28E8-4B7F-B756-8AB976F6063B}"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25B411-59C5-4325-9675-0DE70FD411EA}" type="datetimeFigureOut">
              <a:rPr lang="en-GB" smtClean="0"/>
              <a:t>03/03/2014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ACE340E-28E8-4B7F-B756-8AB976F6063B}" type="slidenum">
              <a:rPr lang="en-GB" smtClean="0"/>
              <a:t>‹#›</a:t>
            </a:fld>
            <a:endParaRPr lang="en-GB"/>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25B411-59C5-4325-9675-0DE70FD411EA}" type="datetimeFigureOut">
              <a:rPr lang="en-GB" smtClean="0"/>
              <a:t>03/03/2014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ACE340E-28E8-4B7F-B756-8AB976F6063B}"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6925B411-59C5-4325-9675-0DE70FD411EA}" type="datetimeFigureOut">
              <a:rPr lang="en-GB" smtClean="0"/>
              <a:t>03/03/2014</a:t>
            </a:fld>
            <a:endParaRPr lang="en-GB"/>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GB"/>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1ACE340E-28E8-4B7F-B756-8AB976F6063B}"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Graham_whitham@hotmail.co.uk"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mailto:Graham_whitham@hotmail.co.uk"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sz="4000" b="1" dirty="0"/>
              <a:t>Is the relative measure of child poverty a help or a hindrance</a:t>
            </a:r>
            <a:r>
              <a:rPr lang="en-GB" sz="4000" b="1" dirty="0" smtClean="0"/>
              <a:t>?</a:t>
            </a:r>
            <a:r>
              <a:rPr lang="en-GB" sz="2800" dirty="0" smtClean="0"/>
              <a:t> </a:t>
            </a:r>
            <a:endParaRPr lang="en-GB" sz="2800" dirty="0"/>
          </a:p>
        </p:txBody>
      </p:sp>
      <p:sp>
        <p:nvSpPr>
          <p:cNvPr id="3" name="Subtitle 2"/>
          <p:cNvSpPr>
            <a:spLocks noGrp="1"/>
          </p:cNvSpPr>
          <p:nvPr>
            <p:ph type="subTitle" idx="1"/>
          </p:nvPr>
        </p:nvSpPr>
        <p:spPr>
          <a:xfrm>
            <a:off x="685800" y="3505200"/>
            <a:ext cx="7126560" cy="1752600"/>
          </a:xfrm>
        </p:spPr>
        <p:txBody>
          <a:bodyPr>
            <a:normAutofit/>
          </a:bodyPr>
          <a:lstStyle/>
          <a:p>
            <a:r>
              <a:rPr lang="en-GB" sz="1800" dirty="0" smtClean="0"/>
              <a:t>Graham Whitham</a:t>
            </a:r>
          </a:p>
          <a:p>
            <a:r>
              <a:rPr lang="en-GB" sz="1800" dirty="0" smtClean="0">
                <a:hlinkClick r:id="rId2"/>
              </a:rPr>
              <a:t>Graham_whitham@hotmail.co.uk</a:t>
            </a:r>
            <a:endParaRPr lang="en-GB" sz="1800" dirty="0" smtClean="0"/>
          </a:p>
          <a:p>
            <a:r>
              <a:rPr lang="en-GB" sz="1800" dirty="0" smtClean="0"/>
              <a:t>@</a:t>
            </a:r>
            <a:r>
              <a:rPr lang="en-GB" sz="1800" dirty="0" err="1" smtClean="0"/>
              <a:t>GrahamWhitham</a:t>
            </a:r>
            <a:endParaRPr lang="en-GB" sz="1800" dirty="0" smtClean="0"/>
          </a:p>
          <a:p>
            <a:endParaRPr lang="en-GB" sz="1800" dirty="0"/>
          </a:p>
          <a:p>
            <a:r>
              <a:rPr lang="en-GB" sz="1800" dirty="0" smtClean="0"/>
              <a:t>For Radical Statistics Conference, 8</a:t>
            </a:r>
            <a:r>
              <a:rPr lang="en-GB" sz="1800" baseline="30000" dirty="0" smtClean="0"/>
              <a:t>th</a:t>
            </a:r>
            <a:r>
              <a:rPr lang="en-GB" sz="1800" dirty="0" smtClean="0"/>
              <a:t> March 2014, Manchester.</a:t>
            </a:r>
            <a:endParaRPr lang="en-GB" sz="1800" dirty="0"/>
          </a:p>
        </p:txBody>
      </p:sp>
    </p:spTree>
    <p:extLst>
      <p:ext uri="{BB962C8B-B14F-4D97-AF65-F5344CB8AC3E}">
        <p14:creationId xmlns:p14="http://schemas.microsoft.com/office/powerpoint/2010/main" val="20317817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Progress in reverse – projected % children in poverty to 2020/21</a:t>
            </a:r>
            <a:endParaRPr lang="en-GB" dirty="0"/>
          </a:p>
        </p:txBody>
      </p:sp>
      <p:sp>
        <p:nvSpPr>
          <p:cNvPr id="10" name="TextBox 9"/>
          <p:cNvSpPr txBox="1"/>
          <p:nvPr/>
        </p:nvSpPr>
        <p:spPr>
          <a:xfrm>
            <a:off x="683568" y="5229200"/>
            <a:ext cx="7704856" cy="1015663"/>
          </a:xfrm>
          <a:prstGeom prst="rect">
            <a:avLst/>
          </a:prstGeom>
          <a:noFill/>
        </p:spPr>
        <p:txBody>
          <a:bodyPr wrap="square" rtlCol="0">
            <a:spAutoFit/>
          </a:bodyPr>
          <a:lstStyle/>
          <a:p>
            <a:endParaRPr lang="en-GB" sz="1200" dirty="0"/>
          </a:p>
          <a:p>
            <a:r>
              <a:rPr lang="en-GB" sz="1200" dirty="0" smtClean="0"/>
              <a:t>Source</a:t>
            </a:r>
            <a:r>
              <a:rPr lang="en-GB" sz="1200" dirty="0"/>
              <a:t>: HBAI 2011/12 and IFS projections (IFS Report R78</a:t>
            </a:r>
            <a:r>
              <a:rPr lang="en-GB" sz="1200" dirty="0" smtClean="0"/>
              <a:t>). Absolute poverty figures relate to 2010/11 median incomes not 1998/99 as is the case with the previous chart. NB IFS projections are for each year to 2016/17 then in 2020/21. Author has imagined ‘steady’ change in the years between 2016/17 and 2020/21.</a:t>
            </a:r>
            <a:br>
              <a:rPr lang="en-GB" sz="1200" dirty="0" smtClean="0"/>
            </a:br>
            <a:endParaRPr lang="en-GB" sz="1200" dirty="0" smtClean="0"/>
          </a:p>
        </p:txBody>
      </p:sp>
      <p:graphicFrame>
        <p:nvGraphicFramePr>
          <p:cNvPr id="15" name="Content Placeholder 14"/>
          <p:cNvGraphicFramePr>
            <a:graphicFrameLocks noGrp="1"/>
          </p:cNvGraphicFramePr>
          <p:nvPr>
            <p:ph idx="1"/>
            <p:extLst>
              <p:ext uri="{D42A27DB-BD31-4B8C-83A1-F6EECF244321}">
                <p14:modId xmlns:p14="http://schemas.microsoft.com/office/powerpoint/2010/main" val="1214129532"/>
              </p:ext>
            </p:extLst>
          </p:nvPr>
        </p:nvGraphicFramePr>
        <p:xfrm>
          <a:off x="1763688" y="1988840"/>
          <a:ext cx="5256584" cy="2980928"/>
        </p:xfrm>
        <a:graphic>
          <a:graphicData uri="http://schemas.openxmlformats.org/drawingml/2006/chart">
            <c:chart xmlns:c="http://schemas.openxmlformats.org/drawingml/2006/chart" xmlns:r="http://schemas.openxmlformats.org/officeDocument/2006/relationships" r:id="rId2"/>
          </a:graphicData>
        </a:graphic>
      </p:graphicFrame>
      <p:sp>
        <p:nvSpPr>
          <p:cNvPr id="5" name="Oval Callout 4"/>
          <p:cNvSpPr/>
          <p:nvPr/>
        </p:nvSpPr>
        <p:spPr>
          <a:xfrm>
            <a:off x="2627784" y="1988840"/>
            <a:ext cx="2016224" cy="1044116"/>
          </a:xfrm>
          <a:prstGeom prst="wedgeEllipseCallou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solidFill>
                  <a:schemeClr val="tx1"/>
                </a:solidFill>
              </a:rPr>
              <a:t>As median incomes recover, relative poverty is set to rise.</a:t>
            </a:r>
          </a:p>
        </p:txBody>
      </p:sp>
      <p:sp>
        <p:nvSpPr>
          <p:cNvPr id="6" name="Oval Callout 5"/>
          <p:cNvSpPr/>
          <p:nvPr/>
        </p:nvSpPr>
        <p:spPr>
          <a:xfrm>
            <a:off x="6588224" y="1415505"/>
            <a:ext cx="1728192" cy="1080120"/>
          </a:xfrm>
          <a:prstGeom prst="wedgeEllipseCallou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b="1" dirty="0">
                <a:solidFill>
                  <a:schemeClr val="tx1"/>
                </a:solidFill>
              </a:rPr>
              <a:t>By 2020 we will be back to where we were 20 years previously. </a:t>
            </a:r>
          </a:p>
        </p:txBody>
      </p:sp>
    </p:spTree>
    <p:extLst>
      <p:ext uri="{BB962C8B-B14F-4D97-AF65-F5344CB8AC3E}">
        <p14:creationId xmlns:p14="http://schemas.microsoft.com/office/powerpoint/2010/main" val="3191921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Why did child poverty fall and why is it about to go up? </a:t>
            </a:r>
            <a:endParaRPr lang="en-GB" dirty="0"/>
          </a:p>
        </p:txBody>
      </p:sp>
      <p:sp>
        <p:nvSpPr>
          <p:cNvPr id="3" name="Content Placeholder 2"/>
          <p:cNvSpPr>
            <a:spLocks noGrp="1"/>
          </p:cNvSpPr>
          <p:nvPr>
            <p:ph idx="1"/>
          </p:nvPr>
        </p:nvSpPr>
        <p:spPr/>
        <p:txBody>
          <a:bodyPr>
            <a:normAutofit lnSpcReduction="10000"/>
          </a:bodyPr>
          <a:lstStyle/>
          <a:p>
            <a:pPr marL="0" indent="0">
              <a:buNone/>
            </a:pPr>
            <a:r>
              <a:rPr lang="en-GB" sz="1400" dirty="0" smtClean="0"/>
              <a:t>The fall:</a:t>
            </a:r>
          </a:p>
          <a:p>
            <a:r>
              <a:rPr lang="en-GB" sz="1400" dirty="0" smtClean="0"/>
              <a:t>Benefits and tax credits for low-income families with children rose faster than inflation and more quickly than median incomes. </a:t>
            </a:r>
          </a:p>
          <a:p>
            <a:r>
              <a:rPr lang="en-GB" sz="1400" dirty="0"/>
              <a:t>H</a:t>
            </a:r>
            <a:r>
              <a:rPr lang="en-GB" sz="1400" dirty="0" smtClean="0"/>
              <a:t>ad </a:t>
            </a:r>
            <a:r>
              <a:rPr lang="en-GB" sz="1400" dirty="0"/>
              <a:t>financial support merely risen with inflation, child poverty would have </a:t>
            </a:r>
            <a:r>
              <a:rPr lang="en-GB" sz="1400" dirty="0" smtClean="0"/>
              <a:t>increased to </a:t>
            </a:r>
            <a:r>
              <a:rPr lang="en-GB" sz="1400" dirty="0"/>
              <a:t>around 4.3 million by </a:t>
            </a:r>
            <a:r>
              <a:rPr lang="en-GB" sz="1400" dirty="0" smtClean="0"/>
              <a:t>2010.</a:t>
            </a:r>
          </a:p>
          <a:p>
            <a:r>
              <a:rPr lang="en-GB" sz="1400" dirty="0" smtClean="0"/>
              <a:t>The ‘performance’ of parents in the labour market improved too. About </a:t>
            </a:r>
            <a:r>
              <a:rPr lang="en-GB" sz="1400" dirty="0"/>
              <a:t>a quarter of the fall in child poverty since 1998/99 can be linked to higher rates of employment among lone </a:t>
            </a:r>
            <a:r>
              <a:rPr lang="en-GB" sz="1400" dirty="0" smtClean="0"/>
              <a:t>parents.</a:t>
            </a:r>
          </a:p>
          <a:p>
            <a:r>
              <a:rPr lang="en-GB" sz="1400" dirty="0" smtClean="0"/>
              <a:t>Regional variations in child poverty trends reinforce the importance of the labour market: Between 1998 and 2004, parental employment rose in the North of England and Scotland and these areas saw large falls in levels of child poverty.</a:t>
            </a:r>
            <a:endParaRPr lang="en-GB" sz="1400" dirty="0"/>
          </a:p>
          <a:p>
            <a:pPr marL="0" indent="0">
              <a:buNone/>
            </a:pPr>
            <a:r>
              <a:rPr lang="en-GB" sz="1400" dirty="0" smtClean="0"/>
              <a:t>The rise:</a:t>
            </a:r>
          </a:p>
          <a:p>
            <a:r>
              <a:rPr lang="en-GB" sz="1400" dirty="0" smtClean="0"/>
              <a:t>Driven by social security reforms and cuts</a:t>
            </a:r>
          </a:p>
          <a:p>
            <a:r>
              <a:rPr lang="en-GB" sz="1400" dirty="0" smtClean="0"/>
              <a:t>Universal Credit is ‘child poverty reducing’</a:t>
            </a:r>
          </a:p>
          <a:p>
            <a:r>
              <a:rPr lang="en-GB" sz="1400" dirty="0" smtClean="0"/>
              <a:t>But positive impact is minimal in the context of wider social security reforms</a:t>
            </a:r>
          </a:p>
          <a:p>
            <a:r>
              <a:rPr lang="en-GB" sz="1400" dirty="0" smtClean="0"/>
              <a:t>E.g. the decision to uprate benefits and tax credits by less than inflation (1%) between 2013 and 2016 increases child poverty</a:t>
            </a:r>
          </a:p>
          <a:p>
            <a:pPr marL="0" indent="0">
              <a:buNone/>
            </a:pPr>
            <a:r>
              <a:rPr lang="en-GB" sz="1400" dirty="0" smtClean="0"/>
              <a:t>And what about:</a:t>
            </a:r>
          </a:p>
          <a:p>
            <a:r>
              <a:rPr lang="en-GB" sz="1400" dirty="0" smtClean="0"/>
              <a:t>Weakened position of parents in the labour market following recession? But long-term labour market trends mean employment likely to overcome the damage done by social security policy. </a:t>
            </a:r>
          </a:p>
          <a:p>
            <a:r>
              <a:rPr lang="en-GB" sz="1400" dirty="0" smtClean="0"/>
              <a:t>Mums being pushed out of the labour market? </a:t>
            </a:r>
          </a:p>
          <a:p>
            <a:endParaRPr lang="en-GB" sz="1400" dirty="0"/>
          </a:p>
          <a:p>
            <a:pPr marL="0" indent="0">
              <a:buNone/>
            </a:pPr>
            <a:r>
              <a:rPr lang="en-GB" sz="1000" i="1" dirty="0" smtClean="0"/>
              <a:t>Above is largely based on work by the Institute for Fiscal Studies and Mike Brewer of the University of Essex. </a:t>
            </a:r>
          </a:p>
        </p:txBody>
      </p:sp>
    </p:spTree>
    <p:extLst>
      <p:ext uri="{BB962C8B-B14F-4D97-AF65-F5344CB8AC3E}">
        <p14:creationId xmlns:p14="http://schemas.microsoft.com/office/powerpoint/2010/main" val="26695005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Making a mockery of the targets?</a:t>
            </a:r>
            <a:endParaRPr lang="en-GB" dirty="0"/>
          </a:p>
        </p:txBody>
      </p:sp>
      <p:sp>
        <p:nvSpPr>
          <p:cNvPr id="3" name="Content Placeholder 2"/>
          <p:cNvSpPr>
            <a:spLocks noGrp="1"/>
          </p:cNvSpPr>
          <p:nvPr>
            <p:ph idx="1"/>
          </p:nvPr>
        </p:nvSpPr>
        <p:spPr/>
        <p:txBody>
          <a:bodyPr>
            <a:normAutofit/>
          </a:bodyPr>
          <a:lstStyle/>
          <a:p>
            <a:pPr marL="0" indent="0" algn="ctr">
              <a:buNone/>
            </a:pPr>
            <a:r>
              <a:rPr lang="en-US" dirty="0"/>
              <a:t>“It seems impossible that the targets set out in the Child Poverty Act could be met even if there were unprecedented changes in the </a:t>
            </a:r>
            <a:r>
              <a:rPr lang="en-US" dirty="0" err="1"/>
              <a:t>labour</a:t>
            </a:r>
            <a:r>
              <a:rPr lang="en-US" dirty="0"/>
              <a:t> market, welfare policy, and the amount of redistribution attempted by the state.”</a:t>
            </a:r>
          </a:p>
          <a:p>
            <a:pPr marL="0" indent="0" algn="ctr">
              <a:buNone/>
            </a:pPr>
            <a:r>
              <a:rPr lang="en-US" sz="1200" i="1" dirty="0" smtClean="0"/>
              <a:t>IFS </a:t>
            </a:r>
            <a:r>
              <a:rPr lang="en-US" sz="1200" i="1" dirty="0"/>
              <a:t>Report R78, Browne, Hood &amp; Joyce 2013</a:t>
            </a:r>
          </a:p>
          <a:p>
            <a:endParaRPr lang="en-GB" dirty="0"/>
          </a:p>
          <a:p>
            <a:r>
              <a:rPr lang="en-GB" dirty="0" smtClean="0"/>
              <a:t>Government is ‘committed to the Child Poverty Act and targets’ but </a:t>
            </a:r>
            <a:r>
              <a:rPr lang="en-GB" dirty="0" smtClean="0"/>
              <a:t>where</a:t>
            </a:r>
            <a:r>
              <a:rPr lang="en-GB" dirty="0"/>
              <a:t> </a:t>
            </a:r>
            <a:r>
              <a:rPr lang="en-GB" dirty="0" smtClean="0"/>
              <a:t>is</a:t>
            </a:r>
            <a:r>
              <a:rPr lang="en-GB" dirty="0" smtClean="0"/>
              <a:t> </a:t>
            </a:r>
            <a:r>
              <a:rPr lang="en-GB" dirty="0" smtClean="0"/>
              <a:t>the will and resources to ensure they’ll be </a:t>
            </a:r>
            <a:r>
              <a:rPr lang="en-GB" dirty="0" smtClean="0"/>
              <a:t>met (see latest draft CP Strategy). </a:t>
            </a:r>
            <a:endParaRPr lang="en-GB" dirty="0" smtClean="0"/>
          </a:p>
          <a:p>
            <a:r>
              <a:rPr lang="en-GB" dirty="0" smtClean="0"/>
              <a:t>Consultation on child poverty measurement presented criticisms of the relative measure and a focus on household incomes generally</a:t>
            </a:r>
            <a:r>
              <a:rPr lang="en-GB" dirty="0"/>
              <a:t>.</a:t>
            </a:r>
            <a:endParaRPr lang="en-GB" dirty="0" smtClean="0"/>
          </a:p>
          <a:p>
            <a:endParaRPr lang="en-GB" dirty="0" smtClean="0"/>
          </a:p>
          <a:p>
            <a:endParaRPr lang="en-GB" dirty="0" smtClean="0"/>
          </a:p>
          <a:p>
            <a:endParaRPr lang="en-GB" dirty="0"/>
          </a:p>
        </p:txBody>
      </p:sp>
    </p:spTree>
    <p:extLst>
      <p:ext uri="{BB962C8B-B14F-4D97-AF65-F5344CB8AC3E}">
        <p14:creationId xmlns:p14="http://schemas.microsoft.com/office/powerpoint/2010/main" val="3162908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exactly is the criticism?	</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Is it about the concept of relative poverty?</a:t>
            </a:r>
          </a:p>
          <a:p>
            <a:r>
              <a:rPr lang="en-GB" dirty="0" smtClean="0"/>
              <a:t>Is it about the use of the 60% median poverty line in particular?</a:t>
            </a:r>
          </a:p>
          <a:p>
            <a:r>
              <a:rPr lang="en-GB" dirty="0" smtClean="0"/>
              <a:t>Is it about the use of income transfers in addressing child poverty?</a:t>
            </a:r>
          </a:p>
          <a:p>
            <a:r>
              <a:rPr lang="en-GB" dirty="0" smtClean="0"/>
              <a:t>Is it about the previous government’s record? </a:t>
            </a:r>
          </a:p>
          <a:p>
            <a:r>
              <a:rPr lang="en-GB" dirty="0" smtClean="0"/>
              <a:t>Is it about a focus on incomes generally? </a:t>
            </a:r>
          </a:p>
          <a:p>
            <a:r>
              <a:rPr lang="en-GB" dirty="0" smtClean="0"/>
              <a:t>Is it about the use of targets and legislation as a means of tackling poverty?</a:t>
            </a:r>
          </a:p>
          <a:p>
            <a:r>
              <a:rPr lang="en-GB" dirty="0" smtClean="0"/>
              <a:t>Is it about individual behaviours versus structural causes of poverty?</a:t>
            </a:r>
          </a:p>
          <a:p>
            <a:r>
              <a:rPr lang="en-GB" dirty="0" smtClean="0"/>
              <a:t>Is it about life chances and long-term outcomes for children versus everyday well-being and happiness? </a:t>
            </a:r>
          </a:p>
          <a:p>
            <a:r>
              <a:rPr lang="en-GB" dirty="0" smtClean="0"/>
              <a:t>Is it because a focus on income excludes other policy areas?   </a:t>
            </a:r>
            <a:endParaRPr lang="en-GB" dirty="0"/>
          </a:p>
        </p:txBody>
      </p:sp>
    </p:spTree>
    <p:extLst>
      <p:ext uri="{BB962C8B-B14F-4D97-AF65-F5344CB8AC3E}">
        <p14:creationId xmlns:p14="http://schemas.microsoft.com/office/powerpoint/2010/main" val="5073889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The relative measure in particular creates challenges for anti-poverty campaigners</a:t>
            </a:r>
            <a:endParaRPr lang="en-GB" dirty="0"/>
          </a:p>
        </p:txBody>
      </p:sp>
      <p:sp>
        <p:nvSpPr>
          <p:cNvPr id="3" name="Content Placeholder 2"/>
          <p:cNvSpPr>
            <a:spLocks noGrp="1"/>
          </p:cNvSpPr>
          <p:nvPr>
            <p:ph idx="1"/>
          </p:nvPr>
        </p:nvSpPr>
        <p:spPr/>
        <p:txBody>
          <a:bodyPr>
            <a:normAutofit/>
          </a:bodyPr>
          <a:lstStyle/>
          <a:p>
            <a:endParaRPr lang="en-GB" dirty="0" smtClean="0"/>
          </a:p>
          <a:p>
            <a:pPr>
              <a:buFont typeface="Arial"/>
              <a:buChar char="•"/>
            </a:pPr>
            <a:r>
              <a:rPr lang="en-US" dirty="0"/>
              <a:t>Poverty is going up and down?</a:t>
            </a:r>
          </a:p>
          <a:p>
            <a:pPr>
              <a:buFont typeface="Arial"/>
              <a:buChar char="•"/>
            </a:pPr>
            <a:r>
              <a:rPr lang="en-US" dirty="0"/>
              <a:t>A major recession and benefit cuts mean less poverty?</a:t>
            </a:r>
          </a:p>
          <a:p>
            <a:pPr>
              <a:buFont typeface="Arial"/>
              <a:buChar char="•"/>
            </a:pPr>
            <a:r>
              <a:rPr lang="en-US" dirty="0"/>
              <a:t>Why did we care about relative poverty in the first place?</a:t>
            </a:r>
          </a:p>
          <a:p>
            <a:pPr>
              <a:buFont typeface="Arial"/>
              <a:buChar char="•"/>
            </a:pPr>
            <a:r>
              <a:rPr lang="en-US" dirty="0" err="1"/>
              <a:t>Equivalised</a:t>
            </a:r>
            <a:r>
              <a:rPr lang="en-US" dirty="0"/>
              <a:t> income means poverty line varies substantially between family types – how do we communicate that?</a:t>
            </a:r>
          </a:p>
          <a:p>
            <a:pPr>
              <a:buFont typeface="Arial"/>
              <a:buChar char="•"/>
            </a:pPr>
            <a:r>
              <a:rPr lang="en-US" dirty="0" smtClean="0"/>
              <a:t>Should </a:t>
            </a:r>
            <a:r>
              <a:rPr lang="en-US" dirty="0"/>
              <a:t>we only care about absolute poverty now</a:t>
            </a:r>
            <a:r>
              <a:rPr lang="en-US" dirty="0" smtClean="0"/>
              <a:t>?</a:t>
            </a:r>
          </a:p>
          <a:p>
            <a:pPr>
              <a:buFont typeface="Arial"/>
              <a:buChar char="•"/>
            </a:pPr>
            <a:endParaRPr lang="en-US" dirty="0"/>
          </a:p>
          <a:p>
            <a:pPr marL="0" indent="0" algn="ctr"/>
            <a:r>
              <a:rPr lang="en-US" i="1" dirty="0"/>
              <a:t>Meanwhile very large and growing numbers of children live in circumstances that blight their </a:t>
            </a:r>
            <a:r>
              <a:rPr lang="en-US" i="1" dirty="0" smtClean="0"/>
              <a:t>lives.</a:t>
            </a:r>
            <a:endParaRPr lang="en-US" i="1" dirty="0"/>
          </a:p>
          <a:p>
            <a:endParaRPr lang="en-GB" dirty="0"/>
          </a:p>
        </p:txBody>
      </p:sp>
    </p:spTree>
    <p:extLst>
      <p:ext uri="{BB962C8B-B14F-4D97-AF65-F5344CB8AC3E}">
        <p14:creationId xmlns:p14="http://schemas.microsoft.com/office/powerpoint/2010/main" val="3491368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Is there an alternative</a:t>
            </a:r>
            <a:r>
              <a:rPr lang="en-GB" dirty="0" smtClean="0"/>
              <a:t>? The government’s view</a:t>
            </a:r>
            <a:endParaRPr lang="en-GB" dirty="0"/>
          </a:p>
        </p:txBody>
      </p:sp>
      <p:sp>
        <p:nvSpPr>
          <p:cNvPr id="3" name="Content Placeholder 2"/>
          <p:cNvSpPr>
            <a:spLocks noGrp="1"/>
          </p:cNvSpPr>
          <p:nvPr>
            <p:ph idx="1"/>
          </p:nvPr>
        </p:nvSpPr>
        <p:spPr/>
        <p:txBody>
          <a:bodyPr>
            <a:normAutofit/>
          </a:bodyPr>
          <a:lstStyle/>
          <a:p>
            <a:pPr marL="0" indent="0">
              <a:buNone/>
            </a:pPr>
            <a:r>
              <a:rPr lang="en-GB" sz="1600" dirty="0" smtClean="0"/>
              <a:t>“The </a:t>
            </a:r>
            <a:r>
              <a:rPr lang="en-GB" sz="1600" dirty="0"/>
              <a:t>Coalition Government is committed to ending child poverty. We recognise </a:t>
            </a:r>
            <a:r>
              <a:rPr lang="en-GB" sz="1600" dirty="0" smtClean="0"/>
              <a:t>that to </a:t>
            </a:r>
            <a:r>
              <a:rPr lang="en-GB" sz="1600" dirty="0"/>
              <a:t>achieve this goal we must understand what it means to experience the </a:t>
            </a:r>
            <a:r>
              <a:rPr lang="en-GB" sz="1600" b="1" dirty="0"/>
              <a:t>reality </a:t>
            </a:r>
            <a:r>
              <a:rPr lang="en-GB" sz="1600" b="1" dirty="0" smtClean="0"/>
              <a:t>of child </a:t>
            </a:r>
            <a:r>
              <a:rPr lang="en-GB" sz="1600" b="1" dirty="0"/>
              <a:t>poverty in the UK</a:t>
            </a:r>
            <a:r>
              <a:rPr lang="en-GB" sz="1600" dirty="0"/>
              <a:t>. This consultation document asks how we can best </a:t>
            </a:r>
            <a:r>
              <a:rPr lang="en-GB" sz="1600" dirty="0" smtClean="0"/>
              <a:t>reflect the </a:t>
            </a:r>
            <a:r>
              <a:rPr lang="en-GB" sz="1600" dirty="0"/>
              <a:t>reality of child poverty using a </a:t>
            </a:r>
            <a:r>
              <a:rPr lang="en-GB" sz="1600" b="1" dirty="0"/>
              <a:t>multidimensional </a:t>
            </a:r>
            <a:r>
              <a:rPr lang="en-GB" sz="1600" b="1" dirty="0" smtClean="0"/>
              <a:t>measure</a:t>
            </a:r>
            <a:r>
              <a:rPr lang="en-GB" sz="1600" dirty="0" smtClean="0"/>
              <a:t>.”</a:t>
            </a:r>
            <a:br>
              <a:rPr lang="en-GB" sz="1600" dirty="0" smtClean="0"/>
            </a:br>
            <a:endParaRPr lang="en-GB" sz="1600" dirty="0" smtClean="0"/>
          </a:p>
          <a:p>
            <a:pPr marL="0" indent="0">
              <a:buNone/>
            </a:pPr>
            <a:r>
              <a:rPr lang="en-GB" sz="1500" dirty="0" smtClean="0"/>
              <a:t>The consultation document suggested there were eight dimensions of poverty:</a:t>
            </a:r>
          </a:p>
          <a:p>
            <a:r>
              <a:rPr lang="en-GB" sz="1500" dirty="0" smtClean="0"/>
              <a:t>Income </a:t>
            </a:r>
            <a:r>
              <a:rPr lang="en-GB" sz="1500" dirty="0"/>
              <a:t>and Material </a:t>
            </a:r>
            <a:r>
              <a:rPr lang="en-GB" sz="1500" dirty="0" smtClean="0"/>
              <a:t>Deprivation</a:t>
            </a:r>
          </a:p>
          <a:p>
            <a:r>
              <a:rPr lang="en-GB" sz="1500" dirty="0" smtClean="0"/>
              <a:t>Worklessness</a:t>
            </a:r>
            <a:endParaRPr lang="en-GB" sz="1500" dirty="0"/>
          </a:p>
          <a:p>
            <a:r>
              <a:rPr lang="en-GB" sz="1500" dirty="0" smtClean="0"/>
              <a:t>Unmanageable </a:t>
            </a:r>
            <a:r>
              <a:rPr lang="en-GB" sz="1500" dirty="0"/>
              <a:t>Debt</a:t>
            </a:r>
          </a:p>
          <a:p>
            <a:r>
              <a:rPr lang="en-GB" sz="1500" dirty="0" smtClean="0"/>
              <a:t>Poor </a:t>
            </a:r>
            <a:r>
              <a:rPr lang="en-GB" sz="1500" dirty="0"/>
              <a:t>Housing</a:t>
            </a:r>
          </a:p>
          <a:p>
            <a:r>
              <a:rPr lang="en-GB" sz="1500" dirty="0" smtClean="0"/>
              <a:t>Parental </a:t>
            </a:r>
            <a:r>
              <a:rPr lang="en-GB" sz="1500" dirty="0"/>
              <a:t>Skill Level</a:t>
            </a:r>
          </a:p>
          <a:p>
            <a:r>
              <a:rPr lang="en-GB" sz="1500" dirty="0" smtClean="0"/>
              <a:t>Access </a:t>
            </a:r>
            <a:r>
              <a:rPr lang="en-GB" sz="1500" dirty="0"/>
              <a:t>to Quality Education</a:t>
            </a:r>
          </a:p>
          <a:p>
            <a:r>
              <a:rPr lang="en-GB" sz="1500" dirty="0" smtClean="0"/>
              <a:t>Family </a:t>
            </a:r>
            <a:r>
              <a:rPr lang="en-GB" sz="1500" dirty="0"/>
              <a:t>Stability</a:t>
            </a:r>
          </a:p>
          <a:p>
            <a:r>
              <a:rPr lang="en-GB" sz="1500" dirty="0" smtClean="0"/>
              <a:t>Parental Health.</a:t>
            </a:r>
            <a:endParaRPr lang="en-GB" sz="1500" dirty="0"/>
          </a:p>
        </p:txBody>
      </p:sp>
    </p:spTree>
    <p:extLst>
      <p:ext uri="{BB962C8B-B14F-4D97-AF65-F5344CB8AC3E}">
        <p14:creationId xmlns:p14="http://schemas.microsoft.com/office/powerpoint/2010/main" val="37581935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This approach doesn’t appear credible</a:t>
            </a:r>
            <a:endParaRPr lang="en-GB" dirty="0"/>
          </a:p>
        </p:txBody>
      </p:sp>
      <p:sp>
        <p:nvSpPr>
          <p:cNvPr id="3" name="Content Placeholder 2"/>
          <p:cNvSpPr>
            <a:spLocks noGrp="1"/>
          </p:cNvSpPr>
          <p:nvPr>
            <p:ph idx="1"/>
          </p:nvPr>
        </p:nvSpPr>
        <p:spPr/>
        <p:txBody>
          <a:bodyPr/>
          <a:lstStyle/>
          <a:p>
            <a:pPr marL="0" indent="0" algn="ctr">
              <a:buNone/>
            </a:pPr>
            <a:endParaRPr lang="en-GB" dirty="0" smtClean="0"/>
          </a:p>
          <a:p>
            <a:pPr marL="0" indent="0" algn="ctr">
              <a:buNone/>
            </a:pPr>
            <a:r>
              <a:rPr lang="en-GB" dirty="0" smtClean="0"/>
              <a:t>“the </a:t>
            </a:r>
            <a:r>
              <a:rPr lang="en-GB" dirty="0"/>
              <a:t>main defect with the consultation document is that it is conceptually completely inept and confused in that it fails to recognise the fundamental distinction between measures of poverty and the characteristics of poor children and the associations and the consequences of poverty</a:t>
            </a:r>
            <a:r>
              <a:rPr lang="en-GB" dirty="0" smtClean="0"/>
              <a:t>.”</a:t>
            </a:r>
          </a:p>
          <a:p>
            <a:pPr marL="0" indent="0">
              <a:buNone/>
            </a:pPr>
            <a:r>
              <a:rPr lang="en-GB" sz="1400" dirty="0"/>
              <a:t>Response to the government's consultation on child poverty measurement - Poverty and Social Exclusion in the UK </a:t>
            </a:r>
            <a:r>
              <a:rPr lang="en-GB" sz="1400" dirty="0" smtClean="0"/>
              <a:t>Professor </a:t>
            </a:r>
            <a:r>
              <a:rPr lang="en-GB" sz="1400" dirty="0"/>
              <a:t>Jonathan </a:t>
            </a:r>
            <a:r>
              <a:rPr lang="en-GB" sz="1400" dirty="0" smtClean="0"/>
              <a:t>Bradshaw </a:t>
            </a:r>
            <a:r>
              <a:rPr lang="en-GB" sz="1400" dirty="0"/>
              <a:t>and Social Exclusion project team, January 2013.</a:t>
            </a:r>
          </a:p>
        </p:txBody>
      </p:sp>
    </p:spTree>
    <p:extLst>
      <p:ext uri="{BB962C8B-B14F-4D97-AF65-F5344CB8AC3E}">
        <p14:creationId xmlns:p14="http://schemas.microsoft.com/office/powerpoint/2010/main" val="6015864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Is there a credible alternative for campaigners? </a:t>
            </a:r>
            <a:endParaRPr lang="en-GB" dirty="0"/>
          </a:p>
        </p:txBody>
      </p:sp>
      <p:sp>
        <p:nvSpPr>
          <p:cNvPr id="3" name="Content Placeholder 2"/>
          <p:cNvSpPr>
            <a:spLocks noGrp="1"/>
          </p:cNvSpPr>
          <p:nvPr>
            <p:ph idx="1"/>
          </p:nvPr>
        </p:nvSpPr>
        <p:spPr/>
        <p:txBody>
          <a:bodyPr/>
          <a:lstStyle/>
          <a:p>
            <a:pPr marL="0" indent="0">
              <a:buNone/>
            </a:pPr>
            <a:r>
              <a:rPr lang="en-GB" dirty="0" smtClean="0"/>
              <a:t>Retreat:</a:t>
            </a:r>
            <a:endParaRPr lang="en-GB" dirty="0"/>
          </a:p>
          <a:p>
            <a:pPr lvl="1"/>
            <a:r>
              <a:rPr lang="en-GB" dirty="0" smtClean="0"/>
              <a:t>Push the targets back (e.g. to 2030)</a:t>
            </a:r>
          </a:p>
          <a:p>
            <a:pPr lvl="1"/>
            <a:r>
              <a:rPr lang="en-GB" dirty="0" smtClean="0"/>
              <a:t>Put more emphasis on the absolute poverty measure (suffers less from criticisms)</a:t>
            </a:r>
          </a:p>
          <a:p>
            <a:pPr lvl="1"/>
            <a:r>
              <a:rPr lang="en-GB" dirty="0" smtClean="0"/>
              <a:t>Focus on severe poverty (e.g. below 50% median incomes plus material deprivation) </a:t>
            </a:r>
          </a:p>
          <a:p>
            <a:pPr marL="0" indent="0">
              <a:buNone/>
            </a:pPr>
            <a:r>
              <a:rPr lang="en-GB" dirty="0" smtClean="0"/>
              <a:t>Or be more ambitious:</a:t>
            </a:r>
          </a:p>
          <a:p>
            <a:pPr lvl="1"/>
            <a:r>
              <a:rPr lang="en-GB" dirty="0" smtClean="0"/>
              <a:t>Focus on income inequality</a:t>
            </a:r>
          </a:p>
          <a:p>
            <a:pPr lvl="1"/>
            <a:r>
              <a:rPr lang="en-GB" dirty="0" smtClean="0"/>
              <a:t>Focus on Minimum Income Standards</a:t>
            </a:r>
          </a:p>
          <a:p>
            <a:pPr lvl="1"/>
            <a:endParaRPr lang="en-GB" dirty="0"/>
          </a:p>
          <a:p>
            <a:pPr marL="274320" lvl="1" indent="0">
              <a:buNone/>
            </a:pPr>
            <a:r>
              <a:rPr lang="en-GB" dirty="0" smtClean="0"/>
              <a:t>But shouldn’t be ‘either/or’…..</a:t>
            </a:r>
          </a:p>
          <a:p>
            <a:endParaRPr lang="en-GB" dirty="0" smtClean="0"/>
          </a:p>
        </p:txBody>
      </p:sp>
    </p:spTree>
    <p:extLst>
      <p:ext uri="{BB962C8B-B14F-4D97-AF65-F5344CB8AC3E}">
        <p14:creationId xmlns:p14="http://schemas.microsoft.com/office/powerpoint/2010/main" val="21294859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Or a more nuanced alternative?</a:t>
            </a:r>
            <a:endParaRPr lang="en-GB" dirty="0"/>
          </a:p>
        </p:txBody>
      </p:sp>
      <p:sp>
        <p:nvSpPr>
          <p:cNvPr id="3" name="Content Placeholder 2"/>
          <p:cNvSpPr>
            <a:spLocks noGrp="1"/>
          </p:cNvSpPr>
          <p:nvPr>
            <p:ph idx="1"/>
          </p:nvPr>
        </p:nvSpPr>
        <p:spPr/>
        <p:txBody>
          <a:bodyPr>
            <a:normAutofit fontScale="85000" lnSpcReduction="20000"/>
          </a:bodyPr>
          <a:lstStyle/>
          <a:p>
            <a:r>
              <a:rPr lang="en-GB" dirty="0" smtClean="0"/>
              <a:t>Parents and the labour market</a:t>
            </a:r>
            <a:endParaRPr lang="en-GB" dirty="0"/>
          </a:p>
          <a:p>
            <a:pPr lvl="1"/>
            <a:r>
              <a:rPr lang="en-GB" dirty="0" smtClean="0"/>
              <a:t>An in-work poverty reduction target with policy focussed on:</a:t>
            </a:r>
          </a:p>
          <a:p>
            <a:pPr lvl="2"/>
            <a:r>
              <a:rPr lang="en-GB" dirty="0" smtClean="0"/>
              <a:t>Tackling low pay</a:t>
            </a:r>
          </a:p>
          <a:p>
            <a:pPr lvl="2"/>
            <a:r>
              <a:rPr lang="en-GB" dirty="0" smtClean="0"/>
              <a:t>Job security</a:t>
            </a:r>
          </a:p>
          <a:p>
            <a:pPr lvl="2"/>
            <a:r>
              <a:rPr lang="en-GB" dirty="0" smtClean="0"/>
              <a:t>Progression in work</a:t>
            </a:r>
          </a:p>
          <a:p>
            <a:pPr lvl="2"/>
            <a:r>
              <a:rPr lang="en-GB" dirty="0" smtClean="0"/>
              <a:t>Barriers to employment.</a:t>
            </a:r>
          </a:p>
          <a:p>
            <a:r>
              <a:rPr lang="en-GB" dirty="0" smtClean="0"/>
              <a:t>Basic needs:</a:t>
            </a:r>
          </a:p>
          <a:p>
            <a:pPr lvl="1"/>
            <a:r>
              <a:rPr lang="en-GB" dirty="0" smtClean="0"/>
              <a:t>Food</a:t>
            </a:r>
          </a:p>
          <a:p>
            <a:pPr lvl="1"/>
            <a:r>
              <a:rPr lang="en-GB" dirty="0" smtClean="0"/>
              <a:t>Fuel</a:t>
            </a:r>
          </a:p>
          <a:p>
            <a:pPr lvl="1"/>
            <a:r>
              <a:rPr lang="en-GB" dirty="0" smtClean="0"/>
              <a:t>Housing</a:t>
            </a:r>
          </a:p>
          <a:p>
            <a:r>
              <a:rPr lang="en-GB" dirty="0" smtClean="0"/>
              <a:t>Life chances/social mobility </a:t>
            </a:r>
          </a:p>
          <a:p>
            <a:pPr lvl="1"/>
            <a:r>
              <a:rPr lang="en-GB" dirty="0" smtClean="0"/>
              <a:t>Attainment gap</a:t>
            </a:r>
          </a:p>
          <a:p>
            <a:pPr lvl="1"/>
            <a:r>
              <a:rPr lang="en-GB" dirty="0" smtClean="0"/>
              <a:t>Literacy rates (and other targets)</a:t>
            </a:r>
          </a:p>
          <a:p>
            <a:pPr lvl="1"/>
            <a:r>
              <a:rPr lang="en-GB" dirty="0" smtClean="0"/>
              <a:t>% FSM pupils going to university/ into the professions</a:t>
            </a:r>
          </a:p>
          <a:p>
            <a:pPr lvl="1"/>
            <a:r>
              <a:rPr lang="en-GB" dirty="0" smtClean="0"/>
              <a:t>NEETs.</a:t>
            </a:r>
          </a:p>
          <a:p>
            <a:pPr lvl="1"/>
            <a:endParaRPr lang="en-GB" dirty="0"/>
          </a:p>
          <a:p>
            <a:pPr marL="274320" lvl="1" indent="0">
              <a:buNone/>
            </a:pPr>
            <a:r>
              <a:rPr lang="en-GB" dirty="0" smtClean="0"/>
              <a:t>But shouldn’t policy be addressing these things anyway? The Child Poverty Act wasn’t just about the four targets. </a:t>
            </a:r>
          </a:p>
        </p:txBody>
      </p:sp>
    </p:spTree>
    <p:extLst>
      <p:ext uri="{BB962C8B-B14F-4D97-AF65-F5344CB8AC3E}">
        <p14:creationId xmlns:p14="http://schemas.microsoft.com/office/powerpoint/2010/main" val="248053217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smtClean="0"/>
              <a:t>Concluding thoughts: Is this end for efforts to end child poverty?</a:t>
            </a:r>
            <a:endParaRPr lang="en-GB" sz="2800" dirty="0"/>
          </a:p>
        </p:txBody>
      </p:sp>
      <p:sp>
        <p:nvSpPr>
          <p:cNvPr id="3" name="Content Placeholder 2"/>
          <p:cNvSpPr>
            <a:spLocks noGrp="1"/>
          </p:cNvSpPr>
          <p:nvPr>
            <p:ph idx="1"/>
          </p:nvPr>
        </p:nvSpPr>
        <p:spPr/>
        <p:txBody>
          <a:bodyPr>
            <a:normAutofit fontScale="70000" lnSpcReduction="20000"/>
          </a:bodyPr>
          <a:lstStyle/>
          <a:p>
            <a:pPr marL="0" indent="0">
              <a:buNone/>
            </a:pPr>
            <a:r>
              <a:rPr lang="en-GB" dirty="0" smtClean="0"/>
              <a:t>Yes:</a:t>
            </a:r>
          </a:p>
          <a:p>
            <a:r>
              <a:rPr lang="en-GB" dirty="0" smtClean="0"/>
              <a:t>Cross party consensus broken down</a:t>
            </a:r>
          </a:p>
          <a:p>
            <a:r>
              <a:rPr lang="en-GB" dirty="0" smtClean="0"/>
              <a:t>Misunderstood by some policy makers</a:t>
            </a:r>
          </a:p>
          <a:p>
            <a:r>
              <a:rPr lang="en-GB" dirty="0" smtClean="0"/>
              <a:t>Falling median incomes = falling child poverty cited by opponents</a:t>
            </a:r>
          </a:p>
          <a:p>
            <a:r>
              <a:rPr lang="en-GB" dirty="0" smtClean="0"/>
              <a:t>Income transfers seen as the only solution</a:t>
            </a:r>
          </a:p>
          <a:p>
            <a:r>
              <a:rPr lang="en-GB" dirty="0" smtClean="0"/>
              <a:t>2020 targets too ambitious</a:t>
            </a:r>
          </a:p>
          <a:p>
            <a:r>
              <a:rPr lang="en-GB" dirty="0" smtClean="0"/>
              <a:t>Child Poverty Act not holding decision makers to account (e.g. welfare reforms).</a:t>
            </a:r>
          </a:p>
          <a:p>
            <a:endParaRPr lang="en-GB" dirty="0"/>
          </a:p>
          <a:p>
            <a:pPr marL="0" indent="0">
              <a:buNone/>
            </a:pPr>
            <a:r>
              <a:rPr lang="en-GB" dirty="0" smtClean="0"/>
              <a:t>No:</a:t>
            </a:r>
          </a:p>
          <a:p>
            <a:r>
              <a:rPr lang="en-GB" dirty="0"/>
              <a:t>Criticisms are weak and confused (e.g. government consultation document)</a:t>
            </a:r>
          </a:p>
          <a:p>
            <a:r>
              <a:rPr lang="en-GB" dirty="0" smtClean="0"/>
              <a:t>Some criticisms are about policy rather than criticisms of relative poverty as a concept</a:t>
            </a:r>
          </a:p>
          <a:p>
            <a:r>
              <a:rPr lang="en-GB" dirty="0" smtClean="0"/>
              <a:t>As median incomes go up, relative poverty re-emerges as a concept</a:t>
            </a:r>
          </a:p>
          <a:p>
            <a:r>
              <a:rPr lang="en-GB" dirty="0" smtClean="0"/>
              <a:t>Major progress in reducing relative poverty was made prior to 2011 – it shows something can be done</a:t>
            </a:r>
          </a:p>
          <a:p>
            <a:r>
              <a:rPr lang="en-GB" dirty="0" smtClean="0"/>
              <a:t>Policy can still push things in the right direction, in spite of spending constraints</a:t>
            </a:r>
          </a:p>
          <a:p>
            <a:r>
              <a:rPr lang="en-GB" dirty="0" smtClean="0"/>
              <a:t>Some sensible thinking developed through Social Mobility and Child Poverty Commission.</a:t>
            </a:r>
          </a:p>
          <a:p>
            <a:r>
              <a:rPr lang="en-GB" dirty="0" smtClean="0"/>
              <a:t>Recognition by some of the importance of services (e.g. childcare).  </a:t>
            </a:r>
          </a:p>
          <a:p>
            <a:endParaRPr lang="en-GB" dirty="0" smtClean="0"/>
          </a:p>
          <a:p>
            <a:endParaRPr lang="en-GB" dirty="0"/>
          </a:p>
        </p:txBody>
      </p:sp>
    </p:spTree>
    <p:extLst>
      <p:ext uri="{BB962C8B-B14F-4D97-AF65-F5344CB8AC3E}">
        <p14:creationId xmlns:p14="http://schemas.microsoft.com/office/powerpoint/2010/main" val="20942004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Overview</a:t>
            </a:r>
            <a:endParaRPr lang="en-GB" dirty="0"/>
          </a:p>
        </p:txBody>
      </p:sp>
      <p:sp>
        <p:nvSpPr>
          <p:cNvPr id="3" name="Content Placeholder 2"/>
          <p:cNvSpPr>
            <a:spLocks noGrp="1"/>
          </p:cNvSpPr>
          <p:nvPr>
            <p:ph idx="1"/>
          </p:nvPr>
        </p:nvSpPr>
        <p:spPr/>
        <p:txBody>
          <a:bodyPr/>
          <a:lstStyle/>
          <a:p>
            <a:r>
              <a:rPr lang="en-GB" dirty="0" smtClean="0"/>
              <a:t>Relative poverty as a concept</a:t>
            </a:r>
          </a:p>
          <a:p>
            <a:r>
              <a:rPr lang="en-GB" dirty="0" smtClean="0"/>
              <a:t>Child poverty targets</a:t>
            </a:r>
          </a:p>
          <a:p>
            <a:r>
              <a:rPr lang="en-GB" dirty="0" smtClean="0"/>
              <a:t>Child poverty today</a:t>
            </a:r>
          </a:p>
          <a:p>
            <a:r>
              <a:rPr lang="en-GB" dirty="0" smtClean="0"/>
              <a:t>Changes in rates of child poverty between 1999 and 2020</a:t>
            </a:r>
          </a:p>
          <a:p>
            <a:r>
              <a:rPr lang="en-GB" dirty="0" smtClean="0"/>
              <a:t>The policy debate about child poverty measurement</a:t>
            </a:r>
          </a:p>
          <a:p>
            <a:r>
              <a:rPr lang="en-GB" dirty="0" smtClean="0"/>
              <a:t>Are there alternative approaches?</a:t>
            </a:r>
          </a:p>
          <a:p>
            <a:r>
              <a:rPr lang="en-GB" dirty="0" smtClean="0"/>
              <a:t>Concluding thoughts.</a:t>
            </a:r>
          </a:p>
          <a:p>
            <a:endParaRPr lang="en-GB" dirty="0" smtClean="0"/>
          </a:p>
          <a:p>
            <a:endParaRPr lang="en-GB" dirty="0"/>
          </a:p>
        </p:txBody>
      </p:sp>
    </p:spTree>
    <p:extLst>
      <p:ext uri="{BB962C8B-B14F-4D97-AF65-F5344CB8AC3E}">
        <p14:creationId xmlns:p14="http://schemas.microsoft.com/office/powerpoint/2010/main" val="31006901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Any questions?</a:t>
            </a:r>
            <a:endParaRPr lang="en-GB" dirty="0"/>
          </a:p>
        </p:txBody>
      </p:sp>
      <p:sp>
        <p:nvSpPr>
          <p:cNvPr id="3" name="Content Placeholder 2"/>
          <p:cNvSpPr>
            <a:spLocks noGrp="1"/>
          </p:cNvSpPr>
          <p:nvPr>
            <p:ph idx="1"/>
          </p:nvPr>
        </p:nvSpPr>
        <p:spPr/>
        <p:txBody>
          <a:bodyPr/>
          <a:lstStyle/>
          <a:p>
            <a:endParaRPr lang="en-GB" dirty="0" smtClean="0"/>
          </a:p>
          <a:p>
            <a:r>
              <a:rPr lang="en-GB" dirty="0" smtClean="0"/>
              <a:t>Graham </a:t>
            </a:r>
            <a:r>
              <a:rPr lang="en-GB" dirty="0"/>
              <a:t>Whitham</a:t>
            </a:r>
          </a:p>
          <a:p>
            <a:r>
              <a:rPr lang="en-GB" dirty="0">
                <a:hlinkClick r:id="rId2"/>
              </a:rPr>
              <a:t>Graham_whitham@hotmail.co.uk</a:t>
            </a:r>
            <a:endParaRPr lang="en-GB" dirty="0"/>
          </a:p>
          <a:p>
            <a:r>
              <a:rPr lang="en-GB" dirty="0"/>
              <a:t>@</a:t>
            </a:r>
            <a:r>
              <a:rPr lang="en-GB" dirty="0" err="1"/>
              <a:t>GrahamWhitham</a:t>
            </a:r>
            <a:endParaRPr lang="en-GB" dirty="0"/>
          </a:p>
          <a:p>
            <a:endParaRPr lang="en-GB" b="1" dirty="0"/>
          </a:p>
        </p:txBody>
      </p:sp>
    </p:spTree>
    <p:extLst>
      <p:ext uri="{BB962C8B-B14F-4D97-AF65-F5344CB8AC3E}">
        <p14:creationId xmlns:p14="http://schemas.microsoft.com/office/powerpoint/2010/main" val="8377267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Background to poverty measurement in the UK</a:t>
            </a:r>
            <a:endParaRPr lang="en-GB" dirty="0"/>
          </a:p>
        </p:txBody>
      </p:sp>
      <p:sp>
        <p:nvSpPr>
          <p:cNvPr id="3" name="Content Placeholder 2"/>
          <p:cNvSpPr>
            <a:spLocks noGrp="1"/>
          </p:cNvSpPr>
          <p:nvPr>
            <p:ph idx="1"/>
          </p:nvPr>
        </p:nvSpPr>
        <p:spPr/>
        <p:txBody>
          <a:bodyPr/>
          <a:lstStyle/>
          <a:p>
            <a:pPr marL="0" indent="0">
              <a:buNone/>
            </a:pPr>
            <a:r>
              <a:rPr lang="en-GB" dirty="0" smtClean="0"/>
              <a:t>Poverty as a relative concept is nothing new:</a:t>
            </a:r>
          </a:p>
          <a:p>
            <a:pPr marL="0" indent="0" algn="ctr">
              <a:buNone/>
            </a:pPr>
            <a:r>
              <a:rPr lang="en-GB" b="1" i="1" dirty="0" smtClean="0"/>
              <a:t/>
            </a:r>
            <a:br>
              <a:rPr lang="en-GB" b="1" i="1" dirty="0" smtClean="0"/>
            </a:br>
            <a:r>
              <a:rPr lang="en-GB" b="1" i="1" dirty="0" smtClean="0"/>
              <a:t>“</a:t>
            </a:r>
            <a:r>
              <a:rPr lang="en-GB" b="1" i="1" dirty="0"/>
              <a:t>By necessities I understand not only the commodities which are indispensably necessary for the support of life but whatever the custom of the country renders it indecent for creditable people, even of the lowest order, to be without</a:t>
            </a:r>
            <a:r>
              <a:rPr lang="en-GB" b="1" i="1" dirty="0" smtClean="0"/>
              <a:t>.”</a:t>
            </a:r>
            <a:br>
              <a:rPr lang="en-GB" b="1" i="1" dirty="0" smtClean="0"/>
            </a:br>
            <a:endParaRPr lang="en-GB" sz="1200" dirty="0"/>
          </a:p>
          <a:p>
            <a:pPr marL="0" indent="0" algn="ctr">
              <a:buNone/>
            </a:pPr>
            <a:r>
              <a:rPr lang="en-GB" sz="1200" dirty="0" smtClean="0"/>
              <a:t>Smith</a:t>
            </a:r>
            <a:r>
              <a:rPr lang="en-GB" sz="1200" dirty="0"/>
              <a:t>, Adams, first published in 1776, </a:t>
            </a:r>
            <a:r>
              <a:rPr lang="en-GB" sz="1200" i="1" dirty="0"/>
              <a:t>Wealth of Nations</a:t>
            </a:r>
            <a:endParaRPr lang="en-GB" sz="1200" dirty="0"/>
          </a:p>
          <a:p>
            <a:pPr marL="0" indent="0">
              <a:buNone/>
            </a:pPr>
            <a:r>
              <a:rPr lang="en-GB" dirty="0" smtClean="0"/>
              <a:t/>
            </a:r>
            <a:br>
              <a:rPr lang="en-GB" dirty="0" smtClean="0"/>
            </a:br>
            <a:r>
              <a:rPr lang="en-GB" dirty="0" smtClean="0"/>
              <a:t>But it developed as a concept in the UK from </a:t>
            </a:r>
            <a:r>
              <a:rPr lang="en-GB" dirty="0" smtClean="0"/>
              <a:t>through </a:t>
            </a:r>
            <a:r>
              <a:rPr lang="en-GB" dirty="0" smtClean="0"/>
              <a:t>the 20</a:t>
            </a:r>
            <a:r>
              <a:rPr lang="en-GB" baseline="30000" dirty="0" smtClean="0"/>
              <a:t>th</a:t>
            </a:r>
            <a:r>
              <a:rPr lang="en-GB" dirty="0" smtClean="0"/>
              <a:t> Century as we have moved away from the worst aspects of hardship and want.</a:t>
            </a:r>
            <a:endParaRPr lang="en-GB" dirty="0"/>
          </a:p>
        </p:txBody>
      </p:sp>
    </p:spTree>
    <p:extLst>
      <p:ext uri="{BB962C8B-B14F-4D97-AF65-F5344CB8AC3E}">
        <p14:creationId xmlns:p14="http://schemas.microsoft.com/office/powerpoint/2010/main" val="33439975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Background to poverty measurement in the UK</a:t>
            </a:r>
            <a:endParaRPr lang="en-GB" dirty="0"/>
          </a:p>
        </p:txBody>
      </p:sp>
      <p:sp>
        <p:nvSpPr>
          <p:cNvPr id="3" name="Content Placeholder 2"/>
          <p:cNvSpPr>
            <a:spLocks noGrp="1"/>
          </p:cNvSpPr>
          <p:nvPr>
            <p:ph idx="1"/>
          </p:nvPr>
        </p:nvSpPr>
        <p:spPr/>
        <p:txBody>
          <a:bodyPr/>
          <a:lstStyle/>
          <a:p>
            <a:pPr marL="0" indent="0" algn="ctr">
              <a:buNone/>
            </a:pPr>
            <a:endParaRPr lang="en-GB" b="1" i="1" dirty="0"/>
          </a:p>
          <a:p>
            <a:pPr marL="0" indent="0" algn="ctr">
              <a:buNone/>
            </a:pPr>
            <a:r>
              <a:rPr lang="en-GB" b="1" i="1" dirty="0" smtClean="0"/>
              <a:t/>
            </a:r>
            <a:br>
              <a:rPr lang="en-GB" b="1" i="1" dirty="0" smtClean="0"/>
            </a:br>
            <a:r>
              <a:rPr lang="en-GB" b="1" i="1" dirty="0" smtClean="0"/>
              <a:t/>
            </a:r>
            <a:br>
              <a:rPr lang="en-GB" b="1" i="1" dirty="0" smtClean="0"/>
            </a:br>
            <a:r>
              <a:rPr lang="en-GB" b="1" i="1" dirty="0" smtClean="0"/>
              <a:t>“</a:t>
            </a:r>
            <a:r>
              <a:rPr lang="en-GB" b="1" i="1" dirty="0"/>
              <a:t>Individuals, families and groups in the population can be said to be in poverty when they lack the resources to obtain the types of diet, participate in the activities, and have the living conditions and amenities which are customary, or at least widely encouraged and approved, in the societies in which they belong”. </a:t>
            </a:r>
            <a:r>
              <a:rPr lang="en-GB" b="1" i="1" dirty="0" smtClean="0"/>
              <a:t/>
            </a:r>
            <a:br>
              <a:rPr lang="en-GB" b="1" i="1" dirty="0" smtClean="0"/>
            </a:br>
            <a:r>
              <a:rPr lang="en-GB" b="1" i="1" dirty="0"/>
              <a:t/>
            </a:r>
            <a:br>
              <a:rPr lang="en-GB" b="1" i="1" dirty="0"/>
            </a:br>
            <a:r>
              <a:rPr lang="en-GB" sz="1200" dirty="0"/>
              <a:t>Townsend, P. (1979) </a:t>
            </a:r>
            <a:r>
              <a:rPr lang="en-GB" sz="1200" i="1" dirty="0"/>
              <a:t>Poverty in the United Kingdom: a survey of household resources and standards of living</a:t>
            </a:r>
            <a:r>
              <a:rPr lang="en-GB" sz="1200" dirty="0"/>
              <a:t>. p.31. </a:t>
            </a:r>
            <a:r>
              <a:rPr lang="en-GB" sz="1200" dirty="0" smtClean="0"/>
              <a:t>Penguin</a:t>
            </a:r>
            <a:endParaRPr lang="en-GB" sz="1200" dirty="0"/>
          </a:p>
        </p:txBody>
      </p:sp>
    </p:spTree>
    <p:extLst>
      <p:ext uri="{BB962C8B-B14F-4D97-AF65-F5344CB8AC3E}">
        <p14:creationId xmlns:p14="http://schemas.microsoft.com/office/powerpoint/2010/main" val="12389132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Labour’s initial targets</a:t>
            </a:r>
            <a:endParaRPr lang="en-GB" dirty="0"/>
          </a:p>
        </p:txBody>
      </p:sp>
      <p:sp>
        <p:nvSpPr>
          <p:cNvPr id="3" name="Content Placeholder 2"/>
          <p:cNvSpPr>
            <a:spLocks noGrp="1"/>
          </p:cNvSpPr>
          <p:nvPr>
            <p:ph idx="1"/>
          </p:nvPr>
        </p:nvSpPr>
        <p:spPr/>
        <p:txBody>
          <a:bodyPr>
            <a:normAutofit/>
          </a:bodyPr>
          <a:lstStyle/>
          <a:p>
            <a:pPr marL="0" indent="0">
              <a:buNone/>
            </a:pPr>
            <a:r>
              <a:rPr lang="en-GB" dirty="0" smtClean="0"/>
              <a:t>Commitment:</a:t>
            </a:r>
          </a:p>
          <a:p>
            <a:pPr marL="0" indent="0">
              <a:buNone/>
            </a:pPr>
            <a:endParaRPr lang="en-GB" dirty="0"/>
          </a:p>
          <a:p>
            <a:pPr marL="0" indent="0" algn="ctr">
              <a:buNone/>
            </a:pPr>
            <a:r>
              <a:rPr lang="en-GB" b="1" i="1" dirty="0"/>
              <a:t>“Our historic aim will be for ours to be the first generation to end child </a:t>
            </a:r>
            <a:r>
              <a:rPr lang="en-GB" b="1" i="1" dirty="0" smtClean="0"/>
              <a:t>poverty, and </a:t>
            </a:r>
            <a:r>
              <a:rPr lang="en-GB" b="1" i="1" dirty="0"/>
              <a:t>it will take a generation. It is a 20 year mission but I believe it can </a:t>
            </a:r>
            <a:r>
              <a:rPr lang="en-GB" b="1" i="1" dirty="0" smtClean="0"/>
              <a:t>be done</a:t>
            </a:r>
            <a:r>
              <a:rPr lang="en-GB" b="1" i="1" dirty="0"/>
              <a:t>.” </a:t>
            </a:r>
          </a:p>
          <a:p>
            <a:pPr marL="0" indent="0" algn="ctr">
              <a:buNone/>
            </a:pPr>
            <a:r>
              <a:rPr lang="en-GB" sz="1200" dirty="0" smtClean="0"/>
              <a:t/>
            </a:r>
            <a:br>
              <a:rPr lang="en-GB" sz="1200" dirty="0" smtClean="0"/>
            </a:br>
            <a:r>
              <a:rPr lang="en-GB" sz="1200" dirty="0" smtClean="0"/>
              <a:t>Tony </a:t>
            </a:r>
            <a:r>
              <a:rPr lang="en-GB" sz="1200" dirty="0"/>
              <a:t>Blair, </a:t>
            </a:r>
            <a:r>
              <a:rPr lang="en-GB" sz="1200" dirty="0" err="1"/>
              <a:t>Beveridge</a:t>
            </a:r>
            <a:r>
              <a:rPr lang="en-GB" sz="1200" dirty="0"/>
              <a:t> Lecture, Toynbee Hall London, 18/03/99  </a:t>
            </a:r>
          </a:p>
          <a:p>
            <a:pPr marL="0" indent="0">
              <a:buNone/>
            </a:pPr>
            <a:r>
              <a:rPr lang="en-GB" dirty="0" smtClean="0"/>
              <a:t> </a:t>
            </a:r>
          </a:p>
          <a:p>
            <a:pPr marL="0" indent="0">
              <a:buNone/>
            </a:pPr>
            <a:r>
              <a:rPr lang="en-GB" sz="2200" dirty="0" smtClean="0"/>
              <a:t>Initial targets:</a:t>
            </a:r>
          </a:p>
          <a:p>
            <a:pPr marL="0" indent="0">
              <a:buNone/>
            </a:pPr>
            <a:r>
              <a:rPr lang="en-GB" sz="2200" dirty="0" smtClean="0"/>
              <a:t>To reduce child poverty by one quarter of its 1998/99 level by 2004/05</a:t>
            </a:r>
          </a:p>
          <a:p>
            <a:pPr marL="0" indent="0">
              <a:buNone/>
            </a:pPr>
            <a:r>
              <a:rPr lang="en-GB" sz="2200" dirty="0" smtClean="0"/>
              <a:t>To reduce child poverty by half </a:t>
            </a:r>
            <a:r>
              <a:rPr lang="en-GB" sz="2200" dirty="0" smtClean="0"/>
              <a:t>of </a:t>
            </a:r>
            <a:r>
              <a:rPr lang="en-GB" sz="2200" dirty="0" smtClean="0"/>
              <a:t>the </a:t>
            </a:r>
            <a:r>
              <a:rPr lang="en-GB" sz="2200" dirty="0" smtClean="0"/>
              <a:t>1998/99 </a:t>
            </a:r>
            <a:r>
              <a:rPr lang="en-GB" sz="2200" dirty="0" smtClean="0"/>
              <a:t>level by 2010/11</a:t>
            </a:r>
          </a:p>
        </p:txBody>
      </p:sp>
    </p:spTree>
    <p:extLst>
      <p:ext uri="{BB962C8B-B14F-4D97-AF65-F5344CB8AC3E}">
        <p14:creationId xmlns:p14="http://schemas.microsoft.com/office/powerpoint/2010/main" val="37164304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err="1"/>
              <a:t>Labour</a:t>
            </a:r>
            <a:r>
              <a:rPr lang="en-US" sz="2400" dirty="0"/>
              <a:t> introduced, and the coalition is formally signed up to, </a:t>
            </a:r>
            <a:r>
              <a:rPr lang="en-US" sz="2400" dirty="0" smtClean="0"/>
              <a:t>four child poverty </a:t>
            </a:r>
            <a:r>
              <a:rPr lang="en-US" sz="2400" dirty="0"/>
              <a:t>targets for 2020 </a:t>
            </a:r>
            <a:endParaRPr lang="en-GB" sz="2400" dirty="0"/>
          </a:p>
        </p:txBody>
      </p:sp>
      <p:sp>
        <p:nvSpPr>
          <p:cNvPr id="3" name="Content Placeholder 2"/>
          <p:cNvSpPr>
            <a:spLocks noGrp="1"/>
          </p:cNvSpPr>
          <p:nvPr>
            <p:ph idx="1"/>
          </p:nvPr>
        </p:nvSpPr>
        <p:spPr/>
        <p:txBody>
          <a:bodyPr/>
          <a:lstStyle/>
          <a:p>
            <a:pPr marL="457200" indent="-457200">
              <a:buFont typeface="+mj-lt"/>
              <a:buAutoNum type="arabicPeriod"/>
            </a:pPr>
            <a:r>
              <a:rPr lang="en-US" dirty="0"/>
              <a:t>Less than 10% of children living in </a:t>
            </a:r>
            <a:r>
              <a:rPr lang="en-US" u="sng" dirty="0"/>
              <a:t>relative low-income</a:t>
            </a:r>
            <a:r>
              <a:rPr lang="en-US" dirty="0"/>
              <a:t>, that is household income below 60% of the contemporary median</a:t>
            </a:r>
          </a:p>
          <a:p>
            <a:pPr marL="457200" indent="-457200">
              <a:buFont typeface="+mj-lt"/>
              <a:buAutoNum type="arabicPeriod"/>
            </a:pPr>
            <a:r>
              <a:rPr lang="en-US" dirty="0"/>
              <a:t>Less than 5% of children living in </a:t>
            </a:r>
            <a:r>
              <a:rPr lang="en-US" u="sng" dirty="0"/>
              <a:t>absolute low-income</a:t>
            </a:r>
            <a:r>
              <a:rPr lang="en-US" dirty="0"/>
              <a:t>, that is household income below 60% of the 2010– 11 median in real terms</a:t>
            </a:r>
          </a:p>
          <a:p>
            <a:pPr marL="457200" indent="-457200">
              <a:buFont typeface="+mj-lt"/>
              <a:buAutoNum type="arabicPeriod"/>
            </a:pPr>
            <a:r>
              <a:rPr lang="en-US" dirty="0"/>
              <a:t>Less than 5% of children living in </a:t>
            </a:r>
            <a:r>
              <a:rPr lang="en-US" u="sng" dirty="0"/>
              <a:t>relative low-income plus material deprivation</a:t>
            </a:r>
            <a:r>
              <a:rPr lang="en-US" dirty="0"/>
              <a:t>, that is below 70% of contemporary median income plus material deprivation </a:t>
            </a:r>
          </a:p>
          <a:p>
            <a:pPr marL="457200" indent="-457200">
              <a:buFont typeface="+mj-lt"/>
              <a:buAutoNum type="arabicPeriod"/>
            </a:pPr>
            <a:r>
              <a:rPr lang="en-US" dirty="0"/>
              <a:t>A </a:t>
            </a:r>
            <a:r>
              <a:rPr lang="en-US" u="sng" dirty="0"/>
              <a:t>persistent poverty</a:t>
            </a:r>
            <a:r>
              <a:rPr lang="en-US" dirty="0"/>
              <a:t> measure, that is below 60% of contemporary median income for three out of the past four years </a:t>
            </a:r>
          </a:p>
          <a:p>
            <a:pPr marL="0" indent="0">
              <a:buNone/>
            </a:pPr>
            <a:endParaRPr lang="en-GB" dirty="0"/>
          </a:p>
        </p:txBody>
      </p:sp>
    </p:spTree>
    <p:extLst>
      <p:ext uri="{BB962C8B-B14F-4D97-AF65-F5344CB8AC3E}">
        <p14:creationId xmlns:p14="http://schemas.microsoft.com/office/powerpoint/2010/main" val="36385910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Child poverty today</a:t>
            </a:r>
            <a:endParaRPr lang="en-GB" dirty="0"/>
          </a:p>
        </p:txBody>
      </p:sp>
      <p:sp>
        <p:nvSpPr>
          <p:cNvPr id="7" name="TextBox 6"/>
          <p:cNvSpPr txBox="1"/>
          <p:nvPr/>
        </p:nvSpPr>
        <p:spPr>
          <a:xfrm>
            <a:off x="755576" y="1628800"/>
            <a:ext cx="7920880" cy="5355312"/>
          </a:xfrm>
          <a:prstGeom prst="rect">
            <a:avLst/>
          </a:prstGeom>
          <a:noFill/>
        </p:spPr>
        <p:txBody>
          <a:bodyPr wrap="square" rtlCol="0">
            <a:spAutoFit/>
          </a:bodyPr>
          <a:lstStyle/>
          <a:p>
            <a:r>
              <a:rPr lang="en-GB" dirty="0" smtClean="0"/>
              <a:t>In 2011/12:</a:t>
            </a:r>
          </a:p>
          <a:p>
            <a:r>
              <a:rPr lang="en-GB" b="1" dirty="0" smtClean="0"/>
              <a:t>3.5 million children </a:t>
            </a:r>
            <a:r>
              <a:rPr lang="en-GB" dirty="0" smtClean="0"/>
              <a:t>(27%) living in relative poverty (below 60% contemporary median incomes) after housing costs, 2.3 million (17%) before housing costs.</a:t>
            </a:r>
          </a:p>
          <a:p>
            <a:r>
              <a:rPr lang="en-GB" b="1" dirty="0" smtClean="0"/>
              <a:t>3.8 million children </a:t>
            </a:r>
            <a:r>
              <a:rPr lang="en-GB" dirty="0" smtClean="0"/>
              <a:t>(29%) living in absolute poverty (below 60% 2010/11 median incomes held constant), 2.5 million (20%) before housing costs.</a:t>
            </a:r>
          </a:p>
          <a:p>
            <a:endParaRPr lang="en-GB" dirty="0"/>
          </a:p>
          <a:p>
            <a:r>
              <a:rPr lang="en-GB" dirty="0" smtClean="0"/>
              <a:t>Whilst the risk of poverty remains higher for certain groups (disability, single parent households, </a:t>
            </a:r>
            <a:r>
              <a:rPr lang="en-GB" dirty="0" smtClean="0"/>
              <a:t>workless </a:t>
            </a:r>
            <a:r>
              <a:rPr lang="en-GB" dirty="0" smtClean="0"/>
              <a:t>households etc…), of those living in poverty (figures are for relative poverty after housing costs): </a:t>
            </a:r>
          </a:p>
          <a:p>
            <a:endParaRPr lang="en-GB" dirty="0"/>
          </a:p>
          <a:p>
            <a:pPr marL="285750" indent="-285750">
              <a:buFont typeface="Arial" panose="020B0604020202020204" pitchFamily="34" charset="0"/>
              <a:buChar char="•"/>
            </a:pPr>
            <a:r>
              <a:rPr lang="en-GB" dirty="0" smtClean="0"/>
              <a:t>66% are in working households. </a:t>
            </a:r>
          </a:p>
          <a:p>
            <a:pPr marL="285750" indent="-285750">
              <a:buFont typeface="Arial" panose="020B0604020202020204" pitchFamily="34" charset="0"/>
              <a:buChar char="•"/>
            </a:pPr>
            <a:r>
              <a:rPr lang="en-GB" dirty="0" smtClean="0"/>
              <a:t>64% are in couple families (married or cohabiting).</a:t>
            </a:r>
          </a:p>
          <a:p>
            <a:pPr marL="285750" indent="-285750">
              <a:buFont typeface="Arial" panose="020B0604020202020204" pitchFamily="34" charset="0"/>
              <a:buChar char="•"/>
            </a:pPr>
            <a:r>
              <a:rPr lang="en-GB" dirty="0" smtClean="0"/>
              <a:t>76% are white.</a:t>
            </a:r>
          </a:p>
          <a:p>
            <a:pPr marL="285750" indent="-285750">
              <a:buFont typeface="Arial" panose="020B0604020202020204" pitchFamily="34" charset="0"/>
              <a:buChar char="•"/>
            </a:pPr>
            <a:r>
              <a:rPr lang="en-US" dirty="0"/>
              <a:t>27% are only children and 40% are one of two </a:t>
            </a:r>
            <a:r>
              <a:rPr lang="en-US" dirty="0" smtClean="0"/>
              <a:t>children.</a:t>
            </a:r>
          </a:p>
          <a:p>
            <a:pPr marL="285750" indent="-285750">
              <a:buFont typeface="Arial" panose="020B0604020202020204" pitchFamily="34" charset="0"/>
              <a:buChar char="•"/>
            </a:pPr>
            <a:r>
              <a:rPr lang="en-US" dirty="0" smtClean="0"/>
              <a:t>70% live in ‘non-disabled’ households.</a:t>
            </a:r>
            <a:endParaRPr lang="en-US" dirty="0"/>
          </a:p>
          <a:p>
            <a:r>
              <a:rPr lang="en-GB" dirty="0" smtClean="0"/>
              <a:t/>
            </a:r>
            <a:br>
              <a:rPr lang="en-GB" dirty="0" smtClean="0"/>
            </a:br>
            <a:r>
              <a:rPr lang="en-GB" dirty="0" smtClean="0"/>
              <a:t>So child poverty doesn’t just affect those in ‘at risk’ groups. </a:t>
            </a:r>
            <a:endParaRPr lang="en-GB" dirty="0"/>
          </a:p>
          <a:p>
            <a:endParaRPr lang="en-GB" dirty="0" smtClean="0"/>
          </a:p>
        </p:txBody>
      </p:sp>
    </p:spTree>
    <p:extLst>
      <p:ext uri="{BB962C8B-B14F-4D97-AF65-F5344CB8AC3E}">
        <p14:creationId xmlns:p14="http://schemas.microsoft.com/office/powerpoint/2010/main" val="38492832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Huge inequality in outcomes and experiences for children</a:t>
            </a:r>
            <a:endParaRPr lang="en-GB"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087724" y="1992273"/>
            <a:ext cx="4824536" cy="1924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395536" y="1700808"/>
            <a:ext cx="7992888" cy="584775"/>
          </a:xfrm>
          <a:prstGeom prst="rect">
            <a:avLst/>
          </a:prstGeom>
          <a:noFill/>
        </p:spPr>
        <p:txBody>
          <a:bodyPr wrap="square" rtlCol="0">
            <a:spAutoFit/>
          </a:bodyPr>
          <a:lstStyle/>
          <a:p>
            <a:pPr algn="ctr"/>
            <a:r>
              <a:rPr lang="en-US" sz="1400" b="1" dirty="0"/>
              <a:t>Housing conditions and debt by </a:t>
            </a:r>
            <a:r>
              <a:rPr lang="en-US" sz="1400" b="1" dirty="0" err="1"/>
              <a:t>equivalised</a:t>
            </a:r>
            <a:r>
              <a:rPr lang="en-US" sz="1400" b="1" dirty="0"/>
              <a:t> household income quintile (AHC)</a:t>
            </a:r>
            <a:endParaRPr lang="en-GB" sz="1400" b="1" dirty="0"/>
          </a:p>
          <a:p>
            <a:endParaRPr lang="en-GB" dirty="0"/>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87724" y="4344531"/>
            <a:ext cx="4824536" cy="1944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395536" y="4077072"/>
            <a:ext cx="8208912" cy="307777"/>
          </a:xfrm>
          <a:prstGeom prst="rect">
            <a:avLst/>
          </a:prstGeom>
          <a:noFill/>
        </p:spPr>
        <p:txBody>
          <a:bodyPr wrap="square" rtlCol="0">
            <a:spAutoFit/>
          </a:bodyPr>
          <a:lstStyle/>
          <a:p>
            <a:pPr algn="ctr"/>
            <a:r>
              <a:rPr lang="en-US" sz="1400" b="1" dirty="0"/>
              <a:t>Material deprivation by </a:t>
            </a:r>
            <a:r>
              <a:rPr lang="en-US" sz="1400" b="1" dirty="0" err="1"/>
              <a:t>equivalised</a:t>
            </a:r>
            <a:r>
              <a:rPr lang="en-US" sz="1400" b="1" dirty="0"/>
              <a:t> household income quintile (AHC)</a:t>
            </a:r>
            <a:endParaRPr lang="en-GB" sz="1400" b="1" dirty="0"/>
          </a:p>
        </p:txBody>
      </p:sp>
      <p:sp>
        <p:nvSpPr>
          <p:cNvPr id="6" name="TextBox 5"/>
          <p:cNvSpPr txBox="1"/>
          <p:nvPr/>
        </p:nvSpPr>
        <p:spPr>
          <a:xfrm>
            <a:off x="395536" y="6381328"/>
            <a:ext cx="8568952" cy="461665"/>
          </a:xfrm>
          <a:prstGeom prst="rect">
            <a:avLst/>
          </a:prstGeom>
          <a:noFill/>
        </p:spPr>
        <p:txBody>
          <a:bodyPr wrap="square" rtlCol="0">
            <a:spAutoFit/>
          </a:bodyPr>
          <a:lstStyle/>
          <a:p>
            <a:r>
              <a:rPr lang="en-GB" sz="1200" i="1" dirty="0" smtClean="0"/>
              <a:t>Analysis by </a:t>
            </a:r>
            <a:r>
              <a:rPr lang="en-GB" sz="1200" i="1" dirty="0" err="1" smtClean="0"/>
              <a:t>NatCen</a:t>
            </a:r>
            <a:r>
              <a:rPr lang="en-GB" sz="1200" i="1" dirty="0" smtClean="0"/>
              <a:t> on behalf of Save the Children. Data is from the Family Resources Survey 2010/11. Incomes are measured after housing costs. </a:t>
            </a:r>
            <a:endParaRPr lang="en-GB" sz="1200" i="1" dirty="0"/>
          </a:p>
        </p:txBody>
      </p:sp>
    </p:spTree>
    <p:extLst>
      <p:ext uri="{BB962C8B-B14F-4D97-AF65-F5344CB8AC3E}">
        <p14:creationId xmlns:p14="http://schemas.microsoft.com/office/powerpoint/2010/main" val="13696008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Progress made - % children in poverty</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57197742"/>
              </p:ext>
            </p:extLst>
          </p:nvPr>
        </p:nvGraphicFramePr>
        <p:xfrm>
          <a:off x="2051720" y="1844824"/>
          <a:ext cx="5194920" cy="3096344"/>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681507" y="5373216"/>
            <a:ext cx="8208912" cy="830997"/>
          </a:xfrm>
          <a:prstGeom prst="rect">
            <a:avLst/>
          </a:prstGeom>
          <a:noFill/>
        </p:spPr>
        <p:txBody>
          <a:bodyPr wrap="square" rtlCol="0">
            <a:spAutoFit/>
          </a:bodyPr>
          <a:lstStyle/>
          <a:p>
            <a:r>
              <a:rPr lang="en-GB" sz="1200" dirty="0" smtClean="0"/>
              <a:t>Data from DWP Household Below Average Income data series. Absolute poverty figures shown based on holding 1998/99 incomes constant.</a:t>
            </a:r>
          </a:p>
          <a:p>
            <a:endParaRPr lang="en-GB" sz="1200" dirty="0"/>
          </a:p>
          <a:p>
            <a:r>
              <a:rPr lang="en-GB" sz="1200" dirty="0" smtClean="0"/>
              <a:t>NB: BHC = before housing costs. Child poverty rates are considerably higher when measured after housing costs. </a:t>
            </a:r>
            <a:endParaRPr lang="en-GB" sz="1200" dirty="0"/>
          </a:p>
        </p:txBody>
      </p:sp>
      <p:sp>
        <p:nvSpPr>
          <p:cNvPr id="8" name="Oval Callout 7"/>
          <p:cNvSpPr/>
          <p:nvPr/>
        </p:nvSpPr>
        <p:spPr>
          <a:xfrm>
            <a:off x="6444208" y="2060848"/>
            <a:ext cx="1296144" cy="936104"/>
          </a:xfrm>
          <a:prstGeom prst="wedgeEllipseCallou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rPr>
              <a:t>Median incomes falling</a:t>
            </a:r>
            <a:endParaRPr lang="en-GB" sz="1400" dirty="0">
              <a:solidFill>
                <a:schemeClr val="tx1"/>
              </a:solidFill>
            </a:endParaRPr>
          </a:p>
        </p:txBody>
      </p:sp>
      <p:sp>
        <p:nvSpPr>
          <p:cNvPr id="10" name="Oval Callout 9"/>
          <p:cNvSpPr/>
          <p:nvPr/>
        </p:nvSpPr>
        <p:spPr>
          <a:xfrm>
            <a:off x="3563888" y="1628800"/>
            <a:ext cx="1440160" cy="900100"/>
          </a:xfrm>
          <a:prstGeom prst="wedgeEllipseCallou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rPr>
              <a:t>Period of real progress</a:t>
            </a:r>
            <a:endParaRPr lang="en-GB" sz="1400" dirty="0">
              <a:solidFill>
                <a:schemeClr val="tx1"/>
              </a:solidFill>
            </a:endParaRPr>
          </a:p>
        </p:txBody>
      </p:sp>
    </p:spTree>
    <p:extLst>
      <p:ext uri="{BB962C8B-B14F-4D97-AF65-F5344CB8AC3E}">
        <p14:creationId xmlns:p14="http://schemas.microsoft.com/office/powerpoint/2010/main" val="82223830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795</TotalTime>
  <Words>1627</Words>
  <Application>Microsoft Office PowerPoint</Application>
  <PresentationFormat>On-screen Show (4:3)</PresentationFormat>
  <Paragraphs>178</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Clarity</vt:lpstr>
      <vt:lpstr>Is the relative measure of child poverty a help or a hindrance? </vt:lpstr>
      <vt:lpstr>Overview</vt:lpstr>
      <vt:lpstr>Background to poverty measurement in the UK</vt:lpstr>
      <vt:lpstr>Background to poverty measurement in the UK</vt:lpstr>
      <vt:lpstr>Labour’s initial targets</vt:lpstr>
      <vt:lpstr>Labour introduced, and the coalition is formally signed up to, four child poverty targets for 2020 </vt:lpstr>
      <vt:lpstr>Child poverty today</vt:lpstr>
      <vt:lpstr>Huge inequality in outcomes and experiences for children</vt:lpstr>
      <vt:lpstr>Progress made - % children in poverty</vt:lpstr>
      <vt:lpstr>Progress in reverse – projected % children in poverty to 2020/21</vt:lpstr>
      <vt:lpstr>Why did child poverty fall and why is it about to go up? </vt:lpstr>
      <vt:lpstr>Making a mockery of the targets?</vt:lpstr>
      <vt:lpstr>What exactly is the criticism? </vt:lpstr>
      <vt:lpstr>The relative measure in particular creates challenges for anti-poverty campaigners</vt:lpstr>
      <vt:lpstr>Is there an alternative? The government’s view</vt:lpstr>
      <vt:lpstr>This approach doesn’t appear credible</vt:lpstr>
      <vt:lpstr>Is there a credible alternative for campaigners? </vt:lpstr>
      <vt:lpstr>Or a more nuanced alternative?</vt:lpstr>
      <vt:lpstr>Concluding thoughts: Is this end for efforts to end child poverty?</vt:lpstr>
      <vt:lpstr>Any questions?</vt:lpstr>
    </vt:vector>
  </TitlesOfParts>
  <Company>Save The Children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Graham Whitham</dc:creator>
  <cp:lastModifiedBy>Graham Whitham</cp:lastModifiedBy>
  <cp:revision>38</cp:revision>
  <cp:lastPrinted>2014-02-18T10:11:22Z</cp:lastPrinted>
  <dcterms:created xsi:type="dcterms:W3CDTF">2014-02-11T14:27:52Z</dcterms:created>
  <dcterms:modified xsi:type="dcterms:W3CDTF">2014-03-03T14:00:03Z</dcterms:modified>
</cp:coreProperties>
</file>