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68" r:id="rId4"/>
    <p:sldId id="257" r:id="rId5"/>
    <p:sldId id="260" r:id="rId6"/>
    <p:sldId id="258" r:id="rId7"/>
    <p:sldId id="259" r:id="rId8"/>
    <p:sldId id="261" r:id="rId9"/>
    <p:sldId id="262" r:id="rId10"/>
    <p:sldId id="270" r:id="rId11"/>
    <p:sldId id="271" r:id="rId12"/>
    <p:sldId id="272" r:id="rId13"/>
    <p:sldId id="273" r:id="rId14"/>
    <p:sldId id="274" r:id="rId15"/>
    <p:sldId id="263" r:id="rId16"/>
    <p:sldId id="269" r:id="rId17"/>
    <p:sldId id="264" r:id="rId18"/>
    <p:sldId id="265" r:id="rId19"/>
    <p:sldId id="266" r:id="rId20"/>
    <p:sldId id="267"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177F1BA-A12D-4D5C-A8EF-56C5B3A0FF55}" type="datetimeFigureOut">
              <a:rPr lang="en-GB" smtClean="0"/>
              <a:t>07/03/2014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4AF47-410A-4A21-A219-07FC2D8BA5C3}" type="slidenum">
              <a:rPr lang="en-GB" smtClean="0"/>
              <a:t>‹#›</a:t>
            </a:fld>
            <a:endParaRPr lang="en-GB"/>
          </a:p>
        </p:txBody>
      </p:sp>
    </p:spTree>
    <p:extLst>
      <p:ext uri="{BB962C8B-B14F-4D97-AF65-F5344CB8AC3E}">
        <p14:creationId xmlns:p14="http://schemas.microsoft.com/office/powerpoint/2010/main" val="1633547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77F1BA-A12D-4D5C-A8EF-56C5B3A0FF55}" type="datetimeFigureOut">
              <a:rPr lang="en-GB" smtClean="0"/>
              <a:t>07/03/2014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4AF47-410A-4A21-A219-07FC2D8BA5C3}" type="slidenum">
              <a:rPr lang="en-GB" smtClean="0"/>
              <a:t>‹#›</a:t>
            </a:fld>
            <a:endParaRPr lang="en-GB"/>
          </a:p>
        </p:txBody>
      </p:sp>
    </p:spTree>
    <p:extLst>
      <p:ext uri="{BB962C8B-B14F-4D97-AF65-F5344CB8AC3E}">
        <p14:creationId xmlns:p14="http://schemas.microsoft.com/office/powerpoint/2010/main" val="161457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77F1BA-A12D-4D5C-A8EF-56C5B3A0FF55}" type="datetimeFigureOut">
              <a:rPr lang="en-GB" smtClean="0"/>
              <a:t>07/03/2014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4AF47-410A-4A21-A219-07FC2D8BA5C3}" type="slidenum">
              <a:rPr lang="en-GB" smtClean="0"/>
              <a:t>‹#›</a:t>
            </a:fld>
            <a:endParaRPr lang="en-GB"/>
          </a:p>
        </p:txBody>
      </p:sp>
    </p:spTree>
    <p:extLst>
      <p:ext uri="{BB962C8B-B14F-4D97-AF65-F5344CB8AC3E}">
        <p14:creationId xmlns:p14="http://schemas.microsoft.com/office/powerpoint/2010/main" val="136167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77F1BA-A12D-4D5C-A8EF-56C5B3A0FF55}" type="datetimeFigureOut">
              <a:rPr lang="en-GB" smtClean="0"/>
              <a:t>07/03/2014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4AF47-410A-4A21-A219-07FC2D8BA5C3}" type="slidenum">
              <a:rPr lang="en-GB" smtClean="0"/>
              <a:t>‹#›</a:t>
            </a:fld>
            <a:endParaRPr lang="en-GB"/>
          </a:p>
        </p:txBody>
      </p:sp>
    </p:spTree>
    <p:extLst>
      <p:ext uri="{BB962C8B-B14F-4D97-AF65-F5344CB8AC3E}">
        <p14:creationId xmlns:p14="http://schemas.microsoft.com/office/powerpoint/2010/main" val="1095856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77F1BA-A12D-4D5C-A8EF-56C5B3A0FF55}" type="datetimeFigureOut">
              <a:rPr lang="en-GB" smtClean="0"/>
              <a:t>07/03/2014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4AF47-410A-4A21-A219-07FC2D8BA5C3}" type="slidenum">
              <a:rPr lang="en-GB" smtClean="0"/>
              <a:t>‹#›</a:t>
            </a:fld>
            <a:endParaRPr lang="en-GB"/>
          </a:p>
        </p:txBody>
      </p:sp>
    </p:spTree>
    <p:extLst>
      <p:ext uri="{BB962C8B-B14F-4D97-AF65-F5344CB8AC3E}">
        <p14:creationId xmlns:p14="http://schemas.microsoft.com/office/powerpoint/2010/main" val="16886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177F1BA-A12D-4D5C-A8EF-56C5B3A0FF55}" type="datetimeFigureOut">
              <a:rPr lang="en-GB" smtClean="0"/>
              <a:t>07/03/2014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34AF47-410A-4A21-A219-07FC2D8BA5C3}" type="slidenum">
              <a:rPr lang="en-GB" smtClean="0"/>
              <a:t>‹#›</a:t>
            </a:fld>
            <a:endParaRPr lang="en-GB"/>
          </a:p>
        </p:txBody>
      </p:sp>
    </p:spTree>
    <p:extLst>
      <p:ext uri="{BB962C8B-B14F-4D97-AF65-F5344CB8AC3E}">
        <p14:creationId xmlns:p14="http://schemas.microsoft.com/office/powerpoint/2010/main" val="3813156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177F1BA-A12D-4D5C-A8EF-56C5B3A0FF55}" type="datetimeFigureOut">
              <a:rPr lang="en-GB" smtClean="0"/>
              <a:t>07/03/2014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34AF47-410A-4A21-A219-07FC2D8BA5C3}" type="slidenum">
              <a:rPr lang="en-GB" smtClean="0"/>
              <a:t>‹#›</a:t>
            </a:fld>
            <a:endParaRPr lang="en-GB"/>
          </a:p>
        </p:txBody>
      </p:sp>
    </p:spTree>
    <p:extLst>
      <p:ext uri="{BB962C8B-B14F-4D97-AF65-F5344CB8AC3E}">
        <p14:creationId xmlns:p14="http://schemas.microsoft.com/office/powerpoint/2010/main" val="3550798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177F1BA-A12D-4D5C-A8EF-56C5B3A0FF55}" type="datetimeFigureOut">
              <a:rPr lang="en-GB" smtClean="0"/>
              <a:t>07/03/2014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34AF47-410A-4A21-A219-07FC2D8BA5C3}" type="slidenum">
              <a:rPr lang="en-GB" smtClean="0"/>
              <a:t>‹#›</a:t>
            </a:fld>
            <a:endParaRPr lang="en-GB"/>
          </a:p>
        </p:txBody>
      </p:sp>
    </p:spTree>
    <p:extLst>
      <p:ext uri="{BB962C8B-B14F-4D97-AF65-F5344CB8AC3E}">
        <p14:creationId xmlns:p14="http://schemas.microsoft.com/office/powerpoint/2010/main" val="1714895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7F1BA-A12D-4D5C-A8EF-56C5B3A0FF55}" type="datetimeFigureOut">
              <a:rPr lang="en-GB" smtClean="0"/>
              <a:t>07/03/2014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34AF47-410A-4A21-A219-07FC2D8BA5C3}" type="slidenum">
              <a:rPr lang="en-GB" smtClean="0"/>
              <a:t>‹#›</a:t>
            </a:fld>
            <a:endParaRPr lang="en-GB"/>
          </a:p>
        </p:txBody>
      </p:sp>
    </p:spTree>
    <p:extLst>
      <p:ext uri="{BB962C8B-B14F-4D97-AF65-F5344CB8AC3E}">
        <p14:creationId xmlns:p14="http://schemas.microsoft.com/office/powerpoint/2010/main" val="485922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77F1BA-A12D-4D5C-A8EF-56C5B3A0FF55}" type="datetimeFigureOut">
              <a:rPr lang="en-GB" smtClean="0"/>
              <a:t>07/03/2014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34AF47-410A-4A21-A219-07FC2D8BA5C3}" type="slidenum">
              <a:rPr lang="en-GB" smtClean="0"/>
              <a:t>‹#›</a:t>
            </a:fld>
            <a:endParaRPr lang="en-GB"/>
          </a:p>
        </p:txBody>
      </p:sp>
    </p:spTree>
    <p:extLst>
      <p:ext uri="{BB962C8B-B14F-4D97-AF65-F5344CB8AC3E}">
        <p14:creationId xmlns:p14="http://schemas.microsoft.com/office/powerpoint/2010/main" val="2689656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77F1BA-A12D-4D5C-A8EF-56C5B3A0FF55}" type="datetimeFigureOut">
              <a:rPr lang="en-GB" smtClean="0"/>
              <a:t>07/03/2014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34AF47-410A-4A21-A219-07FC2D8BA5C3}" type="slidenum">
              <a:rPr lang="en-GB" smtClean="0"/>
              <a:t>‹#›</a:t>
            </a:fld>
            <a:endParaRPr lang="en-GB"/>
          </a:p>
        </p:txBody>
      </p:sp>
    </p:spTree>
    <p:extLst>
      <p:ext uri="{BB962C8B-B14F-4D97-AF65-F5344CB8AC3E}">
        <p14:creationId xmlns:p14="http://schemas.microsoft.com/office/powerpoint/2010/main" val="282354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77F1BA-A12D-4D5C-A8EF-56C5B3A0FF55}" type="datetimeFigureOut">
              <a:rPr lang="en-GB" smtClean="0"/>
              <a:t>07/03/2014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4AF47-410A-4A21-A219-07FC2D8BA5C3}" type="slidenum">
              <a:rPr lang="en-GB" smtClean="0"/>
              <a:t>‹#›</a:t>
            </a:fld>
            <a:endParaRPr lang="en-GB"/>
          </a:p>
        </p:txBody>
      </p:sp>
    </p:spTree>
    <p:extLst>
      <p:ext uri="{BB962C8B-B14F-4D97-AF65-F5344CB8AC3E}">
        <p14:creationId xmlns:p14="http://schemas.microsoft.com/office/powerpoint/2010/main" val="45311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clrChange>
              <a:clrFrom>
                <a:srgbClr val="8A4C3F"/>
              </a:clrFrom>
              <a:clrTo>
                <a:srgbClr val="8A4C3F">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1493" y="1124744"/>
            <a:ext cx="9121014"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95502" y="3524"/>
            <a:ext cx="8952995" cy="1152129"/>
          </a:xfrm>
        </p:spPr>
        <p:txBody>
          <a:bodyPr>
            <a:noAutofit/>
          </a:bodyPr>
          <a:lstStyle/>
          <a:p>
            <a:r>
              <a:rPr lang="en-GB" sz="3200" b="1" dirty="0" smtClean="0">
                <a:solidFill>
                  <a:srgbClr val="7030A0"/>
                </a:solidFill>
              </a:rPr>
              <a:t>The changing geography of the private rented sector in England between 2001 and 2011</a:t>
            </a:r>
            <a:endParaRPr lang="en-GB" sz="3200" b="1" dirty="0">
              <a:solidFill>
                <a:srgbClr val="7030A0"/>
              </a:solidFill>
            </a:endParaRPr>
          </a:p>
        </p:txBody>
      </p:sp>
      <p:sp>
        <p:nvSpPr>
          <p:cNvPr id="3" name="Subtitle 2"/>
          <p:cNvSpPr>
            <a:spLocks noGrp="1"/>
          </p:cNvSpPr>
          <p:nvPr>
            <p:ph type="subTitle" idx="1"/>
          </p:nvPr>
        </p:nvSpPr>
        <p:spPr>
          <a:xfrm>
            <a:off x="11493" y="6160368"/>
            <a:ext cx="9121014" cy="697632"/>
          </a:xfrm>
        </p:spPr>
        <p:txBody>
          <a:bodyPr>
            <a:normAutofit/>
          </a:bodyPr>
          <a:lstStyle/>
          <a:p>
            <a:r>
              <a:rPr lang="en-GB" sz="1800" b="1" dirty="0" smtClean="0">
                <a:solidFill>
                  <a:srgbClr val="7030A0"/>
                </a:solidFill>
              </a:rPr>
              <a:t>Nigel de Noronha</a:t>
            </a:r>
          </a:p>
          <a:p>
            <a:r>
              <a:rPr lang="en-GB" sz="1800" b="1" dirty="0" smtClean="0">
                <a:solidFill>
                  <a:srgbClr val="7030A0"/>
                </a:solidFill>
              </a:rPr>
              <a:t>Doctoral Researcher, CCSR</a:t>
            </a:r>
            <a:endParaRPr lang="en-GB" sz="1800" b="1" dirty="0">
              <a:solidFill>
                <a:srgbClr val="7030A0"/>
              </a:solidFill>
            </a:endParaRPr>
          </a:p>
        </p:txBody>
      </p:sp>
    </p:spTree>
    <p:extLst>
      <p:ext uri="{BB962C8B-B14F-4D97-AF65-F5344CB8AC3E}">
        <p14:creationId xmlns:p14="http://schemas.microsoft.com/office/powerpoint/2010/main" val="3533813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36104"/>
          </a:xfrm>
        </p:spPr>
        <p:txBody>
          <a:bodyPr>
            <a:noAutofit/>
          </a:bodyPr>
          <a:lstStyle/>
          <a:p>
            <a:r>
              <a:rPr lang="en-GB" sz="3200" dirty="0" smtClean="0"/>
              <a:t>Some stories of change (1)</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8309600"/>
              </p:ext>
            </p:extLst>
          </p:nvPr>
        </p:nvGraphicFramePr>
        <p:xfrm>
          <a:off x="395536" y="2276872"/>
          <a:ext cx="8424935" cy="4124534"/>
        </p:xfrm>
        <a:graphic>
          <a:graphicData uri="http://schemas.openxmlformats.org/drawingml/2006/table">
            <a:tbl>
              <a:tblPr>
                <a:tableStyleId>{5C22544A-7EE6-4342-B048-85BDC9FD1C3A}</a:tableStyleId>
              </a:tblPr>
              <a:tblGrid>
                <a:gridCol w="2120785"/>
                <a:gridCol w="628321"/>
                <a:gridCol w="301593"/>
                <a:gridCol w="590621"/>
                <a:gridCol w="804250"/>
                <a:gridCol w="289027"/>
                <a:gridCol w="586432"/>
                <a:gridCol w="3103906"/>
              </a:tblGrid>
              <a:tr h="183833">
                <a:tc gridSpan="8">
                  <a:txBody>
                    <a:bodyPr/>
                    <a:lstStyle/>
                    <a:p>
                      <a:pPr algn="l" fontAlgn="b"/>
                      <a:r>
                        <a:rPr lang="en-GB" sz="1600" b="1" u="none" strike="noStrike" dirty="0">
                          <a:solidFill>
                            <a:schemeClr val="accent4">
                              <a:lumMod val="75000"/>
                            </a:schemeClr>
                          </a:solidFill>
                          <a:effectLst/>
                        </a:rPr>
                        <a:t>Single people under 65</a:t>
                      </a:r>
                      <a:endParaRPr lang="en-GB" sz="1600" b="1" i="0" u="none" strike="noStrike" dirty="0">
                        <a:solidFill>
                          <a:schemeClr val="accent4">
                            <a:lumMod val="75000"/>
                          </a:schemeClr>
                        </a:solidFill>
                        <a:effectLst/>
                        <a:latin typeface="Calibri"/>
                      </a:endParaRPr>
                    </a:p>
                  </a:txBody>
                  <a:tcPr marL="9192" marR="9192" marT="9192" marB="0" anchor="b"/>
                </a:tc>
                <a:tc hMerge="1">
                  <a:txBody>
                    <a:bodyPr/>
                    <a:lstStyle/>
                    <a:p>
                      <a:pPr algn="l" fontAlgn="b"/>
                      <a:endParaRPr lang="en-GB" sz="1100" b="0" i="0" u="none" strike="noStrike" dirty="0">
                        <a:solidFill>
                          <a:srgbClr val="000000"/>
                        </a:solidFill>
                        <a:effectLst/>
                        <a:latin typeface="Calibri"/>
                      </a:endParaRPr>
                    </a:p>
                  </a:txBody>
                  <a:tcPr marL="9192" marR="9192" marT="9192"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l" fontAlgn="b"/>
                      <a:endParaRPr lang="en-GB" sz="1100" b="0" i="0" u="none" strike="noStrike" dirty="0">
                        <a:solidFill>
                          <a:srgbClr val="000000"/>
                        </a:solidFill>
                        <a:effectLst/>
                        <a:latin typeface="Calibri"/>
                      </a:endParaRPr>
                    </a:p>
                  </a:txBody>
                  <a:tcPr marL="9192" marR="9192" marT="9192" marB="0" anchor="b"/>
                </a:tc>
                <a:tc hMerge="1">
                  <a:txBody>
                    <a:bodyPr/>
                    <a:lstStyle/>
                    <a:p>
                      <a:pPr algn="l" fontAlgn="b"/>
                      <a:endParaRPr lang="en-GB" sz="1100" b="0" i="0" u="none" strike="noStrike" dirty="0">
                        <a:solidFill>
                          <a:srgbClr val="000000"/>
                        </a:solidFill>
                        <a:effectLst/>
                        <a:latin typeface="Calibri"/>
                      </a:endParaRPr>
                    </a:p>
                  </a:txBody>
                  <a:tcPr marL="9192" marR="9192" marT="9192" marB="0" anchor="b"/>
                </a:tc>
                <a:tc hMerge="1">
                  <a:txBody>
                    <a:bodyPr/>
                    <a:lstStyle/>
                    <a:p>
                      <a:pPr algn="l" fontAlgn="b"/>
                      <a:endParaRPr lang="en-GB" sz="1100" b="0" i="0" u="none" strike="noStrike" dirty="0">
                        <a:solidFill>
                          <a:srgbClr val="000000"/>
                        </a:solidFill>
                        <a:effectLst/>
                        <a:latin typeface="Calibri"/>
                      </a:endParaRPr>
                    </a:p>
                  </a:txBody>
                  <a:tcPr marL="9192" marR="9192" marT="9192" marB="0" anchor="b"/>
                </a:tc>
              </a:tr>
              <a:tr h="183833">
                <a:tc rowSpan="2">
                  <a:txBody>
                    <a:bodyPr/>
                    <a:lstStyle/>
                    <a:p>
                      <a:pPr algn="l" fontAlgn="b"/>
                      <a:r>
                        <a:rPr lang="en-GB" sz="1200" b="1" u="none" strike="noStrike" dirty="0">
                          <a:effectLst/>
                        </a:rPr>
                        <a:t>Area</a:t>
                      </a:r>
                      <a:endParaRPr lang="en-GB" sz="1200" b="1" i="0" u="none" strike="noStrike" dirty="0">
                        <a:solidFill>
                          <a:srgbClr val="000000"/>
                        </a:solidFill>
                        <a:effectLst/>
                        <a:latin typeface="Calibri"/>
                      </a:endParaRPr>
                    </a:p>
                  </a:txBody>
                  <a:tcPr marL="9192" marR="9192" marT="9192" marB="0" anchor="b"/>
                </a:tc>
                <a:tc gridSpan="3">
                  <a:txBody>
                    <a:bodyPr/>
                    <a:lstStyle/>
                    <a:p>
                      <a:pPr algn="ctr" fontAlgn="b"/>
                      <a:r>
                        <a:rPr lang="en-GB" sz="1200" b="1" u="none" strike="noStrike" dirty="0" smtClean="0">
                          <a:effectLst/>
                        </a:rPr>
                        <a:t>Proportion of all households</a:t>
                      </a:r>
                      <a:endParaRPr lang="en-GB" sz="1200" b="1" i="0" u="none" strike="noStrike" dirty="0">
                        <a:solidFill>
                          <a:srgbClr val="000000"/>
                        </a:solidFill>
                        <a:effectLst/>
                        <a:latin typeface="Calibri"/>
                      </a:endParaRPr>
                    </a:p>
                  </a:txBody>
                  <a:tcPr marL="9192" marR="9192" marT="9192" marB="0" anchor="b"/>
                </a:tc>
                <a:tc hMerge="1">
                  <a:txBody>
                    <a:bodyPr/>
                    <a:lstStyle/>
                    <a:p>
                      <a:endParaRPr lang="en-GB"/>
                    </a:p>
                  </a:txBody>
                  <a:tcPr/>
                </a:tc>
                <a:tc hMerge="1">
                  <a:txBody>
                    <a:bodyPr/>
                    <a:lstStyle/>
                    <a:p>
                      <a:pPr algn="l" fontAlgn="b"/>
                      <a:endParaRPr lang="en-GB" sz="1100" b="1" i="0" u="none" strike="noStrike" dirty="0">
                        <a:solidFill>
                          <a:srgbClr val="000000"/>
                        </a:solidFill>
                        <a:effectLst/>
                        <a:latin typeface="Calibri"/>
                      </a:endParaRPr>
                    </a:p>
                  </a:txBody>
                  <a:tcPr marL="9192" marR="9192" marT="9192" marB="0" anchor="b"/>
                </a:tc>
                <a:tc gridSpan="3">
                  <a:txBody>
                    <a:bodyPr/>
                    <a:lstStyle/>
                    <a:p>
                      <a:pPr algn="ctr" fontAlgn="b"/>
                      <a:r>
                        <a:rPr lang="en-GB" sz="1200" b="1" u="none" strike="noStrike" dirty="0" smtClean="0">
                          <a:effectLst/>
                        </a:rPr>
                        <a:t>Proportion living in </a:t>
                      </a:r>
                      <a:r>
                        <a:rPr lang="en-GB" sz="1200" b="1" u="none" strike="noStrike" dirty="0">
                          <a:effectLst/>
                        </a:rPr>
                        <a:t>the PRS</a:t>
                      </a:r>
                      <a:endParaRPr lang="en-GB" sz="1200" b="1" i="0" u="none" strike="noStrike" dirty="0">
                        <a:solidFill>
                          <a:srgbClr val="000000"/>
                        </a:solidFill>
                        <a:effectLst/>
                        <a:latin typeface="Calibri"/>
                      </a:endParaRPr>
                    </a:p>
                  </a:txBody>
                  <a:tcPr marL="9192" marR="9192" marT="9192" marB="0" anchor="b"/>
                </a:tc>
                <a:tc hMerge="1">
                  <a:txBody>
                    <a:bodyPr/>
                    <a:lstStyle/>
                    <a:p>
                      <a:endParaRPr lang="en-GB"/>
                    </a:p>
                  </a:txBody>
                  <a:tcPr/>
                </a:tc>
                <a:tc hMerge="1">
                  <a:txBody>
                    <a:bodyPr/>
                    <a:lstStyle/>
                    <a:p>
                      <a:pPr algn="l" fontAlgn="b"/>
                      <a:endParaRPr lang="en-GB" sz="1100" b="1" i="0" u="none" strike="noStrike" dirty="0">
                        <a:solidFill>
                          <a:srgbClr val="000000"/>
                        </a:solidFill>
                        <a:effectLst/>
                        <a:latin typeface="Calibri"/>
                      </a:endParaRPr>
                    </a:p>
                  </a:txBody>
                  <a:tcPr marL="9192" marR="9192" marT="9192" marB="0" anchor="b"/>
                </a:tc>
                <a:tc rowSpan="2">
                  <a:txBody>
                    <a:bodyPr/>
                    <a:lstStyle/>
                    <a:p>
                      <a:pPr algn="l" fontAlgn="b"/>
                      <a:r>
                        <a:rPr lang="en-GB" sz="1200" b="1" u="none" strike="noStrike" dirty="0">
                          <a:effectLst/>
                        </a:rPr>
                        <a:t>More than 35% in PRS in 2011</a:t>
                      </a:r>
                      <a:endParaRPr lang="en-GB" sz="1200" b="1" i="0" u="none" strike="noStrike" dirty="0">
                        <a:solidFill>
                          <a:srgbClr val="000000"/>
                        </a:solidFill>
                        <a:effectLst/>
                        <a:latin typeface="Calibri"/>
                      </a:endParaRPr>
                    </a:p>
                  </a:txBody>
                  <a:tcPr marL="9192" marR="9192" marT="9192" marB="0" anchor="b"/>
                </a:tc>
              </a:tr>
              <a:tr h="208870">
                <a:tc vMerge="1">
                  <a:txBody>
                    <a:bodyPr/>
                    <a:lstStyle/>
                    <a:p>
                      <a:pPr algn="l" fontAlgn="b"/>
                      <a:endParaRPr lang="en-GB" sz="1100" b="0" i="0" u="none" strike="noStrike" dirty="0">
                        <a:solidFill>
                          <a:srgbClr val="000000"/>
                        </a:solidFill>
                        <a:effectLst/>
                        <a:latin typeface="Calibri"/>
                      </a:endParaRPr>
                    </a:p>
                  </a:txBody>
                  <a:tcPr marL="9192" marR="9192" marT="9192" marB="0" anchor="b"/>
                </a:tc>
                <a:tc>
                  <a:txBody>
                    <a:bodyPr/>
                    <a:lstStyle/>
                    <a:p>
                      <a:pPr algn="r" fontAlgn="b"/>
                      <a:r>
                        <a:rPr lang="en-GB" sz="1200" b="1" u="none" strike="noStrike" dirty="0">
                          <a:effectLst/>
                        </a:rPr>
                        <a:t>2001</a:t>
                      </a:r>
                      <a:endParaRPr lang="en-GB" sz="1200" b="1" i="0" u="none" strike="noStrike" dirty="0">
                        <a:solidFill>
                          <a:srgbClr val="000000"/>
                        </a:solidFill>
                        <a:effectLst/>
                        <a:latin typeface="Calibri"/>
                      </a:endParaRPr>
                    </a:p>
                  </a:txBody>
                  <a:tcPr marL="9192" marR="9192" marT="9192" marB="0" anchor="b"/>
                </a:tc>
                <a:tc>
                  <a:txBody>
                    <a:bodyPr/>
                    <a:lstStyle/>
                    <a:p>
                      <a:pPr algn="l" fontAlgn="b"/>
                      <a:endParaRPr lang="en-GB" sz="1200" b="1" i="0" u="none" strike="noStrike" dirty="0">
                        <a:solidFill>
                          <a:srgbClr val="000000"/>
                        </a:solidFill>
                        <a:effectLst/>
                        <a:latin typeface="Calibri"/>
                      </a:endParaRPr>
                    </a:p>
                  </a:txBody>
                  <a:tcPr marL="9192" marR="9192" marT="9192" marB="0" anchor="b"/>
                </a:tc>
                <a:tc>
                  <a:txBody>
                    <a:bodyPr/>
                    <a:lstStyle/>
                    <a:p>
                      <a:pPr algn="r" fontAlgn="b"/>
                      <a:r>
                        <a:rPr lang="en-GB" sz="1200" b="1" u="none" strike="noStrike" dirty="0">
                          <a:effectLst/>
                        </a:rPr>
                        <a:t>2011</a:t>
                      </a:r>
                      <a:endParaRPr lang="en-GB" sz="1200" b="1" i="0" u="none" strike="noStrike" dirty="0">
                        <a:solidFill>
                          <a:srgbClr val="000000"/>
                        </a:solidFill>
                        <a:effectLst/>
                        <a:latin typeface="Calibri"/>
                      </a:endParaRPr>
                    </a:p>
                  </a:txBody>
                  <a:tcPr marL="9192" marR="9192" marT="9192" marB="0" anchor="b"/>
                </a:tc>
                <a:tc>
                  <a:txBody>
                    <a:bodyPr/>
                    <a:lstStyle/>
                    <a:p>
                      <a:pPr algn="r" fontAlgn="b"/>
                      <a:r>
                        <a:rPr lang="en-GB" sz="1200" b="1" u="none" strike="noStrike" dirty="0">
                          <a:effectLst/>
                        </a:rPr>
                        <a:t>2001</a:t>
                      </a:r>
                      <a:endParaRPr lang="en-GB" sz="1200" b="1" i="0" u="none" strike="noStrike" dirty="0">
                        <a:solidFill>
                          <a:srgbClr val="000000"/>
                        </a:solidFill>
                        <a:effectLst/>
                        <a:latin typeface="Calibri"/>
                      </a:endParaRPr>
                    </a:p>
                  </a:txBody>
                  <a:tcPr marL="9192" marR="9192" marT="9192" marB="0" anchor="b"/>
                </a:tc>
                <a:tc>
                  <a:txBody>
                    <a:bodyPr/>
                    <a:lstStyle/>
                    <a:p>
                      <a:pPr algn="l" fontAlgn="b"/>
                      <a:endParaRPr lang="en-GB" sz="1200" b="1" i="0" u="none" strike="noStrike" dirty="0">
                        <a:solidFill>
                          <a:srgbClr val="000000"/>
                        </a:solidFill>
                        <a:effectLst/>
                        <a:latin typeface="Calibri"/>
                      </a:endParaRPr>
                    </a:p>
                  </a:txBody>
                  <a:tcPr marL="9192" marR="9192" marT="9192" marB="0" anchor="b"/>
                </a:tc>
                <a:tc>
                  <a:txBody>
                    <a:bodyPr/>
                    <a:lstStyle/>
                    <a:p>
                      <a:pPr algn="r" fontAlgn="b"/>
                      <a:r>
                        <a:rPr lang="en-GB" sz="1200" b="1" u="none" strike="noStrike" dirty="0">
                          <a:effectLst/>
                        </a:rPr>
                        <a:t>2011</a:t>
                      </a:r>
                      <a:endParaRPr lang="en-GB" sz="1200" b="1" i="0" u="none" strike="noStrike" dirty="0">
                        <a:solidFill>
                          <a:srgbClr val="000000"/>
                        </a:solidFill>
                        <a:effectLst/>
                        <a:latin typeface="Calibri"/>
                      </a:endParaRPr>
                    </a:p>
                  </a:txBody>
                  <a:tcPr marL="9192" marR="9192" marT="9192" marB="0" anchor="b"/>
                </a:tc>
                <a:tc vMerge="1">
                  <a:txBody>
                    <a:bodyPr/>
                    <a:lstStyle/>
                    <a:p>
                      <a:pPr algn="l" fontAlgn="b"/>
                      <a:endParaRPr lang="en-GB" sz="1100" b="1" i="0" u="none" strike="noStrike" dirty="0">
                        <a:solidFill>
                          <a:srgbClr val="000000"/>
                        </a:solidFill>
                        <a:effectLst/>
                        <a:latin typeface="Calibri"/>
                      </a:endParaRPr>
                    </a:p>
                  </a:txBody>
                  <a:tcPr marL="9192" marR="9192" marT="9192" marB="0" anchor="b"/>
                </a:tc>
              </a:tr>
              <a:tr h="183833">
                <a:tc>
                  <a:txBody>
                    <a:bodyPr/>
                    <a:lstStyle/>
                    <a:p>
                      <a:pPr algn="l" fontAlgn="b"/>
                      <a:r>
                        <a:rPr lang="en-GB" sz="1200" u="none" strike="noStrike">
                          <a:effectLst/>
                        </a:rPr>
                        <a:t>England</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dirty="0">
                          <a:effectLst/>
                        </a:rPr>
                        <a:t>15.7%</a:t>
                      </a:r>
                      <a:endParaRPr lang="en-GB" sz="1200" b="0" i="0" u="none" strike="noStrike" dirty="0">
                        <a:solidFill>
                          <a:srgbClr val="000000"/>
                        </a:solidFill>
                        <a:effectLst/>
                        <a:latin typeface="Calibri"/>
                      </a:endParaRPr>
                    </a:p>
                  </a:txBody>
                  <a:tcPr marL="9192" marR="9192" marT="9192"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chemeClr val="accent4">
                            <a:lumMod val="60000"/>
                            <a:lumOff val="40000"/>
                          </a:schemeClr>
                        </a:solidFill>
                        <a:effectLst/>
                        <a:latin typeface="Wingdings"/>
                      </a:endParaRPr>
                    </a:p>
                  </a:txBody>
                  <a:tcPr marL="9192" marR="9192" marT="9192" marB="0" anchor="b"/>
                </a:tc>
                <a:tc>
                  <a:txBody>
                    <a:bodyPr/>
                    <a:lstStyle/>
                    <a:p>
                      <a:pPr algn="r" fontAlgn="b"/>
                      <a:r>
                        <a:rPr lang="en-GB" sz="1200" u="none" strike="noStrike">
                          <a:effectLst/>
                        </a:rPr>
                        <a:t>17.9%</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21.0%</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chemeClr val="accent4">
                            <a:lumMod val="60000"/>
                            <a:lumOff val="40000"/>
                          </a:schemeClr>
                        </a:solidFill>
                        <a:effectLst/>
                        <a:latin typeface="Wingdings"/>
                      </a:endParaRPr>
                    </a:p>
                  </a:txBody>
                  <a:tcPr marL="9192" marR="9192" marT="9192" marB="0" anchor="b"/>
                </a:tc>
                <a:tc>
                  <a:txBody>
                    <a:bodyPr/>
                    <a:lstStyle/>
                    <a:p>
                      <a:pPr algn="r" fontAlgn="b"/>
                      <a:r>
                        <a:rPr lang="en-GB" sz="1200" u="none" strike="noStrike">
                          <a:effectLst/>
                        </a:rPr>
                        <a:t>27.5%</a:t>
                      </a:r>
                      <a:endParaRPr lang="en-GB" sz="1200" b="0" i="0" u="none" strike="noStrike">
                        <a:solidFill>
                          <a:srgbClr val="000000"/>
                        </a:solidFill>
                        <a:effectLst/>
                        <a:latin typeface="Calibri"/>
                      </a:endParaRPr>
                    </a:p>
                  </a:txBody>
                  <a:tcPr marL="9192" marR="9192" marT="9192" marB="0" anchor="b"/>
                </a:tc>
                <a:tc>
                  <a:txBody>
                    <a:bodyPr/>
                    <a:lstStyle/>
                    <a:p>
                      <a:pPr algn="l" fontAlgn="b"/>
                      <a:endParaRPr lang="en-GB" sz="1200" b="0" i="0" u="none" strike="noStrike">
                        <a:solidFill>
                          <a:srgbClr val="000000"/>
                        </a:solidFill>
                        <a:effectLst/>
                        <a:latin typeface="Calibri"/>
                      </a:endParaRPr>
                    </a:p>
                  </a:txBody>
                  <a:tcPr marL="9192" marR="9192" marT="9192" marB="0" anchor="b"/>
                </a:tc>
              </a:tr>
              <a:tr h="367666">
                <a:tc>
                  <a:txBody>
                    <a:bodyPr/>
                    <a:lstStyle/>
                    <a:p>
                      <a:pPr algn="l" fontAlgn="b"/>
                      <a:r>
                        <a:rPr lang="en-GB" sz="1200" u="none" strike="noStrike">
                          <a:effectLst/>
                        </a:rPr>
                        <a:t>London</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22.0%</a:t>
                      </a:r>
                      <a:endParaRPr lang="en-GB" sz="1200" b="0" i="0" u="none" strike="noStrike">
                        <a:solidFill>
                          <a:srgbClr val="000000"/>
                        </a:solidFill>
                        <a:effectLst/>
                        <a:latin typeface="Calibri"/>
                      </a:endParaRPr>
                    </a:p>
                  </a:txBody>
                  <a:tcPr marL="9192" marR="9192" marT="9192" marB="0" anchor="b"/>
                </a:tc>
                <a:tc>
                  <a:txBody>
                    <a:bodyPr/>
                    <a:lstStyle/>
                    <a:p>
                      <a:pPr algn="ctr" fontAlgn="b"/>
                      <a:endParaRPr lang="en-GB" sz="1200" b="0" i="0" u="none" strike="noStrike" dirty="0">
                        <a:solidFill>
                          <a:schemeClr val="accent4">
                            <a:lumMod val="60000"/>
                            <a:lumOff val="40000"/>
                          </a:schemeClr>
                        </a:solidFill>
                        <a:effectLst/>
                        <a:latin typeface="Calibri"/>
                      </a:endParaRPr>
                    </a:p>
                  </a:txBody>
                  <a:tcPr marL="9192" marR="9192" marT="9192" marB="0" anchor="b"/>
                </a:tc>
                <a:tc>
                  <a:txBody>
                    <a:bodyPr/>
                    <a:lstStyle/>
                    <a:p>
                      <a:pPr algn="r" fontAlgn="b"/>
                      <a:r>
                        <a:rPr lang="en-GB" sz="1200" u="none" strike="noStrike" dirty="0">
                          <a:effectLst/>
                        </a:rPr>
                        <a:t>22.0%</a:t>
                      </a:r>
                      <a:endParaRPr lang="en-GB" sz="1200" b="0" i="0" u="none" strike="noStrike" dirty="0">
                        <a:solidFill>
                          <a:srgbClr val="000000"/>
                        </a:solidFill>
                        <a:effectLst/>
                        <a:latin typeface="Calibri"/>
                      </a:endParaRPr>
                    </a:p>
                  </a:txBody>
                  <a:tcPr marL="9192" marR="9192" marT="9192" marB="0" anchor="b"/>
                </a:tc>
                <a:tc>
                  <a:txBody>
                    <a:bodyPr/>
                    <a:lstStyle/>
                    <a:p>
                      <a:pPr algn="r" fontAlgn="b"/>
                      <a:r>
                        <a:rPr lang="en-GB" sz="1200" u="none" strike="noStrike" dirty="0">
                          <a:effectLst/>
                        </a:rPr>
                        <a:t>21.7%</a:t>
                      </a:r>
                      <a:endParaRPr lang="en-GB" sz="1200" b="0" i="0" u="none" strike="noStrike" dirty="0">
                        <a:solidFill>
                          <a:srgbClr val="000000"/>
                        </a:solidFill>
                        <a:effectLst/>
                        <a:latin typeface="Calibri"/>
                      </a:endParaRPr>
                    </a:p>
                  </a:txBody>
                  <a:tcPr marL="9192" marR="9192" marT="9192"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chemeClr val="accent4">
                            <a:lumMod val="60000"/>
                            <a:lumOff val="40000"/>
                          </a:schemeClr>
                        </a:solidFill>
                        <a:effectLst/>
                        <a:latin typeface="Wingdings"/>
                      </a:endParaRPr>
                    </a:p>
                  </a:txBody>
                  <a:tcPr marL="9192" marR="9192" marT="9192" marB="0" anchor="b"/>
                </a:tc>
                <a:tc>
                  <a:txBody>
                    <a:bodyPr/>
                    <a:lstStyle/>
                    <a:p>
                      <a:pPr algn="r" fontAlgn="b"/>
                      <a:r>
                        <a:rPr lang="en-GB" sz="1200" u="none" strike="noStrike">
                          <a:effectLst/>
                        </a:rPr>
                        <a:t>29.6%</a:t>
                      </a:r>
                      <a:endParaRPr lang="en-GB" sz="1200" b="0" i="0" u="none" strike="noStrike">
                        <a:solidFill>
                          <a:srgbClr val="000000"/>
                        </a:solidFill>
                        <a:effectLst/>
                        <a:latin typeface="Calibri"/>
                      </a:endParaRPr>
                    </a:p>
                  </a:txBody>
                  <a:tcPr marL="9192" marR="9192" marT="9192" marB="0" anchor="b"/>
                </a:tc>
                <a:tc>
                  <a:txBody>
                    <a:bodyPr/>
                    <a:lstStyle/>
                    <a:p>
                      <a:pPr algn="l" fontAlgn="b"/>
                      <a:r>
                        <a:rPr lang="en-GB" sz="1200" u="none" strike="noStrike">
                          <a:effectLst/>
                        </a:rPr>
                        <a:t>Camden, Kensington and Chelsea, Westminster</a:t>
                      </a:r>
                      <a:endParaRPr lang="en-GB" sz="1200" b="0" i="0" u="none" strike="noStrike">
                        <a:solidFill>
                          <a:srgbClr val="000000"/>
                        </a:solidFill>
                        <a:effectLst/>
                        <a:latin typeface="Calibri"/>
                      </a:endParaRPr>
                    </a:p>
                  </a:txBody>
                  <a:tcPr marL="9192" marR="9192" marT="9192" marB="0" anchor="b"/>
                </a:tc>
              </a:tr>
              <a:tr h="403608">
                <a:tc>
                  <a:txBody>
                    <a:bodyPr/>
                    <a:lstStyle/>
                    <a:p>
                      <a:pPr algn="l" fontAlgn="b"/>
                      <a:r>
                        <a:rPr lang="en-GB" sz="1200" u="none" strike="noStrike">
                          <a:effectLst/>
                        </a:rPr>
                        <a:t>South East</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14.1%</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chemeClr val="accent4">
                            <a:lumMod val="60000"/>
                            <a:lumOff val="40000"/>
                          </a:schemeClr>
                        </a:solidFill>
                        <a:effectLst/>
                        <a:latin typeface="Wingdings"/>
                      </a:endParaRPr>
                    </a:p>
                  </a:txBody>
                  <a:tcPr marL="9192" marR="9192" marT="9192" marB="0" anchor="b"/>
                </a:tc>
                <a:tc>
                  <a:txBody>
                    <a:bodyPr/>
                    <a:lstStyle/>
                    <a:p>
                      <a:pPr algn="r" fontAlgn="b"/>
                      <a:r>
                        <a:rPr lang="en-GB" sz="1200" u="none" strike="noStrike" dirty="0">
                          <a:effectLst/>
                        </a:rPr>
                        <a:t>16.1%</a:t>
                      </a:r>
                      <a:endParaRPr lang="en-GB" sz="1200" b="0" i="0" u="none" strike="noStrike" dirty="0">
                        <a:solidFill>
                          <a:srgbClr val="000000"/>
                        </a:solidFill>
                        <a:effectLst/>
                        <a:latin typeface="Calibri"/>
                      </a:endParaRPr>
                    </a:p>
                  </a:txBody>
                  <a:tcPr marL="9192" marR="9192" marT="9192" marB="0" anchor="b"/>
                </a:tc>
                <a:tc>
                  <a:txBody>
                    <a:bodyPr/>
                    <a:lstStyle/>
                    <a:p>
                      <a:pPr algn="r" fontAlgn="b"/>
                      <a:r>
                        <a:rPr lang="en-GB" sz="1200" u="none" strike="noStrike" dirty="0">
                          <a:effectLst/>
                        </a:rPr>
                        <a:t>22.7%</a:t>
                      </a:r>
                      <a:endParaRPr lang="en-GB" sz="1200" b="0" i="0" u="none" strike="noStrike" dirty="0">
                        <a:solidFill>
                          <a:srgbClr val="000000"/>
                        </a:solidFill>
                        <a:effectLst/>
                        <a:latin typeface="Calibri"/>
                      </a:endParaRPr>
                    </a:p>
                  </a:txBody>
                  <a:tcPr marL="9192" marR="9192" marT="9192"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chemeClr val="accent4">
                            <a:lumMod val="60000"/>
                            <a:lumOff val="40000"/>
                          </a:schemeClr>
                        </a:solidFill>
                        <a:effectLst/>
                        <a:latin typeface="Wingdings"/>
                      </a:endParaRPr>
                    </a:p>
                  </a:txBody>
                  <a:tcPr marL="9192" marR="9192" marT="9192" marB="0" anchor="b"/>
                </a:tc>
                <a:tc>
                  <a:txBody>
                    <a:bodyPr/>
                    <a:lstStyle/>
                    <a:p>
                      <a:pPr algn="r" fontAlgn="b"/>
                      <a:r>
                        <a:rPr lang="en-GB" sz="1200" u="none" strike="noStrike" dirty="0">
                          <a:effectLst/>
                        </a:rPr>
                        <a:t>28.0%</a:t>
                      </a:r>
                      <a:endParaRPr lang="en-GB" sz="1200" b="0" i="0" u="none" strike="noStrike" dirty="0">
                        <a:solidFill>
                          <a:srgbClr val="000000"/>
                        </a:solidFill>
                        <a:effectLst/>
                        <a:latin typeface="Calibri"/>
                      </a:endParaRPr>
                    </a:p>
                  </a:txBody>
                  <a:tcPr marL="9192" marR="9192" marT="9192" marB="0" anchor="b"/>
                </a:tc>
                <a:tc>
                  <a:txBody>
                    <a:bodyPr/>
                    <a:lstStyle/>
                    <a:p>
                      <a:pPr algn="l" fontAlgn="b"/>
                      <a:r>
                        <a:rPr lang="en-GB" sz="1200" u="none" strike="noStrike" dirty="0">
                          <a:effectLst/>
                        </a:rPr>
                        <a:t>Brighton and Hove, Eastbourne, Hastings, Oxford, </a:t>
                      </a:r>
                      <a:r>
                        <a:rPr lang="en-GB" sz="1200" u="none" strike="noStrike" dirty="0" err="1">
                          <a:effectLst/>
                        </a:rPr>
                        <a:t>Shepway</a:t>
                      </a:r>
                      <a:r>
                        <a:rPr lang="en-GB" sz="1200" u="none" strike="noStrike" dirty="0">
                          <a:effectLst/>
                        </a:rPr>
                        <a:t>, Thanet, Worthing</a:t>
                      </a:r>
                      <a:endParaRPr lang="en-GB" sz="1200" b="0" i="0" u="none" strike="noStrike" dirty="0">
                        <a:solidFill>
                          <a:srgbClr val="000000"/>
                        </a:solidFill>
                        <a:effectLst/>
                        <a:latin typeface="Calibri"/>
                      </a:endParaRPr>
                    </a:p>
                  </a:txBody>
                  <a:tcPr marL="9192" marR="9192" marT="9192" marB="0" anchor="b"/>
                </a:tc>
              </a:tr>
              <a:tr h="288032">
                <a:tc>
                  <a:txBody>
                    <a:bodyPr/>
                    <a:lstStyle/>
                    <a:p>
                      <a:pPr algn="l" fontAlgn="b"/>
                      <a:r>
                        <a:rPr lang="en-GB" sz="1200" u="none" strike="noStrike">
                          <a:effectLst/>
                        </a:rPr>
                        <a:t>East</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14.1%</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chemeClr val="accent4">
                            <a:lumMod val="60000"/>
                            <a:lumOff val="40000"/>
                          </a:schemeClr>
                        </a:solidFill>
                        <a:effectLst/>
                        <a:latin typeface="Wingdings"/>
                      </a:endParaRPr>
                    </a:p>
                  </a:txBody>
                  <a:tcPr marL="9192" marR="9192" marT="9192" marB="0" anchor="b"/>
                </a:tc>
                <a:tc>
                  <a:txBody>
                    <a:bodyPr/>
                    <a:lstStyle/>
                    <a:p>
                      <a:pPr algn="r" fontAlgn="b"/>
                      <a:r>
                        <a:rPr lang="en-GB" sz="1200" u="none" strike="noStrike">
                          <a:effectLst/>
                        </a:rPr>
                        <a:t>15.8%</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20.5%</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chemeClr val="accent4">
                            <a:lumMod val="60000"/>
                            <a:lumOff val="40000"/>
                          </a:schemeClr>
                        </a:solidFill>
                        <a:effectLst/>
                        <a:latin typeface="Wingdings"/>
                      </a:endParaRPr>
                    </a:p>
                  </a:txBody>
                  <a:tcPr marL="9192" marR="9192" marT="9192" marB="0" anchor="b"/>
                </a:tc>
                <a:tc>
                  <a:txBody>
                    <a:bodyPr/>
                    <a:lstStyle/>
                    <a:p>
                      <a:pPr algn="r" fontAlgn="b"/>
                      <a:r>
                        <a:rPr lang="en-GB" sz="1200" u="none" strike="noStrike">
                          <a:effectLst/>
                        </a:rPr>
                        <a:t>26.2%</a:t>
                      </a:r>
                      <a:endParaRPr lang="en-GB" sz="1200" b="0" i="0" u="none" strike="noStrike">
                        <a:solidFill>
                          <a:srgbClr val="000000"/>
                        </a:solidFill>
                        <a:effectLst/>
                        <a:latin typeface="Calibri"/>
                      </a:endParaRPr>
                    </a:p>
                  </a:txBody>
                  <a:tcPr marL="9192" marR="9192" marT="9192" marB="0" anchor="b"/>
                </a:tc>
                <a:tc>
                  <a:txBody>
                    <a:bodyPr/>
                    <a:lstStyle/>
                    <a:p>
                      <a:pPr algn="l" fontAlgn="b"/>
                      <a:r>
                        <a:rPr lang="en-GB" sz="1200" u="none" strike="noStrike" dirty="0">
                          <a:effectLst/>
                        </a:rPr>
                        <a:t>Forest Heath</a:t>
                      </a:r>
                      <a:endParaRPr lang="en-GB" sz="1200" b="0" i="0" u="none" strike="noStrike" dirty="0">
                        <a:solidFill>
                          <a:srgbClr val="000000"/>
                        </a:solidFill>
                        <a:effectLst/>
                        <a:latin typeface="Calibri"/>
                      </a:endParaRPr>
                    </a:p>
                  </a:txBody>
                  <a:tcPr marL="9192" marR="9192" marT="9192" marB="0" anchor="b"/>
                </a:tc>
              </a:tr>
              <a:tr h="332737">
                <a:tc>
                  <a:txBody>
                    <a:bodyPr/>
                    <a:lstStyle/>
                    <a:p>
                      <a:pPr algn="l" fontAlgn="b"/>
                      <a:r>
                        <a:rPr lang="en-GB" sz="1200" u="none" strike="noStrike">
                          <a:effectLst/>
                        </a:rPr>
                        <a:t>South West</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14.2%</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chemeClr val="accent4">
                            <a:lumMod val="60000"/>
                            <a:lumOff val="40000"/>
                          </a:schemeClr>
                        </a:solidFill>
                        <a:effectLst/>
                        <a:latin typeface="Wingdings"/>
                      </a:endParaRPr>
                    </a:p>
                  </a:txBody>
                  <a:tcPr marL="9192" marR="9192" marT="9192" marB="0" anchor="b"/>
                </a:tc>
                <a:tc>
                  <a:txBody>
                    <a:bodyPr/>
                    <a:lstStyle/>
                    <a:p>
                      <a:pPr algn="r" fontAlgn="b"/>
                      <a:r>
                        <a:rPr lang="en-GB" sz="1200" u="none" strike="noStrike">
                          <a:effectLst/>
                        </a:rPr>
                        <a:t>16.5%</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26.0%</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chemeClr val="accent4">
                            <a:lumMod val="60000"/>
                            <a:lumOff val="40000"/>
                          </a:schemeClr>
                        </a:solidFill>
                        <a:effectLst/>
                        <a:latin typeface="Wingdings"/>
                      </a:endParaRPr>
                    </a:p>
                  </a:txBody>
                  <a:tcPr marL="9192" marR="9192" marT="9192" marB="0" anchor="b"/>
                </a:tc>
                <a:tc>
                  <a:txBody>
                    <a:bodyPr/>
                    <a:lstStyle/>
                    <a:p>
                      <a:pPr algn="r" fontAlgn="b"/>
                      <a:r>
                        <a:rPr lang="en-GB" sz="1200" u="none" strike="noStrike">
                          <a:effectLst/>
                        </a:rPr>
                        <a:t>30.9%</a:t>
                      </a:r>
                      <a:endParaRPr lang="en-GB" sz="1200" b="0" i="0" u="none" strike="noStrike">
                        <a:solidFill>
                          <a:srgbClr val="000000"/>
                        </a:solidFill>
                        <a:effectLst/>
                        <a:latin typeface="Calibri"/>
                      </a:endParaRPr>
                    </a:p>
                  </a:txBody>
                  <a:tcPr marL="9192" marR="9192" marT="9192" marB="0" anchor="b"/>
                </a:tc>
                <a:tc>
                  <a:txBody>
                    <a:bodyPr/>
                    <a:lstStyle/>
                    <a:p>
                      <a:pPr algn="l" fontAlgn="b"/>
                      <a:r>
                        <a:rPr lang="en-GB" sz="1200" u="none" strike="noStrike" dirty="0">
                          <a:effectLst/>
                        </a:rPr>
                        <a:t>Bournemouth, Torbay, Torridge</a:t>
                      </a:r>
                      <a:endParaRPr lang="en-GB" sz="1200" b="0" i="0" u="none" strike="noStrike" dirty="0">
                        <a:solidFill>
                          <a:srgbClr val="000000"/>
                        </a:solidFill>
                        <a:effectLst/>
                        <a:latin typeface="Calibri"/>
                      </a:endParaRPr>
                    </a:p>
                  </a:txBody>
                  <a:tcPr marL="9192" marR="9192" marT="9192" marB="0" anchor="b"/>
                </a:tc>
              </a:tr>
              <a:tr h="332737">
                <a:tc>
                  <a:txBody>
                    <a:bodyPr/>
                    <a:lstStyle/>
                    <a:p>
                      <a:pPr algn="l" fontAlgn="b"/>
                      <a:r>
                        <a:rPr lang="en-GB" sz="1200" u="none" strike="noStrike">
                          <a:effectLst/>
                        </a:rPr>
                        <a:t>East Midlands</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14.3%</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chemeClr val="accent4">
                            <a:lumMod val="60000"/>
                            <a:lumOff val="40000"/>
                          </a:schemeClr>
                        </a:solidFill>
                        <a:effectLst/>
                        <a:latin typeface="Wingdings"/>
                      </a:endParaRPr>
                    </a:p>
                  </a:txBody>
                  <a:tcPr marL="9192" marR="9192" marT="9192" marB="0" anchor="b"/>
                </a:tc>
                <a:tc>
                  <a:txBody>
                    <a:bodyPr/>
                    <a:lstStyle/>
                    <a:p>
                      <a:pPr algn="r" fontAlgn="b"/>
                      <a:r>
                        <a:rPr lang="en-GB" sz="1200" u="none" strike="noStrike">
                          <a:effectLst/>
                        </a:rPr>
                        <a:t>16.7%</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19.2%</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chemeClr val="accent4">
                            <a:lumMod val="60000"/>
                            <a:lumOff val="40000"/>
                          </a:schemeClr>
                        </a:solidFill>
                        <a:effectLst/>
                        <a:latin typeface="Wingdings"/>
                      </a:endParaRPr>
                    </a:p>
                  </a:txBody>
                  <a:tcPr marL="9192" marR="9192" marT="9192" marB="0" anchor="b"/>
                </a:tc>
                <a:tc>
                  <a:txBody>
                    <a:bodyPr/>
                    <a:lstStyle/>
                    <a:p>
                      <a:pPr algn="r" fontAlgn="b"/>
                      <a:r>
                        <a:rPr lang="en-GB" sz="1200" u="none" strike="noStrike">
                          <a:effectLst/>
                        </a:rPr>
                        <a:t>25.9%</a:t>
                      </a:r>
                      <a:endParaRPr lang="en-GB" sz="1200" b="0" i="0" u="none" strike="noStrike">
                        <a:solidFill>
                          <a:srgbClr val="000000"/>
                        </a:solidFill>
                        <a:effectLst/>
                        <a:latin typeface="Calibri"/>
                      </a:endParaRPr>
                    </a:p>
                  </a:txBody>
                  <a:tcPr marL="9192" marR="9192" marT="9192" marB="0" anchor="b"/>
                </a:tc>
                <a:tc>
                  <a:txBody>
                    <a:bodyPr/>
                    <a:lstStyle/>
                    <a:p>
                      <a:pPr algn="l" fontAlgn="b"/>
                      <a:endParaRPr lang="en-GB" sz="1200" b="0" i="0" u="none" strike="noStrike" dirty="0">
                        <a:solidFill>
                          <a:srgbClr val="000000"/>
                        </a:solidFill>
                        <a:effectLst/>
                        <a:latin typeface="Calibri"/>
                      </a:endParaRPr>
                    </a:p>
                  </a:txBody>
                  <a:tcPr marL="9192" marR="9192" marT="9192" marB="0" anchor="b"/>
                </a:tc>
              </a:tr>
              <a:tr h="332737">
                <a:tc>
                  <a:txBody>
                    <a:bodyPr/>
                    <a:lstStyle/>
                    <a:p>
                      <a:pPr algn="l" fontAlgn="b"/>
                      <a:r>
                        <a:rPr lang="en-GB" sz="1200" u="none" strike="noStrike">
                          <a:effectLst/>
                        </a:rPr>
                        <a:t>West Midlands</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14.5%</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chemeClr val="accent4">
                            <a:lumMod val="60000"/>
                            <a:lumOff val="40000"/>
                          </a:schemeClr>
                        </a:solidFill>
                        <a:effectLst/>
                        <a:latin typeface="Wingdings"/>
                      </a:endParaRPr>
                    </a:p>
                  </a:txBody>
                  <a:tcPr marL="9192" marR="9192" marT="9192" marB="0" anchor="b"/>
                </a:tc>
                <a:tc>
                  <a:txBody>
                    <a:bodyPr/>
                    <a:lstStyle/>
                    <a:p>
                      <a:pPr algn="r" fontAlgn="b"/>
                      <a:r>
                        <a:rPr lang="en-GB" sz="1200" u="none" strike="noStrike">
                          <a:effectLst/>
                        </a:rPr>
                        <a:t>16.9%</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17.8%</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chemeClr val="accent4">
                            <a:lumMod val="60000"/>
                            <a:lumOff val="40000"/>
                          </a:schemeClr>
                        </a:solidFill>
                        <a:effectLst/>
                        <a:latin typeface="Wingdings"/>
                      </a:endParaRPr>
                    </a:p>
                  </a:txBody>
                  <a:tcPr marL="9192" marR="9192" marT="9192" marB="0" anchor="b"/>
                </a:tc>
                <a:tc>
                  <a:txBody>
                    <a:bodyPr/>
                    <a:lstStyle/>
                    <a:p>
                      <a:pPr algn="r" fontAlgn="b"/>
                      <a:r>
                        <a:rPr lang="en-GB" sz="1200" u="none" strike="noStrike">
                          <a:effectLst/>
                        </a:rPr>
                        <a:t>24.6%</a:t>
                      </a:r>
                      <a:endParaRPr lang="en-GB" sz="1200" b="0" i="0" u="none" strike="noStrike">
                        <a:solidFill>
                          <a:srgbClr val="000000"/>
                        </a:solidFill>
                        <a:effectLst/>
                        <a:latin typeface="Calibri"/>
                      </a:endParaRPr>
                    </a:p>
                  </a:txBody>
                  <a:tcPr marL="9192" marR="9192" marT="9192" marB="0" anchor="b"/>
                </a:tc>
                <a:tc>
                  <a:txBody>
                    <a:bodyPr/>
                    <a:lstStyle/>
                    <a:p>
                      <a:pPr algn="l" fontAlgn="b"/>
                      <a:endParaRPr lang="en-GB" sz="1200" b="0" i="0" u="none" strike="noStrike" dirty="0">
                        <a:solidFill>
                          <a:srgbClr val="000000"/>
                        </a:solidFill>
                        <a:effectLst/>
                        <a:latin typeface="Calibri"/>
                      </a:endParaRPr>
                    </a:p>
                  </a:txBody>
                  <a:tcPr marL="9192" marR="9192" marT="9192" marB="0" anchor="b"/>
                </a:tc>
              </a:tr>
              <a:tr h="332737">
                <a:tc>
                  <a:txBody>
                    <a:bodyPr/>
                    <a:lstStyle/>
                    <a:p>
                      <a:pPr algn="l" fontAlgn="b"/>
                      <a:r>
                        <a:rPr lang="en-GB" sz="1200" u="none" strike="noStrike">
                          <a:effectLst/>
                        </a:rPr>
                        <a:t>North East</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15.1%</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chemeClr val="accent4">
                            <a:lumMod val="60000"/>
                            <a:lumOff val="40000"/>
                          </a:schemeClr>
                        </a:solidFill>
                        <a:effectLst/>
                        <a:latin typeface="Wingdings"/>
                      </a:endParaRPr>
                    </a:p>
                  </a:txBody>
                  <a:tcPr marL="9192" marR="9192" marT="9192" marB="0" anchor="b"/>
                </a:tc>
                <a:tc>
                  <a:txBody>
                    <a:bodyPr/>
                    <a:lstStyle/>
                    <a:p>
                      <a:pPr algn="r" fontAlgn="b"/>
                      <a:r>
                        <a:rPr lang="en-GB" sz="1200" u="none" strike="noStrike">
                          <a:effectLst/>
                        </a:rPr>
                        <a:t>18.4%</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16.4%</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chemeClr val="accent4">
                            <a:lumMod val="60000"/>
                            <a:lumOff val="40000"/>
                          </a:schemeClr>
                        </a:solidFill>
                        <a:effectLst/>
                        <a:latin typeface="Wingdings"/>
                      </a:endParaRPr>
                    </a:p>
                  </a:txBody>
                  <a:tcPr marL="9192" marR="9192" marT="9192" marB="0" anchor="b"/>
                </a:tc>
                <a:tc>
                  <a:txBody>
                    <a:bodyPr/>
                    <a:lstStyle/>
                    <a:p>
                      <a:pPr algn="r" fontAlgn="b"/>
                      <a:r>
                        <a:rPr lang="en-GB" sz="1200" u="none" strike="noStrike" dirty="0">
                          <a:effectLst/>
                        </a:rPr>
                        <a:t>23.2%</a:t>
                      </a:r>
                      <a:endParaRPr lang="en-GB" sz="1200" b="0" i="0" u="none" strike="noStrike" dirty="0">
                        <a:solidFill>
                          <a:srgbClr val="000000"/>
                        </a:solidFill>
                        <a:effectLst/>
                        <a:latin typeface="Calibri"/>
                      </a:endParaRPr>
                    </a:p>
                  </a:txBody>
                  <a:tcPr marL="9192" marR="9192" marT="9192" marB="0" anchor="b"/>
                </a:tc>
                <a:tc>
                  <a:txBody>
                    <a:bodyPr/>
                    <a:lstStyle/>
                    <a:p>
                      <a:pPr algn="l" fontAlgn="b"/>
                      <a:endParaRPr lang="en-GB" sz="1200" b="0" i="0" u="none" strike="noStrike" dirty="0">
                        <a:solidFill>
                          <a:srgbClr val="000000"/>
                        </a:solidFill>
                        <a:effectLst/>
                        <a:latin typeface="Calibri"/>
                      </a:endParaRPr>
                    </a:p>
                  </a:txBody>
                  <a:tcPr marL="9192" marR="9192" marT="9192" marB="0" anchor="b"/>
                </a:tc>
              </a:tr>
              <a:tr h="332737">
                <a:tc>
                  <a:txBody>
                    <a:bodyPr/>
                    <a:lstStyle/>
                    <a:p>
                      <a:pPr algn="l" fontAlgn="b"/>
                      <a:r>
                        <a:rPr lang="en-GB" sz="1200" u="none" strike="noStrike">
                          <a:effectLst/>
                        </a:rPr>
                        <a:t>North West</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15.9%</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chemeClr val="accent4">
                            <a:lumMod val="60000"/>
                            <a:lumOff val="40000"/>
                          </a:schemeClr>
                        </a:solidFill>
                        <a:effectLst/>
                        <a:latin typeface="Wingdings"/>
                      </a:endParaRPr>
                    </a:p>
                  </a:txBody>
                  <a:tcPr marL="9192" marR="9192" marT="9192" marB="0" anchor="b"/>
                </a:tc>
                <a:tc>
                  <a:txBody>
                    <a:bodyPr/>
                    <a:lstStyle/>
                    <a:p>
                      <a:pPr algn="r" fontAlgn="b"/>
                      <a:r>
                        <a:rPr lang="en-GB" sz="1200" u="none" strike="noStrike">
                          <a:effectLst/>
                        </a:rPr>
                        <a:t>19.4%</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19.5%</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chemeClr val="accent4">
                            <a:lumMod val="60000"/>
                            <a:lumOff val="40000"/>
                          </a:schemeClr>
                        </a:solidFill>
                        <a:effectLst/>
                        <a:latin typeface="Wingdings"/>
                      </a:endParaRPr>
                    </a:p>
                  </a:txBody>
                  <a:tcPr marL="9192" marR="9192" marT="9192" marB="0" anchor="b"/>
                </a:tc>
                <a:tc>
                  <a:txBody>
                    <a:bodyPr/>
                    <a:lstStyle/>
                    <a:p>
                      <a:pPr algn="r" fontAlgn="b"/>
                      <a:r>
                        <a:rPr lang="en-GB" sz="1200" u="none" strike="noStrike" dirty="0">
                          <a:effectLst/>
                        </a:rPr>
                        <a:t>26.8%</a:t>
                      </a:r>
                      <a:endParaRPr lang="en-GB" sz="1200" b="0" i="0" u="none" strike="noStrike" dirty="0">
                        <a:solidFill>
                          <a:srgbClr val="000000"/>
                        </a:solidFill>
                        <a:effectLst/>
                        <a:latin typeface="Calibri"/>
                      </a:endParaRPr>
                    </a:p>
                  </a:txBody>
                  <a:tcPr marL="9192" marR="9192" marT="9192" marB="0" anchor="b"/>
                </a:tc>
                <a:tc>
                  <a:txBody>
                    <a:bodyPr/>
                    <a:lstStyle/>
                    <a:p>
                      <a:pPr algn="l" fontAlgn="b"/>
                      <a:r>
                        <a:rPr lang="en-GB" sz="1200" u="none" strike="noStrike" dirty="0">
                          <a:effectLst/>
                        </a:rPr>
                        <a:t>Blackpool, Burnley, Fylde, Liverpool</a:t>
                      </a:r>
                      <a:endParaRPr lang="en-GB" sz="1200" b="0" i="0" u="none" strike="noStrike" dirty="0">
                        <a:solidFill>
                          <a:srgbClr val="000000"/>
                        </a:solidFill>
                        <a:effectLst/>
                        <a:latin typeface="Calibri"/>
                      </a:endParaRPr>
                    </a:p>
                  </a:txBody>
                  <a:tcPr marL="9192" marR="9192" marT="9192" marB="0" anchor="b"/>
                </a:tc>
              </a:tr>
              <a:tr h="372617">
                <a:tc>
                  <a:txBody>
                    <a:bodyPr/>
                    <a:lstStyle/>
                    <a:p>
                      <a:pPr algn="l" fontAlgn="b"/>
                      <a:r>
                        <a:rPr lang="en-GB" sz="1200" u="none" strike="noStrike">
                          <a:effectLst/>
                        </a:rPr>
                        <a:t>Yorkshire and Humberside</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14.7%</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chemeClr val="accent4">
                            <a:lumMod val="60000"/>
                            <a:lumOff val="40000"/>
                          </a:schemeClr>
                        </a:solidFill>
                        <a:effectLst/>
                        <a:latin typeface="Wingdings"/>
                      </a:endParaRPr>
                    </a:p>
                  </a:txBody>
                  <a:tcPr marL="9192" marR="9192" marT="9192" marB="0" anchor="b"/>
                </a:tc>
                <a:tc>
                  <a:txBody>
                    <a:bodyPr/>
                    <a:lstStyle/>
                    <a:p>
                      <a:pPr algn="r" fontAlgn="b"/>
                      <a:r>
                        <a:rPr lang="en-GB" sz="1200" u="none" strike="noStrike">
                          <a:effectLst/>
                        </a:rPr>
                        <a:t>17.9%</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21.5%</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chemeClr val="accent4">
                            <a:lumMod val="60000"/>
                            <a:lumOff val="40000"/>
                          </a:schemeClr>
                        </a:solidFill>
                        <a:effectLst/>
                        <a:latin typeface="Wingdings"/>
                      </a:endParaRPr>
                    </a:p>
                  </a:txBody>
                  <a:tcPr marL="9192" marR="9192" marT="9192" marB="0" anchor="b"/>
                </a:tc>
                <a:tc>
                  <a:txBody>
                    <a:bodyPr/>
                    <a:lstStyle/>
                    <a:p>
                      <a:pPr algn="r" fontAlgn="b"/>
                      <a:r>
                        <a:rPr lang="en-GB" sz="1200" u="none" strike="noStrike" dirty="0">
                          <a:effectLst/>
                        </a:rPr>
                        <a:t>28.2%</a:t>
                      </a:r>
                      <a:endParaRPr lang="en-GB" sz="1200" b="0" i="0" u="none" strike="noStrike" dirty="0">
                        <a:solidFill>
                          <a:srgbClr val="000000"/>
                        </a:solidFill>
                        <a:effectLst/>
                        <a:latin typeface="Calibri"/>
                      </a:endParaRPr>
                    </a:p>
                  </a:txBody>
                  <a:tcPr marL="9192" marR="9192" marT="9192" marB="0" anchor="b"/>
                </a:tc>
                <a:tc>
                  <a:txBody>
                    <a:bodyPr/>
                    <a:lstStyle/>
                    <a:p>
                      <a:pPr algn="l" fontAlgn="b"/>
                      <a:r>
                        <a:rPr lang="en-GB" sz="1200" u="none" strike="noStrike" dirty="0">
                          <a:effectLst/>
                        </a:rPr>
                        <a:t>Scarborough</a:t>
                      </a:r>
                      <a:endParaRPr lang="en-GB" sz="1200" b="0" i="0" u="none" strike="noStrike" dirty="0">
                        <a:solidFill>
                          <a:srgbClr val="000000"/>
                        </a:solidFill>
                        <a:effectLst/>
                        <a:latin typeface="Calibri"/>
                      </a:endParaRPr>
                    </a:p>
                  </a:txBody>
                  <a:tcPr marL="9192" marR="9192" marT="9192" marB="0" anchor="b"/>
                </a:tc>
              </a:tr>
            </a:tbl>
          </a:graphicData>
        </a:graphic>
      </p:graphicFrame>
      <p:sp>
        <p:nvSpPr>
          <p:cNvPr id="5" name="TextBox 4"/>
          <p:cNvSpPr txBox="1"/>
          <p:nvPr/>
        </p:nvSpPr>
        <p:spPr>
          <a:xfrm>
            <a:off x="395536" y="980728"/>
            <a:ext cx="8424936" cy="1200329"/>
          </a:xfrm>
          <a:prstGeom prst="rect">
            <a:avLst/>
          </a:prstGeom>
          <a:noFill/>
        </p:spPr>
        <p:txBody>
          <a:bodyPr wrap="square" rtlCol="0">
            <a:spAutoFit/>
          </a:bodyPr>
          <a:lstStyle/>
          <a:p>
            <a:r>
              <a:rPr lang="en-GB" dirty="0" smtClean="0"/>
              <a:t>Households of single people under 65 have increased in most regions and as a group they are increasingly reliant on the private rented sector.   Coastal areas, three central London boroughs and Forest Heath, site of two US Air Force bases show the largest increases in reliance on the PRS for this group.</a:t>
            </a:r>
            <a:endParaRPr lang="en-GB" dirty="0"/>
          </a:p>
        </p:txBody>
      </p:sp>
    </p:spTree>
    <p:extLst>
      <p:ext uri="{BB962C8B-B14F-4D97-AF65-F5344CB8AC3E}">
        <p14:creationId xmlns:p14="http://schemas.microsoft.com/office/powerpoint/2010/main" val="1273852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36104"/>
          </a:xfrm>
        </p:spPr>
        <p:txBody>
          <a:bodyPr>
            <a:noAutofit/>
          </a:bodyPr>
          <a:lstStyle/>
          <a:p>
            <a:r>
              <a:rPr lang="en-GB" sz="3200" dirty="0" smtClean="0"/>
              <a:t>Some stories of change (2)</a:t>
            </a:r>
            <a:endParaRPr lang="en-GB" sz="3200" dirty="0"/>
          </a:p>
        </p:txBody>
      </p:sp>
      <p:sp>
        <p:nvSpPr>
          <p:cNvPr id="5" name="TextBox 4"/>
          <p:cNvSpPr txBox="1"/>
          <p:nvPr/>
        </p:nvSpPr>
        <p:spPr>
          <a:xfrm>
            <a:off x="395536" y="980728"/>
            <a:ext cx="8424936" cy="1200329"/>
          </a:xfrm>
          <a:prstGeom prst="rect">
            <a:avLst/>
          </a:prstGeom>
          <a:noFill/>
        </p:spPr>
        <p:txBody>
          <a:bodyPr wrap="square" rtlCol="0">
            <a:spAutoFit/>
          </a:bodyPr>
          <a:lstStyle/>
          <a:p>
            <a:r>
              <a:rPr lang="en-GB" dirty="0" smtClean="0"/>
              <a:t>Couples without children have become increasingly reliant on the private rented sector.  The growth has been particularly high in some inner London boroughs and South East and Eastern districts.  Bristol, Bournemouth and Manchester have also experienced the increasingly reliance of these households on the PRS.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38627527"/>
              </p:ext>
            </p:extLst>
          </p:nvPr>
        </p:nvGraphicFramePr>
        <p:xfrm>
          <a:off x="596549" y="2181057"/>
          <a:ext cx="8421436" cy="4104744"/>
        </p:xfrm>
        <a:graphic>
          <a:graphicData uri="http://schemas.openxmlformats.org/drawingml/2006/table">
            <a:tbl>
              <a:tblPr>
                <a:tableStyleId>{5C22544A-7EE6-4342-B048-85BDC9FD1C3A}</a:tableStyleId>
              </a:tblPr>
              <a:tblGrid>
                <a:gridCol w="1671990"/>
                <a:gridCol w="575269"/>
                <a:gridCol w="576064"/>
                <a:gridCol w="432048"/>
                <a:gridCol w="360040"/>
                <a:gridCol w="504056"/>
                <a:gridCol w="4301969"/>
              </a:tblGrid>
              <a:tr h="278742">
                <a:tc gridSpan="7">
                  <a:txBody>
                    <a:bodyPr/>
                    <a:lstStyle/>
                    <a:p>
                      <a:pPr algn="l" fontAlgn="b"/>
                      <a:r>
                        <a:rPr lang="en-GB" sz="1800" b="1" u="none" strike="noStrike" dirty="0">
                          <a:solidFill>
                            <a:schemeClr val="accent4">
                              <a:lumMod val="75000"/>
                            </a:schemeClr>
                          </a:solidFill>
                          <a:effectLst/>
                        </a:rPr>
                        <a:t>Couples without children</a:t>
                      </a:r>
                      <a:endParaRPr lang="en-GB" sz="1800" b="1" i="0" u="none" strike="noStrike" dirty="0">
                        <a:solidFill>
                          <a:schemeClr val="accent4">
                            <a:lumMod val="75000"/>
                          </a:schemeClr>
                        </a:solidFill>
                        <a:effectLst/>
                        <a:latin typeface="Calibri"/>
                      </a:endParaRPr>
                    </a:p>
                  </a:txBody>
                  <a:tcPr marL="8082" marR="8082" marT="8082" marB="0" anchor="b"/>
                </a:tc>
                <a:tc hMerge="1">
                  <a:txBody>
                    <a:bodyPr/>
                    <a:lstStyle/>
                    <a:p>
                      <a:pPr algn="l" fontAlgn="b"/>
                      <a:endParaRPr lang="en-GB" sz="1200" b="0" i="0" u="none" strike="noStrike" dirty="0">
                        <a:solidFill>
                          <a:srgbClr val="000000"/>
                        </a:solidFill>
                        <a:effectLst/>
                        <a:latin typeface="Calibri"/>
                      </a:endParaRPr>
                    </a:p>
                  </a:txBody>
                  <a:tcPr marL="8082" marR="8082" marT="8082" marB="0" anchor="b"/>
                </a:tc>
                <a:tc hMerge="1">
                  <a:txBody>
                    <a:bodyPr/>
                    <a:lstStyle/>
                    <a:p>
                      <a:endParaRPr lang="en-GB"/>
                    </a:p>
                  </a:txBody>
                  <a:tcPr/>
                </a:tc>
                <a:tc hMerge="1">
                  <a:txBody>
                    <a:bodyPr/>
                    <a:lstStyle/>
                    <a:p>
                      <a:endParaRPr lang="en-GB"/>
                    </a:p>
                  </a:txBody>
                  <a:tcPr/>
                </a:tc>
                <a:tc hMerge="1">
                  <a:txBody>
                    <a:bodyPr/>
                    <a:lstStyle/>
                    <a:p>
                      <a:pPr algn="l" fontAlgn="b"/>
                      <a:endParaRPr lang="en-GB" sz="1200" b="0" i="0" u="none" strike="noStrike" dirty="0">
                        <a:solidFill>
                          <a:srgbClr val="000000"/>
                        </a:solidFill>
                        <a:effectLst/>
                        <a:latin typeface="Calibri"/>
                      </a:endParaRPr>
                    </a:p>
                  </a:txBody>
                  <a:tcPr marL="8082" marR="8082" marT="8082" marB="0" anchor="b"/>
                </a:tc>
                <a:tc hMerge="1">
                  <a:txBody>
                    <a:bodyPr/>
                    <a:lstStyle/>
                    <a:p>
                      <a:pPr algn="l" fontAlgn="b"/>
                      <a:endParaRPr lang="en-GB" sz="1200" b="0" i="0" u="none" strike="noStrike" dirty="0">
                        <a:solidFill>
                          <a:srgbClr val="000000"/>
                        </a:solidFill>
                        <a:effectLst/>
                        <a:latin typeface="Calibri"/>
                      </a:endParaRPr>
                    </a:p>
                  </a:txBody>
                  <a:tcPr marL="8082" marR="8082" marT="8082" marB="0" anchor="b"/>
                </a:tc>
                <a:tc hMerge="1">
                  <a:txBody>
                    <a:bodyPr/>
                    <a:lstStyle/>
                    <a:p>
                      <a:pPr algn="l" fontAlgn="b"/>
                      <a:endParaRPr lang="en-GB" sz="1200" b="0" i="0" u="none" strike="noStrike" dirty="0">
                        <a:solidFill>
                          <a:srgbClr val="000000"/>
                        </a:solidFill>
                        <a:effectLst/>
                        <a:latin typeface="Calibri"/>
                      </a:endParaRPr>
                    </a:p>
                  </a:txBody>
                  <a:tcPr marL="8082" marR="8082" marT="8082" marB="0" anchor="b"/>
                </a:tc>
              </a:tr>
              <a:tr h="368996">
                <a:tc rowSpan="2">
                  <a:txBody>
                    <a:bodyPr/>
                    <a:lstStyle/>
                    <a:p>
                      <a:pPr algn="l" fontAlgn="b"/>
                      <a:r>
                        <a:rPr lang="en-GB" sz="1200" b="1" u="none" strike="noStrike" dirty="0">
                          <a:effectLst/>
                        </a:rPr>
                        <a:t>Area</a:t>
                      </a:r>
                      <a:endParaRPr lang="en-GB" sz="1200" b="1" i="0" u="none" strike="noStrike" dirty="0">
                        <a:solidFill>
                          <a:srgbClr val="000000"/>
                        </a:solidFill>
                        <a:effectLst/>
                        <a:latin typeface="Calibri"/>
                      </a:endParaRPr>
                    </a:p>
                  </a:txBody>
                  <a:tcPr marL="8082" marR="8082" marT="8082" marB="0" anchor="b"/>
                </a:tc>
                <a:tc gridSpan="2">
                  <a:txBody>
                    <a:bodyPr/>
                    <a:lstStyle/>
                    <a:p>
                      <a:pPr algn="ctr" fontAlgn="b"/>
                      <a:r>
                        <a:rPr lang="en-GB" sz="1200" b="1" u="none" strike="noStrike" dirty="0" smtClean="0">
                          <a:effectLst/>
                        </a:rPr>
                        <a:t>Proportion of all households</a:t>
                      </a:r>
                      <a:endParaRPr lang="en-GB" sz="1200" b="1" i="0" u="none" strike="noStrike" dirty="0">
                        <a:solidFill>
                          <a:srgbClr val="000000"/>
                        </a:solidFill>
                        <a:effectLst/>
                        <a:latin typeface="Calibri"/>
                      </a:endParaRPr>
                    </a:p>
                  </a:txBody>
                  <a:tcPr marL="8082" marR="8082" marT="8082" marB="0" anchor="b"/>
                </a:tc>
                <a:tc hMerge="1">
                  <a:txBody>
                    <a:bodyPr/>
                    <a:lstStyle/>
                    <a:p>
                      <a:pPr algn="l" fontAlgn="b"/>
                      <a:endParaRPr lang="en-GB" sz="900" b="0" i="0" u="none" strike="noStrike" dirty="0">
                        <a:solidFill>
                          <a:srgbClr val="000000"/>
                        </a:solidFill>
                        <a:effectLst/>
                        <a:latin typeface="Calibri"/>
                      </a:endParaRPr>
                    </a:p>
                  </a:txBody>
                  <a:tcPr marL="8082" marR="8082" marT="8082" marB="0" anchor="b"/>
                </a:tc>
                <a:tc gridSpan="3">
                  <a:txBody>
                    <a:bodyPr/>
                    <a:lstStyle/>
                    <a:p>
                      <a:pPr algn="ctr" fontAlgn="b"/>
                      <a:r>
                        <a:rPr lang="en-GB" sz="1200" b="1" u="none" strike="noStrike" dirty="0" smtClean="0">
                          <a:effectLst/>
                        </a:rPr>
                        <a:t>Proportion living in the PRS</a:t>
                      </a:r>
                      <a:endParaRPr lang="en-GB" sz="1200" b="1" i="0" u="none" strike="noStrike" dirty="0">
                        <a:solidFill>
                          <a:srgbClr val="000000"/>
                        </a:solidFill>
                        <a:effectLst/>
                        <a:latin typeface="Calibri"/>
                      </a:endParaRPr>
                    </a:p>
                  </a:txBody>
                  <a:tcPr marL="8082" marR="8082" marT="8082" marB="0" anchor="b"/>
                </a:tc>
                <a:tc hMerge="1">
                  <a:txBody>
                    <a:bodyPr/>
                    <a:lstStyle/>
                    <a:p>
                      <a:endParaRPr lang="en-GB"/>
                    </a:p>
                  </a:txBody>
                  <a:tcPr/>
                </a:tc>
                <a:tc hMerge="1">
                  <a:txBody>
                    <a:bodyPr/>
                    <a:lstStyle/>
                    <a:p>
                      <a:pPr algn="l" fontAlgn="b"/>
                      <a:endParaRPr lang="en-GB" sz="900" b="0" i="0" u="none" strike="noStrike" dirty="0">
                        <a:solidFill>
                          <a:srgbClr val="000000"/>
                        </a:solidFill>
                        <a:effectLst/>
                        <a:latin typeface="Calibri"/>
                      </a:endParaRPr>
                    </a:p>
                  </a:txBody>
                  <a:tcPr marL="8082" marR="8082" marT="8082" marB="0" anchor="b"/>
                </a:tc>
                <a:tc rowSpan="2">
                  <a:txBody>
                    <a:bodyPr/>
                    <a:lstStyle/>
                    <a:p>
                      <a:pPr algn="l" fontAlgn="b"/>
                      <a:r>
                        <a:rPr lang="en-GB" sz="1200" b="1" u="none" strike="noStrike" dirty="0" smtClean="0">
                          <a:effectLst/>
                        </a:rPr>
                        <a:t>Districts where</a:t>
                      </a:r>
                      <a:r>
                        <a:rPr lang="en-GB" sz="1200" b="1" u="none" strike="noStrike" baseline="0" dirty="0" smtClean="0">
                          <a:effectLst/>
                        </a:rPr>
                        <a:t> more than </a:t>
                      </a:r>
                      <a:r>
                        <a:rPr lang="en-GB" sz="1200" b="1" u="none" strike="noStrike" dirty="0" smtClean="0">
                          <a:effectLst/>
                        </a:rPr>
                        <a:t>25</a:t>
                      </a:r>
                      <a:r>
                        <a:rPr lang="en-GB" sz="1200" b="1" u="none" strike="noStrike" dirty="0">
                          <a:effectLst/>
                        </a:rPr>
                        <a:t>% </a:t>
                      </a:r>
                      <a:r>
                        <a:rPr lang="en-GB" sz="1200" b="1" u="none" strike="noStrike" dirty="0" smtClean="0">
                          <a:effectLst/>
                        </a:rPr>
                        <a:t>of couples without</a:t>
                      </a:r>
                      <a:r>
                        <a:rPr lang="en-GB" sz="1200" b="1" u="none" strike="noStrike" baseline="0" dirty="0" smtClean="0">
                          <a:effectLst/>
                        </a:rPr>
                        <a:t> children live </a:t>
                      </a:r>
                      <a:r>
                        <a:rPr lang="en-GB" sz="1200" b="1" u="none" strike="noStrike" dirty="0" smtClean="0">
                          <a:effectLst/>
                        </a:rPr>
                        <a:t>in the PRS </a:t>
                      </a:r>
                      <a:r>
                        <a:rPr lang="en-GB" sz="1200" b="1" u="none" strike="noStrike" dirty="0">
                          <a:effectLst/>
                        </a:rPr>
                        <a:t>in 2011 </a:t>
                      </a:r>
                      <a:r>
                        <a:rPr lang="en-GB" sz="1200" b="1" u="none" strike="noStrike" dirty="0" smtClean="0">
                          <a:effectLst/>
                        </a:rPr>
                        <a:t>(more </a:t>
                      </a:r>
                      <a:r>
                        <a:rPr lang="en-GB" sz="1200" b="1" u="none" strike="noStrike" dirty="0">
                          <a:effectLst/>
                        </a:rPr>
                        <a:t>than 40% in </a:t>
                      </a:r>
                      <a:r>
                        <a:rPr lang="en-GB" sz="1200" b="1" u="none" strike="noStrike" dirty="0" smtClean="0">
                          <a:effectLst/>
                        </a:rPr>
                        <a:t>London)</a:t>
                      </a:r>
                      <a:endParaRPr lang="en-GB" sz="1200" b="1" i="0" u="none" strike="noStrike" dirty="0">
                        <a:solidFill>
                          <a:srgbClr val="000000"/>
                        </a:solidFill>
                        <a:effectLst/>
                        <a:latin typeface="Calibri"/>
                      </a:endParaRPr>
                    </a:p>
                  </a:txBody>
                  <a:tcPr marL="8082" marR="8082" marT="8082" marB="0" anchor="b"/>
                </a:tc>
              </a:tr>
              <a:tr h="368996">
                <a:tc vMerge="1">
                  <a:txBody>
                    <a:bodyPr/>
                    <a:lstStyle/>
                    <a:p>
                      <a:pPr algn="l" fontAlgn="b"/>
                      <a:endParaRPr lang="en-GB" sz="1200" b="1" i="0" u="none" strike="noStrike" dirty="0">
                        <a:solidFill>
                          <a:srgbClr val="000000"/>
                        </a:solidFill>
                        <a:effectLst/>
                        <a:latin typeface="Calibri"/>
                      </a:endParaRPr>
                    </a:p>
                  </a:txBody>
                  <a:tcPr marL="8082" marR="8082" marT="8082" marB="0" anchor="b"/>
                </a:tc>
                <a:tc>
                  <a:txBody>
                    <a:bodyPr/>
                    <a:lstStyle/>
                    <a:p>
                      <a:pPr algn="r" fontAlgn="b"/>
                      <a:r>
                        <a:rPr lang="en-GB" sz="1200" b="1" u="none" strike="noStrike" dirty="0">
                          <a:effectLst/>
                        </a:rPr>
                        <a:t>2001</a:t>
                      </a:r>
                      <a:endParaRPr lang="en-GB" sz="1200" b="1" i="0" u="none" strike="noStrike" dirty="0">
                        <a:solidFill>
                          <a:srgbClr val="000000"/>
                        </a:solidFill>
                        <a:effectLst/>
                        <a:latin typeface="Calibri"/>
                      </a:endParaRPr>
                    </a:p>
                  </a:txBody>
                  <a:tcPr marL="8082" marR="8082" marT="8082" marB="0" anchor="b"/>
                </a:tc>
                <a:tc>
                  <a:txBody>
                    <a:bodyPr/>
                    <a:lstStyle/>
                    <a:p>
                      <a:pPr algn="r" fontAlgn="b"/>
                      <a:r>
                        <a:rPr lang="en-GB" sz="1200" b="1" u="none" strike="noStrike" dirty="0">
                          <a:effectLst/>
                        </a:rPr>
                        <a:t>2011</a:t>
                      </a:r>
                      <a:endParaRPr lang="en-GB" sz="1200" b="1" i="0" u="none" strike="noStrike" dirty="0">
                        <a:solidFill>
                          <a:srgbClr val="000000"/>
                        </a:solidFill>
                        <a:effectLst/>
                        <a:latin typeface="Calibri"/>
                      </a:endParaRPr>
                    </a:p>
                  </a:txBody>
                  <a:tcPr marL="8082" marR="8082" marT="8082" marB="0" anchor="b"/>
                </a:tc>
                <a:tc>
                  <a:txBody>
                    <a:bodyPr/>
                    <a:lstStyle/>
                    <a:p>
                      <a:pPr algn="r" fontAlgn="b"/>
                      <a:r>
                        <a:rPr lang="en-GB" sz="1200" b="1" u="none" strike="noStrike" dirty="0">
                          <a:effectLst/>
                        </a:rPr>
                        <a:t>2001</a:t>
                      </a:r>
                      <a:endParaRPr lang="en-GB" sz="1200" b="1" i="0" u="none" strike="noStrike" dirty="0">
                        <a:solidFill>
                          <a:srgbClr val="000000"/>
                        </a:solidFill>
                        <a:effectLst/>
                        <a:latin typeface="Calibri"/>
                      </a:endParaRPr>
                    </a:p>
                  </a:txBody>
                  <a:tcPr marL="8082" marR="8082" marT="8082" marB="0" anchor="b"/>
                </a:tc>
                <a:tc>
                  <a:txBody>
                    <a:bodyPr/>
                    <a:lstStyle/>
                    <a:p>
                      <a:pPr algn="l" fontAlgn="b"/>
                      <a:endParaRPr lang="en-GB" sz="1200" b="1" i="0" u="none" strike="noStrike" dirty="0">
                        <a:solidFill>
                          <a:srgbClr val="000000"/>
                        </a:solidFill>
                        <a:effectLst/>
                        <a:latin typeface="Calibri"/>
                      </a:endParaRPr>
                    </a:p>
                  </a:txBody>
                  <a:tcPr marL="8082" marR="8082" marT="8082" marB="0" anchor="b"/>
                </a:tc>
                <a:tc>
                  <a:txBody>
                    <a:bodyPr/>
                    <a:lstStyle/>
                    <a:p>
                      <a:pPr algn="r" fontAlgn="b"/>
                      <a:r>
                        <a:rPr lang="en-GB" sz="1200" b="1" u="none" strike="noStrike" dirty="0">
                          <a:effectLst/>
                        </a:rPr>
                        <a:t>2011</a:t>
                      </a:r>
                      <a:endParaRPr lang="en-GB" sz="1200" b="1" i="0" u="none" strike="noStrike" dirty="0">
                        <a:solidFill>
                          <a:srgbClr val="000000"/>
                        </a:solidFill>
                        <a:effectLst/>
                        <a:latin typeface="Calibri"/>
                      </a:endParaRPr>
                    </a:p>
                  </a:txBody>
                  <a:tcPr marL="8082" marR="8082" marT="8082" marB="0" anchor="b"/>
                </a:tc>
                <a:tc vMerge="1">
                  <a:txBody>
                    <a:bodyPr/>
                    <a:lstStyle/>
                    <a:p>
                      <a:pPr algn="l" fontAlgn="b"/>
                      <a:endParaRPr lang="en-GB" sz="1200" b="1" i="0" u="none" strike="noStrike" dirty="0">
                        <a:solidFill>
                          <a:srgbClr val="000000"/>
                        </a:solidFill>
                        <a:effectLst/>
                        <a:latin typeface="Calibri"/>
                      </a:endParaRPr>
                    </a:p>
                  </a:txBody>
                  <a:tcPr marL="8082" marR="8082" marT="8082" marB="0" anchor="b"/>
                </a:tc>
              </a:tr>
              <a:tr h="188487">
                <a:tc>
                  <a:txBody>
                    <a:bodyPr/>
                    <a:lstStyle/>
                    <a:p>
                      <a:pPr algn="l" fontAlgn="b"/>
                      <a:r>
                        <a:rPr lang="en-GB" sz="1200" u="none" strike="noStrike">
                          <a:effectLst/>
                        </a:rPr>
                        <a:t>England</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17.8%</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17.6%</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10.9%</a:t>
                      </a:r>
                      <a:endParaRPr lang="en-GB" sz="1200" b="0" i="0" u="none" strike="noStrike">
                        <a:solidFill>
                          <a:srgbClr val="000000"/>
                        </a:solidFill>
                        <a:effectLst/>
                        <a:latin typeface="Calibri"/>
                      </a:endParaRPr>
                    </a:p>
                  </a:txBody>
                  <a:tcPr marL="8082" marR="8082" marT="8082"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8082" marR="8082" marT="8082" marB="0" anchor="b"/>
                </a:tc>
                <a:tc>
                  <a:txBody>
                    <a:bodyPr/>
                    <a:lstStyle/>
                    <a:p>
                      <a:pPr algn="r" fontAlgn="b"/>
                      <a:r>
                        <a:rPr lang="en-GB" sz="1200" u="none" strike="noStrike">
                          <a:effectLst/>
                        </a:rPr>
                        <a:t>17.4%</a:t>
                      </a:r>
                      <a:endParaRPr lang="en-GB" sz="1200" b="0" i="0" u="none" strike="noStrike">
                        <a:solidFill>
                          <a:srgbClr val="000000"/>
                        </a:solidFill>
                        <a:effectLst/>
                        <a:latin typeface="Calibri"/>
                      </a:endParaRPr>
                    </a:p>
                  </a:txBody>
                  <a:tcPr marL="8082" marR="8082" marT="8082" marB="0" anchor="b"/>
                </a:tc>
                <a:tc>
                  <a:txBody>
                    <a:bodyPr/>
                    <a:lstStyle/>
                    <a:p>
                      <a:pPr algn="l" fontAlgn="b"/>
                      <a:endParaRPr lang="en-GB" sz="1200" b="0" i="0" u="none" strike="noStrike">
                        <a:solidFill>
                          <a:srgbClr val="000000"/>
                        </a:solidFill>
                        <a:effectLst/>
                        <a:latin typeface="Calibri"/>
                      </a:endParaRPr>
                    </a:p>
                  </a:txBody>
                  <a:tcPr marL="8082" marR="8082" marT="8082" marB="0" anchor="b"/>
                </a:tc>
              </a:tr>
              <a:tr h="607805">
                <a:tc>
                  <a:txBody>
                    <a:bodyPr/>
                    <a:lstStyle/>
                    <a:p>
                      <a:pPr algn="l" fontAlgn="b"/>
                      <a:r>
                        <a:rPr lang="en-GB" sz="1200" u="none" strike="noStrike">
                          <a:effectLst/>
                        </a:rPr>
                        <a:t>London</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13.8%</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dirty="0">
                          <a:effectLst/>
                        </a:rPr>
                        <a:t>13.8%</a:t>
                      </a:r>
                      <a:endParaRPr lang="en-GB" sz="1200" b="0" i="0" u="none" strike="noStrike" dirty="0">
                        <a:solidFill>
                          <a:srgbClr val="000000"/>
                        </a:solidFill>
                        <a:effectLst/>
                        <a:latin typeface="Calibri"/>
                      </a:endParaRPr>
                    </a:p>
                  </a:txBody>
                  <a:tcPr marL="8082" marR="8082" marT="8082" marB="0" anchor="b"/>
                </a:tc>
                <a:tc>
                  <a:txBody>
                    <a:bodyPr/>
                    <a:lstStyle/>
                    <a:p>
                      <a:pPr algn="r" fontAlgn="b"/>
                      <a:r>
                        <a:rPr lang="en-GB" sz="1200" u="none" strike="noStrike" dirty="0">
                          <a:effectLst/>
                        </a:rPr>
                        <a:t>22.2%</a:t>
                      </a:r>
                      <a:endParaRPr lang="en-GB" sz="1200" b="0" i="0" u="none" strike="noStrike" dirty="0">
                        <a:solidFill>
                          <a:srgbClr val="000000"/>
                        </a:solidFill>
                        <a:effectLst/>
                        <a:latin typeface="Calibri"/>
                      </a:endParaRPr>
                    </a:p>
                  </a:txBody>
                  <a:tcPr marL="8082" marR="8082" marT="808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8082" marR="8082" marT="8082" marB="0" anchor="b"/>
                </a:tc>
                <a:tc>
                  <a:txBody>
                    <a:bodyPr/>
                    <a:lstStyle/>
                    <a:p>
                      <a:pPr algn="r" fontAlgn="b"/>
                      <a:r>
                        <a:rPr lang="en-GB" sz="1200" u="none" strike="noStrike">
                          <a:effectLst/>
                        </a:rPr>
                        <a:t>32.6%</a:t>
                      </a:r>
                      <a:endParaRPr lang="en-GB" sz="1200" b="0" i="0" u="none" strike="noStrike">
                        <a:solidFill>
                          <a:srgbClr val="000000"/>
                        </a:solidFill>
                        <a:effectLst/>
                        <a:latin typeface="Calibri"/>
                      </a:endParaRPr>
                    </a:p>
                  </a:txBody>
                  <a:tcPr marL="8082" marR="8082" marT="8082" marB="0" anchor="b"/>
                </a:tc>
                <a:tc>
                  <a:txBody>
                    <a:bodyPr/>
                    <a:lstStyle/>
                    <a:p>
                      <a:pPr algn="l" fontAlgn="b"/>
                      <a:r>
                        <a:rPr lang="en-GB" sz="1200" u="none" strike="noStrike" dirty="0">
                          <a:effectLst/>
                        </a:rPr>
                        <a:t>Camden, Hackney, Hammersmith and Fulham, Haringey, Islington, Kensington and Chelsea, Lambeth, Tower Hamlets, </a:t>
                      </a:r>
                      <a:r>
                        <a:rPr lang="en-GB" sz="1200" u="none" strike="noStrike" dirty="0" err="1">
                          <a:effectLst/>
                        </a:rPr>
                        <a:t>Wandsworth</a:t>
                      </a:r>
                      <a:r>
                        <a:rPr lang="en-GB" sz="1200" u="none" strike="noStrike" dirty="0">
                          <a:effectLst/>
                        </a:rPr>
                        <a:t>, Westminster</a:t>
                      </a:r>
                      <a:endParaRPr lang="en-GB" sz="1200" b="0" i="0" u="none" strike="noStrike" dirty="0">
                        <a:solidFill>
                          <a:srgbClr val="000000"/>
                        </a:solidFill>
                        <a:effectLst/>
                        <a:latin typeface="Calibri"/>
                      </a:endParaRPr>
                    </a:p>
                  </a:txBody>
                  <a:tcPr marL="8082" marR="8082" marT="8082" marB="0" anchor="b"/>
                </a:tc>
              </a:tr>
              <a:tr h="360040">
                <a:tc>
                  <a:txBody>
                    <a:bodyPr/>
                    <a:lstStyle/>
                    <a:p>
                      <a:pPr algn="l" fontAlgn="b"/>
                      <a:r>
                        <a:rPr lang="en-GB" sz="1200" u="none" strike="noStrike">
                          <a:effectLst/>
                        </a:rPr>
                        <a:t>South East</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19.3%</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18.7%</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11.8%</a:t>
                      </a:r>
                      <a:endParaRPr lang="en-GB" sz="1200" b="0" i="0" u="none" strike="noStrike">
                        <a:solidFill>
                          <a:srgbClr val="000000"/>
                        </a:solidFill>
                        <a:effectLst/>
                        <a:latin typeface="Calibri"/>
                      </a:endParaRPr>
                    </a:p>
                  </a:txBody>
                  <a:tcPr marL="8082" marR="8082" marT="808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8082" marR="8082" marT="8082" marB="0" anchor="b"/>
                </a:tc>
                <a:tc>
                  <a:txBody>
                    <a:bodyPr/>
                    <a:lstStyle/>
                    <a:p>
                      <a:pPr algn="r" fontAlgn="b"/>
                      <a:r>
                        <a:rPr lang="en-GB" sz="1200" u="none" strike="noStrike" dirty="0">
                          <a:effectLst/>
                        </a:rPr>
                        <a:t>17.3%</a:t>
                      </a:r>
                      <a:endParaRPr lang="en-GB" sz="1200" b="0" i="0" u="none" strike="noStrike" dirty="0">
                        <a:solidFill>
                          <a:srgbClr val="000000"/>
                        </a:solidFill>
                        <a:effectLst/>
                        <a:latin typeface="Calibri"/>
                      </a:endParaRPr>
                    </a:p>
                  </a:txBody>
                  <a:tcPr marL="8082" marR="8082" marT="8082" marB="0" anchor="b"/>
                </a:tc>
                <a:tc>
                  <a:txBody>
                    <a:bodyPr/>
                    <a:lstStyle/>
                    <a:p>
                      <a:pPr algn="l" fontAlgn="b"/>
                      <a:r>
                        <a:rPr lang="en-GB" sz="1200" u="none" strike="noStrike">
                          <a:effectLst/>
                        </a:rPr>
                        <a:t>Brighton and Hove, Hastings, Oxford, Portsmouth, Reading, Slough, Southampton</a:t>
                      </a:r>
                      <a:endParaRPr lang="en-GB" sz="1200" b="0" i="0" u="none" strike="noStrike">
                        <a:solidFill>
                          <a:srgbClr val="000000"/>
                        </a:solidFill>
                        <a:effectLst/>
                        <a:latin typeface="Calibri"/>
                      </a:endParaRPr>
                    </a:p>
                  </a:txBody>
                  <a:tcPr marL="8082" marR="8082" marT="8082" marB="0" anchor="b"/>
                </a:tc>
              </a:tr>
              <a:tr h="287295">
                <a:tc>
                  <a:txBody>
                    <a:bodyPr/>
                    <a:lstStyle/>
                    <a:p>
                      <a:pPr algn="l" fontAlgn="b"/>
                      <a:r>
                        <a:rPr lang="en-GB" sz="1200" u="none" strike="noStrike">
                          <a:effectLst/>
                        </a:rPr>
                        <a:t>East</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19.5%</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19.0%</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10.1%</a:t>
                      </a:r>
                      <a:endParaRPr lang="en-GB" sz="1200" b="0" i="0" u="none" strike="noStrike">
                        <a:solidFill>
                          <a:srgbClr val="000000"/>
                        </a:solidFill>
                        <a:effectLst/>
                        <a:latin typeface="Calibri"/>
                      </a:endParaRPr>
                    </a:p>
                  </a:txBody>
                  <a:tcPr marL="8082" marR="8082" marT="808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8082" marR="8082" marT="8082" marB="0" anchor="b"/>
                </a:tc>
                <a:tc>
                  <a:txBody>
                    <a:bodyPr/>
                    <a:lstStyle/>
                    <a:p>
                      <a:pPr algn="r" fontAlgn="b"/>
                      <a:r>
                        <a:rPr lang="en-GB" sz="1200" u="none" strike="noStrike" dirty="0">
                          <a:effectLst/>
                        </a:rPr>
                        <a:t>15.6%</a:t>
                      </a:r>
                      <a:endParaRPr lang="en-GB" sz="1200" b="0" i="0" u="none" strike="noStrike" dirty="0">
                        <a:solidFill>
                          <a:srgbClr val="000000"/>
                        </a:solidFill>
                        <a:effectLst/>
                        <a:latin typeface="Calibri"/>
                      </a:endParaRPr>
                    </a:p>
                  </a:txBody>
                  <a:tcPr marL="8082" marR="8082" marT="8082" marB="0" anchor="b"/>
                </a:tc>
                <a:tc>
                  <a:txBody>
                    <a:bodyPr/>
                    <a:lstStyle/>
                    <a:p>
                      <a:pPr algn="l" fontAlgn="b"/>
                      <a:r>
                        <a:rPr lang="en-GB" sz="1200" u="none" strike="noStrike" dirty="0">
                          <a:effectLst/>
                        </a:rPr>
                        <a:t>Cambridge, Forest Heath, Norwich</a:t>
                      </a:r>
                      <a:endParaRPr lang="en-GB" sz="1200" b="0" i="0" u="none" strike="noStrike" dirty="0">
                        <a:solidFill>
                          <a:srgbClr val="000000"/>
                        </a:solidFill>
                        <a:effectLst/>
                        <a:latin typeface="Calibri"/>
                      </a:endParaRPr>
                    </a:p>
                  </a:txBody>
                  <a:tcPr marL="8082" marR="8082" marT="8082" marB="0" anchor="b"/>
                </a:tc>
              </a:tr>
              <a:tr h="287295">
                <a:tc>
                  <a:txBody>
                    <a:bodyPr/>
                    <a:lstStyle/>
                    <a:p>
                      <a:pPr algn="l" fontAlgn="b"/>
                      <a:r>
                        <a:rPr lang="en-GB" sz="1200" u="none" strike="noStrike">
                          <a:effectLst/>
                        </a:rPr>
                        <a:t>South West</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19.5%</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19.7%</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12.2%</a:t>
                      </a:r>
                      <a:endParaRPr lang="en-GB" sz="1200" b="0" i="0" u="none" strike="noStrike">
                        <a:solidFill>
                          <a:srgbClr val="000000"/>
                        </a:solidFill>
                        <a:effectLst/>
                        <a:latin typeface="Calibri"/>
                      </a:endParaRPr>
                    </a:p>
                  </a:txBody>
                  <a:tcPr marL="8082" marR="8082" marT="808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8082" marR="8082" marT="8082" marB="0" anchor="b"/>
                </a:tc>
                <a:tc>
                  <a:txBody>
                    <a:bodyPr/>
                    <a:lstStyle/>
                    <a:p>
                      <a:pPr algn="r" fontAlgn="b"/>
                      <a:r>
                        <a:rPr lang="en-GB" sz="1200" u="none" strike="noStrike">
                          <a:effectLst/>
                        </a:rPr>
                        <a:t>17.7%</a:t>
                      </a:r>
                      <a:endParaRPr lang="en-GB" sz="1200" b="0" i="0" u="none" strike="noStrike">
                        <a:solidFill>
                          <a:srgbClr val="000000"/>
                        </a:solidFill>
                        <a:effectLst/>
                        <a:latin typeface="Calibri"/>
                      </a:endParaRPr>
                    </a:p>
                  </a:txBody>
                  <a:tcPr marL="8082" marR="8082" marT="8082" marB="0" anchor="b"/>
                </a:tc>
                <a:tc>
                  <a:txBody>
                    <a:bodyPr/>
                    <a:lstStyle/>
                    <a:p>
                      <a:pPr algn="l" fontAlgn="b"/>
                      <a:r>
                        <a:rPr lang="en-GB" sz="1200" u="none" strike="noStrike" dirty="0">
                          <a:effectLst/>
                        </a:rPr>
                        <a:t>Bournemouth, Bristol</a:t>
                      </a:r>
                      <a:endParaRPr lang="en-GB" sz="1200" b="0" i="0" u="none" strike="noStrike" dirty="0">
                        <a:solidFill>
                          <a:srgbClr val="000000"/>
                        </a:solidFill>
                        <a:effectLst/>
                        <a:latin typeface="Calibri"/>
                      </a:endParaRPr>
                    </a:p>
                  </a:txBody>
                  <a:tcPr marL="8082" marR="8082" marT="8082" marB="0" anchor="b"/>
                </a:tc>
              </a:tr>
              <a:tr h="260003">
                <a:tc>
                  <a:txBody>
                    <a:bodyPr/>
                    <a:lstStyle/>
                    <a:p>
                      <a:pPr algn="l" fontAlgn="b"/>
                      <a:r>
                        <a:rPr lang="en-GB" sz="1200" u="none" strike="noStrike">
                          <a:effectLst/>
                        </a:rPr>
                        <a:t>East Midlands</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19.7%</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19.5%</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8.2%</a:t>
                      </a:r>
                      <a:endParaRPr lang="en-GB" sz="1200" b="0" i="0" u="none" strike="noStrike">
                        <a:solidFill>
                          <a:srgbClr val="000000"/>
                        </a:solidFill>
                        <a:effectLst/>
                        <a:latin typeface="Calibri"/>
                      </a:endParaRPr>
                    </a:p>
                  </a:txBody>
                  <a:tcPr marL="8082" marR="8082" marT="808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8082" marR="8082" marT="8082" marB="0" anchor="b"/>
                </a:tc>
                <a:tc>
                  <a:txBody>
                    <a:bodyPr/>
                    <a:lstStyle/>
                    <a:p>
                      <a:pPr algn="r" fontAlgn="b"/>
                      <a:r>
                        <a:rPr lang="en-GB" sz="1200" u="none" strike="noStrike">
                          <a:effectLst/>
                        </a:rPr>
                        <a:t>14.0%</a:t>
                      </a:r>
                      <a:endParaRPr lang="en-GB" sz="1200" b="0" i="0" u="none" strike="noStrike">
                        <a:solidFill>
                          <a:srgbClr val="000000"/>
                        </a:solidFill>
                        <a:effectLst/>
                        <a:latin typeface="Calibri"/>
                      </a:endParaRPr>
                    </a:p>
                  </a:txBody>
                  <a:tcPr marL="8082" marR="8082" marT="8082" marB="0" anchor="b"/>
                </a:tc>
                <a:tc>
                  <a:txBody>
                    <a:bodyPr/>
                    <a:lstStyle/>
                    <a:p>
                      <a:pPr algn="l" fontAlgn="b"/>
                      <a:endParaRPr lang="en-GB" sz="1200" b="0" i="0" u="none" strike="noStrike" dirty="0">
                        <a:solidFill>
                          <a:srgbClr val="000000"/>
                        </a:solidFill>
                        <a:effectLst/>
                        <a:latin typeface="Calibri"/>
                      </a:endParaRPr>
                    </a:p>
                  </a:txBody>
                  <a:tcPr marL="8082" marR="8082" marT="8082" marB="0" anchor="b"/>
                </a:tc>
              </a:tr>
              <a:tr h="260003">
                <a:tc>
                  <a:txBody>
                    <a:bodyPr/>
                    <a:lstStyle/>
                    <a:p>
                      <a:pPr algn="l" fontAlgn="b"/>
                      <a:r>
                        <a:rPr lang="en-GB" sz="1200" u="none" strike="noStrike">
                          <a:effectLst/>
                        </a:rPr>
                        <a:t>West Midlands</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17.5%</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16.9%</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7.7%</a:t>
                      </a:r>
                      <a:endParaRPr lang="en-GB" sz="1200" b="0" i="0" u="none" strike="noStrike">
                        <a:solidFill>
                          <a:srgbClr val="000000"/>
                        </a:solidFill>
                        <a:effectLst/>
                        <a:latin typeface="Calibri"/>
                      </a:endParaRPr>
                    </a:p>
                  </a:txBody>
                  <a:tcPr marL="8082" marR="8082" marT="808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8082" marR="8082" marT="8082" marB="0" anchor="b"/>
                </a:tc>
                <a:tc>
                  <a:txBody>
                    <a:bodyPr/>
                    <a:lstStyle/>
                    <a:p>
                      <a:pPr algn="r" fontAlgn="b"/>
                      <a:r>
                        <a:rPr lang="en-GB" sz="1200" u="none" strike="noStrike">
                          <a:effectLst/>
                        </a:rPr>
                        <a:t>14.1%</a:t>
                      </a:r>
                      <a:endParaRPr lang="en-GB" sz="1200" b="0" i="0" u="none" strike="noStrike">
                        <a:solidFill>
                          <a:srgbClr val="000000"/>
                        </a:solidFill>
                        <a:effectLst/>
                        <a:latin typeface="Calibri"/>
                      </a:endParaRPr>
                    </a:p>
                  </a:txBody>
                  <a:tcPr marL="8082" marR="8082" marT="8082" marB="0" anchor="b"/>
                </a:tc>
                <a:tc>
                  <a:txBody>
                    <a:bodyPr/>
                    <a:lstStyle/>
                    <a:p>
                      <a:pPr algn="l" fontAlgn="b"/>
                      <a:endParaRPr lang="en-GB" sz="1200" b="0" i="0" u="none" strike="noStrike" dirty="0">
                        <a:solidFill>
                          <a:srgbClr val="000000"/>
                        </a:solidFill>
                        <a:effectLst/>
                        <a:latin typeface="Calibri"/>
                      </a:endParaRPr>
                    </a:p>
                  </a:txBody>
                  <a:tcPr marL="8082" marR="8082" marT="8082" marB="0" anchor="b"/>
                </a:tc>
              </a:tr>
              <a:tr h="260003">
                <a:tc>
                  <a:txBody>
                    <a:bodyPr/>
                    <a:lstStyle/>
                    <a:p>
                      <a:pPr algn="l" fontAlgn="b"/>
                      <a:r>
                        <a:rPr lang="en-GB" sz="1200" u="none" strike="noStrike">
                          <a:effectLst/>
                        </a:rPr>
                        <a:t>North East</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16.9%</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17.7%</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6.2%</a:t>
                      </a:r>
                      <a:endParaRPr lang="en-GB" sz="1200" b="0" i="0" u="none" strike="noStrike">
                        <a:solidFill>
                          <a:srgbClr val="000000"/>
                        </a:solidFill>
                        <a:effectLst/>
                        <a:latin typeface="Calibri"/>
                      </a:endParaRPr>
                    </a:p>
                  </a:txBody>
                  <a:tcPr marL="8082" marR="8082" marT="808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8082" marR="8082" marT="8082" marB="0" anchor="b"/>
                </a:tc>
                <a:tc>
                  <a:txBody>
                    <a:bodyPr/>
                    <a:lstStyle/>
                    <a:p>
                      <a:pPr algn="r" fontAlgn="b"/>
                      <a:r>
                        <a:rPr lang="en-GB" sz="1200" u="none" strike="noStrike">
                          <a:effectLst/>
                        </a:rPr>
                        <a:t>12.3%</a:t>
                      </a:r>
                      <a:endParaRPr lang="en-GB" sz="1200" b="0" i="0" u="none" strike="noStrike">
                        <a:solidFill>
                          <a:srgbClr val="000000"/>
                        </a:solidFill>
                        <a:effectLst/>
                        <a:latin typeface="Calibri"/>
                      </a:endParaRPr>
                    </a:p>
                  </a:txBody>
                  <a:tcPr marL="8082" marR="8082" marT="8082" marB="0" anchor="b"/>
                </a:tc>
                <a:tc>
                  <a:txBody>
                    <a:bodyPr/>
                    <a:lstStyle/>
                    <a:p>
                      <a:pPr algn="l" fontAlgn="b"/>
                      <a:endParaRPr lang="en-GB" sz="1200" b="0" i="0" u="none" strike="noStrike" dirty="0">
                        <a:solidFill>
                          <a:srgbClr val="000000"/>
                        </a:solidFill>
                        <a:effectLst/>
                        <a:latin typeface="Calibri"/>
                      </a:endParaRPr>
                    </a:p>
                  </a:txBody>
                  <a:tcPr marL="8082" marR="8082" marT="8082" marB="0" anchor="b"/>
                </a:tc>
              </a:tr>
              <a:tr h="287295">
                <a:tc>
                  <a:txBody>
                    <a:bodyPr/>
                    <a:lstStyle/>
                    <a:p>
                      <a:pPr algn="l" fontAlgn="b"/>
                      <a:r>
                        <a:rPr lang="en-GB" sz="1200" u="none" strike="noStrike">
                          <a:effectLst/>
                        </a:rPr>
                        <a:t>North West</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16.4%</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16.5%</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7.7%</a:t>
                      </a:r>
                      <a:endParaRPr lang="en-GB" sz="1200" b="0" i="0" u="none" strike="noStrike">
                        <a:solidFill>
                          <a:srgbClr val="000000"/>
                        </a:solidFill>
                        <a:effectLst/>
                        <a:latin typeface="Calibri"/>
                      </a:endParaRPr>
                    </a:p>
                  </a:txBody>
                  <a:tcPr marL="8082" marR="8082" marT="808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8082" marR="8082" marT="8082" marB="0" anchor="b"/>
                </a:tc>
                <a:tc>
                  <a:txBody>
                    <a:bodyPr/>
                    <a:lstStyle/>
                    <a:p>
                      <a:pPr algn="r" fontAlgn="b"/>
                      <a:r>
                        <a:rPr lang="en-GB" sz="1200" u="none" strike="noStrike">
                          <a:effectLst/>
                        </a:rPr>
                        <a:t>14.4%</a:t>
                      </a:r>
                      <a:endParaRPr lang="en-GB" sz="1200" b="0" i="0" u="none" strike="noStrike">
                        <a:solidFill>
                          <a:srgbClr val="000000"/>
                        </a:solidFill>
                        <a:effectLst/>
                        <a:latin typeface="Calibri"/>
                      </a:endParaRPr>
                    </a:p>
                  </a:txBody>
                  <a:tcPr marL="8082" marR="8082" marT="8082" marB="0" anchor="b"/>
                </a:tc>
                <a:tc>
                  <a:txBody>
                    <a:bodyPr/>
                    <a:lstStyle/>
                    <a:p>
                      <a:pPr algn="l" fontAlgn="b"/>
                      <a:r>
                        <a:rPr lang="en-GB" sz="1200" u="none" strike="noStrike" dirty="0">
                          <a:effectLst/>
                        </a:rPr>
                        <a:t>Manchester</a:t>
                      </a:r>
                      <a:endParaRPr lang="en-GB" sz="1200" b="0" i="0" u="none" strike="noStrike" dirty="0">
                        <a:solidFill>
                          <a:srgbClr val="000000"/>
                        </a:solidFill>
                        <a:effectLst/>
                        <a:latin typeface="Calibri"/>
                      </a:endParaRPr>
                    </a:p>
                  </a:txBody>
                  <a:tcPr marL="8082" marR="8082" marT="8082" marB="0" anchor="b"/>
                </a:tc>
              </a:tr>
              <a:tr h="265001">
                <a:tc>
                  <a:txBody>
                    <a:bodyPr/>
                    <a:lstStyle/>
                    <a:p>
                      <a:pPr algn="l" fontAlgn="b"/>
                      <a:r>
                        <a:rPr lang="en-GB" sz="1200" u="none" strike="noStrike">
                          <a:effectLst/>
                        </a:rPr>
                        <a:t>Yorkshire and Humberside</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18.5%</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18.7%</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10.9%</a:t>
                      </a:r>
                      <a:endParaRPr lang="en-GB" sz="1200" b="0" i="0" u="none" strike="noStrike">
                        <a:solidFill>
                          <a:srgbClr val="000000"/>
                        </a:solidFill>
                        <a:effectLst/>
                        <a:latin typeface="Calibri"/>
                      </a:endParaRPr>
                    </a:p>
                  </a:txBody>
                  <a:tcPr marL="8082" marR="8082" marT="8082"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8082" marR="8082" marT="8082" marB="0" anchor="b"/>
                </a:tc>
                <a:tc>
                  <a:txBody>
                    <a:bodyPr/>
                    <a:lstStyle/>
                    <a:p>
                      <a:pPr algn="r" fontAlgn="b"/>
                      <a:r>
                        <a:rPr lang="en-GB" sz="1200" u="none" strike="noStrike">
                          <a:effectLst/>
                        </a:rPr>
                        <a:t>14.8%</a:t>
                      </a:r>
                      <a:endParaRPr lang="en-GB" sz="1200" b="0" i="0" u="none" strike="noStrike">
                        <a:solidFill>
                          <a:srgbClr val="000000"/>
                        </a:solidFill>
                        <a:effectLst/>
                        <a:latin typeface="Calibri"/>
                      </a:endParaRPr>
                    </a:p>
                  </a:txBody>
                  <a:tcPr marL="8082" marR="8082" marT="8082" marB="0" anchor="b"/>
                </a:tc>
                <a:tc>
                  <a:txBody>
                    <a:bodyPr/>
                    <a:lstStyle/>
                    <a:p>
                      <a:pPr algn="l" fontAlgn="b"/>
                      <a:endParaRPr lang="en-GB" sz="1200" b="0" i="0" u="none" strike="noStrike" dirty="0">
                        <a:solidFill>
                          <a:srgbClr val="000000"/>
                        </a:solidFill>
                        <a:effectLst/>
                        <a:latin typeface="Calibri"/>
                      </a:endParaRPr>
                    </a:p>
                  </a:txBody>
                  <a:tcPr marL="8082" marR="8082" marT="8082" marB="0" anchor="b"/>
                </a:tc>
              </a:tr>
            </a:tbl>
          </a:graphicData>
        </a:graphic>
      </p:graphicFrame>
    </p:spTree>
    <p:extLst>
      <p:ext uri="{BB962C8B-B14F-4D97-AF65-F5344CB8AC3E}">
        <p14:creationId xmlns:p14="http://schemas.microsoft.com/office/powerpoint/2010/main" val="2305696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36104"/>
          </a:xfrm>
        </p:spPr>
        <p:txBody>
          <a:bodyPr>
            <a:noAutofit/>
          </a:bodyPr>
          <a:lstStyle/>
          <a:p>
            <a:r>
              <a:rPr lang="en-GB" sz="3200" dirty="0" smtClean="0"/>
              <a:t>Some stories of change (3)</a:t>
            </a:r>
            <a:endParaRPr lang="en-GB" sz="3200" dirty="0"/>
          </a:p>
        </p:txBody>
      </p:sp>
      <p:sp>
        <p:nvSpPr>
          <p:cNvPr id="5" name="TextBox 4"/>
          <p:cNvSpPr txBox="1"/>
          <p:nvPr/>
        </p:nvSpPr>
        <p:spPr>
          <a:xfrm>
            <a:off x="395536" y="980728"/>
            <a:ext cx="8424936" cy="1477328"/>
          </a:xfrm>
          <a:prstGeom prst="rect">
            <a:avLst/>
          </a:prstGeom>
          <a:noFill/>
        </p:spPr>
        <p:txBody>
          <a:bodyPr wrap="square" rtlCol="0">
            <a:spAutoFit/>
          </a:bodyPr>
          <a:lstStyle/>
          <a:p>
            <a:r>
              <a:rPr lang="en-GB" dirty="0" smtClean="0"/>
              <a:t>Other households have increased in most regions and as a group they are increasingly reliant on the private rented sector.   The group is likely to be heterogeneous but one explanation might be affordability of accommodation for single people leading to shared households.  Many of the areas where this is happening have major universities – perhaps a reflection of people staying around after studying.  </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33879346"/>
              </p:ext>
            </p:extLst>
          </p:nvPr>
        </p:nvGraphicFramePr>
        <p:xfrm>
          <a:off x="134017" y="2636912"/>
          <a:ext cx="8830471" cy="3816425"/>
        </p:xfrm>
        <a:graphic>
          <a:graphicData uri="http://schemas.openxmlformats.org/drawingml/2006/table">
            <a:tbl>
              <a:tblPr>
                <a:tableStyleId>{5C22544A-7EE6-4342-B048-85BDC9FD1C3A}</a:tableStyleId>
              </a:tblPr>
              <a:tblGrid>
                <a:gridCol w="1674876"/>
                <a:gridCol w="530859"/>
                <a:gridCol w="432048"/>
                <a:gridCol w="432048"/>
                <a:gridCol w="576064"/>
                <a:gridCol w="432048"/>
                <a:gridCol w="504056"/>
                <a:gridCol w="4248472"/>
              </a:tblGrid>
              <a:tr h="324200">
                <a:tc gridSpan="8">
                  <a:txBody>
                    <a:bodyPr/>
                    <a:lstStyle/>
                    <a:p>
                      <a:pPr algn="l" fontAlgn="b"/>
                      <a:r>
                        <a:rPr lang="en-GB" sz="1800" b="1" u="none" strike="noStrike" dirty="0">
                          <a:solidFill>
                            <a:schemeClr val="accent4">
                              <a:lumMod val="75000"/>
                            </a:schemeClr>
                          </a:solidFill>
                          <a:effectLst/>
                        </a:rPr>
                        <a:t>Other households</a:t>
                      </a:r>
                      <a:endParaRPr lang="en-GB" sz="1800" b="1" i="0" u="none" strike="noStrike" dirty="0">
                        <a:solidFill>
                          <a:schemeClr val="accent4">
                            <a:lumMod val="75000"/>
                          </a:schemeClr>
                        </a:solidFill>
                        <a:effectLst/>
                        <a:latin typeface="Calibri"/>
                      </a:endParaRPr>
                    </a:p>
                  </a:txBody>
                  <a:tcPr marL="9525" marR="9525" marT="9525" marB="0" anchor="b"/>
                </a:tc>
                <a:tc hMerge="1">
                  <a:txBody>
                    <a:bodyPr/>
                    <a:lstStyle/>
                    <a:p>
                      <a:pPr algn="l" fontAlgn="b"/>
                      <a:endParaRPr lang="en-GB" sz="1100" b="0" i="0" u="none" strike="noStrike" dirty="0">
                        <a:solidFill>
                          <a:srgbClr val="000000"/>
                        </a:solidFill>
                        <a:effectLst/>
                        <a:latin typeface="Calibri"/>
                      </a:endParaRPr>
                    </a:p>
                  </a:txBody>
                  <a:tcPr marL="9525" marR="9525" marT="9525" marB="0" anchor="b"/>
                </a:tc>
                <a:tc hMerge="1">
                  <a:txBody>
                    <a:bodyPr/>
                    <a:lstStyle/>
                    <a:p>
                      <a:endParaRPr lang="en-GB"/>
                    </a:p>
                  </a:txBody>
                  <a:tcPr/>
                </a:tc>
                <a:tc hMerge="1">
                  <a:txBody>
                    <a:bodyPr/>
                    <a:lstStyle/>
                    <a:p>
                      <a:endParaRPr lang="en-GB"/>
                    </a:p>
                  </a:txBody>
                  <a:tcPr/>
                </a:tc>
                <a:tc hMerge="1">
                  <a:txBody>
                    <a:bodyPr/>
                    <a:lstStyle/>
                    <a:p>
                      <a:pPr algn="l" fontAlgn="b"/>
                      <a:endParaRPr lang="en-GB" sz="1100" b="0" i="0" u="none" strike="noStrike">
                        <a:solidFill>
                          <a:srgbClr val="000000"/>
                        </a:solidFill>
                        <a:effectLst/>
                        <a:latin typeface="Calibri"/>
                      </a:endParaRPr>
                    </a:p>
                  </a:txBody>
                  <a:tcPr marL="9525" marR="9525" marT="9525" marB="0" anchor="b"/>
                </a:tc>
                <a:tc hMerge="1">
                  <a:txBody>
                    <a:bodyPr/>
                    <a:lstStyle/>
                    <a:p>
                      <a:pPr algn="l" fontAlgn="b"/>
                      <a:endParaRPr lang="en-GB" sz="1100" b="0" i="0" u="none" strike="noStrike">
                        <a:solidFill>
                          <a:srgbClr val="000000"/>
                        </a:solidFill>
                        <a:effectLst/>
                        <a:latin typeface="Calibri"/>
                      </a:endParaRPr>
                    </a:p>
                  </a:txBody>
                  <a:tcPr marL="9525" marR="9525" marT="9525" marB="0" anchor="b"/>
                </a:tc>
                <a:tc hMerge="1">
                  <a:txBody>
                    <a:bodyPr/>
                    <a:lstStyle/>
                    <a:p>
                      <a:pPr algn="l" fontAlgn="b"/>
                      <a:endParaRPr lang="en-GB" sz="1100" b="0" i="0" u="none" strike="noStrike">
                        <a:solidFill>
                          <a:srgbClr val="000000"/>
                        </a:solidFill>
                        <a:effectLst/>
                        <a:latin typeface="Calibri"/>
                      </a:endParaRPr>
                    </a:p>
                  </a:txBody>
                  <a:tcPr marL="9525" marR="9525" marT="9525" marB="0" anchor="b"/>
                </a:tc>
                <a:tc hMerge="1">
                  <a:txBody>
                    <a:bodyPr/>
                    <a:lstStyle/>
                    <a:p>
                      <a:pPr algn="l" fontAlgn="b"/>
                      <a:endParaRPr lang="en-GB" sz="1100" b="0" i="0" u="none" strike="noStrike" dirty="0">
                        <a:solidFill>
                          <a:srgbClr val="000000"/>
                        </a:solidFill>
                        <a:effectLst/>
                        <a:latin typeface="Calibri"/>
                      </a:endParaRPr>
                    </a:p>
                  </a:txBody>
                  <a:tcPr marL="9525" marR="9525" marT="9525" marB="0" anchor="b"/>
                </a:tc>
              </a:tr>
              <a:tr h="435168">
                <a:tc rowSpan="2">
                  <a:txBody>
                    <a:bodyPr/>
                    <a:lstStyle/>
                    <a:p>
                      <a:pPr algn="l" fontAlgn="b"/>
                      <a:r>
                        <a:rPr lang="en-GB" sz="1200" b="1" u="none" strike="noStrike" dirty="0">
                          <a:effectLst/>
                        </a:rPr>
                        <a:t>Area</a:t>
                      </a:r>
                      <a:endParaRPr lang="en-GB" sz="1200" b="1" i="0" u="none" strike="noStrike" dirty="0">
                        <a:solidFill>
                          <a:srgbClr val="000000"/>
                        </a:solidFill>
                        <a:effectLst/>
                        <a:latin typeface="Calibri"/>
                      </a:endParaRPr>
                    </a:p>
                  </a:txBody>
                  <a:tcPr marL="9525" marR="9525" marT="9525" marB="0" anchor="b"/>
                </a:tc>
                <a:tc gridSpan="3">
                  <a:txBody>
                    <a:bodyPr/>
                    <a:lstStyle/>
                    <a:p>
                      <a:pPr algn="ctr" fontAlgn="b"/>
                      <a:r>
                        <a:rPr lang="en-GB" sz="1200" b="1" u="none" strike="noStrike" dirty="0" smtClean="0">
                          <a:effectLst/>
                        </a:rPr>
                        <a:t>Proportion of all households</a:t>
                      </a:r>
                      <a:endParaRPr lang="en-GB" sz="1200" b="1" i="0" u="none" strike="noStrike" dirty="0">
                        <a:solidFill>
                          <a:srgbClr val="000000"/>
                        </a:solidFill>
                        <a:effectLst/>
                        <a:latin typeface="Calibri"/>
                      </a:endParaRPr>
                    </a:p>
                  </a:txBody>
                  <a:tcPr marL="9525" marR="9525" marT="9525" marB="0" anchor="b"/>
                </a:tc>
                <a:tc hMerge="1">
                  <a:txBody>
                    <a:bodyPr/>
                    <a:lstStyle/>
                    <a:p>
                      <a:endParaRPr lang="en-GB"/>
                    </a:p>
                  </a:txBody>
                  <a:tcPr/>
                </a:tc>
                <a:tc hMerge="1">
                  <a:txBody>
                    <a:bodyPr/>
                    <a:lstStyle/>
                    <a:p>
                      <a:pPr algn="l" fontAlgn="b"/>
                      <a:endParaRPr lang="en-GB" sz="1100" b="0" i="0" u="none" strike="noStrike" dirty="0">
                        <a:solidFill>
                          <a:srgbClr val="000000"/>
                        </a:solidFill>
                        <a:effectLst/>
                        <a:latin typeface="Calibri"/>
                      </a:endParaRPr>
                    </a:p>
                  </a:txBody>
                  <a:tcPr marL="9525" marR="9525" marT="9525" marB="0" anchor="b"/>
                </a:tc>
                <a:tc gridSpan="3">
                  <a:txBody>
                    <a:bodyPr/>
                    <a:lstStyle/>
                    <a:p>
                      <a:pPr algn="ctr" fontAlgn="b"/>
                      <a:r>
                        <a:rPr lang="en-GB" sz="1200" b="1" u="none" strike="noStrike" dirty="0" smtClean="0">
                          <a:effectLst/>
                        </a:rPr>
                        <a:t>Proportion living in </a:t>
                      </a:r>
                      <a:r>
                        <a:rPr lang="en-GB" sz="1200" b="1" u="none" strike="noStrike" dirty="0">
                          <a:effectLst/>
                        </a:rPr>
                        <a:t>the PRS</a:t>
                      </a:r>
                      <a:endParaRPr lang="en-GB" sz="1200" b="1" i="0" u="none" strike="noStrike" dirty="0">
                        <a:solidFill>
                          <a:srgbClr val="000000"/>
                        </a:solidFill>
                        <a:effectLst/>
                        <a:latin typeface="Calibri"/>
                      </a:endParaRPr>
                    </a:p>
                  </a:txBody>
                  <a:tcPr marL="9525" marR="9525" marT="9525" marB="0" anchor="b"/>
                </a:tc>
                <a:tc hMerge="1">
                  <a:txBody>
                    <a:bodyPr/>
                    <a:lstStyle/>
                    <a:p>
                      <a:endParaRPr lang="en-GB"/>
                    </a:p>
                  </a:txBody>
                  <a:tcPr/>
                </a:tc>
                <a:tc hMerge="1">
                  <a:txBody>
                    <a:bodyPr/>
                    <a:lstStyle/>
                    <a:p>
                      <a:pPr algn="l" fontAlgn="b"/>
                      <a:endParaRPr lang="en-GB" sz="1100" b="0" i="0" u="none" strike="noStrike" dirty="0">
                        <a:solidFill>
                          <a:srgbClr val="000000"/>
                        </a:solidFill>
                        <a:effectLst/>
                        <a:latin typeface="Calibri"/>
                      </a:endParaRPr>
                    </a:p>
                  </a:txBody>
                  <a:tcPr marL="9525" marR="9525" marT="9525" marB="0" anchor="b"/>
                </a:tc>
                <a:tc rowSpan="2">
                  <a:txBody>
                    <a:bodyPr/>
                    <a:lstStyle/>
                    <a:p>
                      <a:pPr algn="l" fontAlgn="b"/>
                      <a:r>
                        <a:rPr lang="en-GB" sz="1200" b="1" u="none" strike="noStrike" dirty="0">
                          <a:effectLst/>
                        </a:rPr>
                        <a:t>More than 50% in PRS in </a:t>
                      </a:r>
                      <a:r>
                        <a:rPr lang="en-GB" sz="1200" b="1" u="none" strike="noStrike" dirty="0" smtClean="0">
                          <a:effectLst/>
                        </a:rPr>
                        <a:t>2011 (more </a:t>
                      </a:r>
                      <a:r>
                        <a:rPr lang="en-GB" sz="1200" b="1" u="none" strike="noStrike" dirty="0">
                          <a:effectLst/>
                        </a:rPr>
                        <a:t>than 65% in </a:t>
                      </a:r>
                      <a:r>
                        <a:rPr lang="en-GB" sz="1200" b="1" u="none" strike="noStrike" dirty="0" smtClean="0">
                          <a:effectLst/>
                        </a:rPr>
                        <a:t>London)</a:t>
                      </a:r>
                      <a:endParaRPr lang="en-GB" sz="1200" b="1" i="0" u="none" strike="noStrike" dirty="0">
                        <a:solidFill>
                          <a:srgbClr val="000000"/>
                        </a:solidFill>
                        <a:effectLst/>
                        <a:latin typeface="Calibri"/>
                      </a:endParaRPr>
                    </a:p>
                  </a:txBody>
                  <a:tcPr marL="9525" marR="9525" marT="9525" marB="0" anchor="b"/>
                </a:tc>
              </a:tr>
              <a:tr h="219760">
                <a:tc vMerge="1">
                  <a:txBody>
                    <a:bodyPr/>
                    <a:lstStyle/>
                    <a:p>
                      <a:pPr algn="l" fontAlgn="b"/>
                      <a:endParaRPr lang="en-GB" sz="1200" b="1" i="0" u="none" strike="noStrike" dirty="0">
                        <a:solidFill>
                          <a:srgbClr val="000000"/>
                        </a:solidFill>
                        <a:effectLst/>
                        <a:latin typeface="Calibri"/>
                      </a:endParaRPr>
                    </a:p>
                  </a:txBody>
                  <a:tcPr marL="9525" marR="9525" marT="9525" marB="0" anchor="b"/>
                </a:tc>
                <a:tc>
                  <a:txBody>
                    <a:bodyPr/>
                    <a:lstStyle/>
                    <a:p>
                      <a:pPr algn="r" fontAlgn="b"/>
                      <a:r>
                        <a:rPr lang="en-GB" sz="1200" b="1" u="none" strike="noStrike" dirty="0">
                          <a:effectLst/>
                        </a:rPr>
                        <a:t>2001</a:t>
                      </a:r>
                      <a:endParaRPr lang="en-GB" sz="1200" b="1" i="0" u="none" strike="noStrike" dirty="0">
                        <a:solidFill>
                          <a:srgbClr val="000000"/>
                        </a:solidFill>
                        <a:effectLst/>
                        <a:latin typeface="Calibri"/>
                      </a:endParaRPr>
                    </a:p>
                  </a:txBody>
                  <a:tcPr marL="9525" marR="9525" marT="9525" marB="0" anchor="b"/>
                </a:tc>
                <a:tc>
                  <a:txBody>
                    <a:bodyPr/>
                    <a:lstStyle/>
                    <a:p>
                      <a:pPr algn="l" fontAlgn="b"/>
                      <a:endParaRPr lang="en-GB" sz="1200" b="1" i="0" u="none" strike="noStrike" dirty="0">
                        <a:solidFill>
                          <a:srgbClr val="000000"/>
                        </a:solidFill>
                        <a:effectLst/>
                        <a:latin typeface="Calibri"/>
                      </a:endParaRPr>
                    </a:p>
                  </a:txBody>
                  <a:tcPr marL="9525" marR="9525" marT="9525" marB="0" anchor="b"/>
                </a:tc>
                <a:tc>
                  <a:txBody>
                    <a:bodyPr/>
                    <a:lstStyle/>
                    <a:p>
                      <a:pPr algn="r" fontAlgn="b"/>
                      <a:r>
                        <a:rPr lang="en-GB" sz="1200" b="1" u="none" strike="noStrike">
                          <a:effectLst/>
                        </a:rPr>
                        <a:t>2011</a:t>
                      </a:r>
                      <a:endParaRPr lang="en-GB" sz="1200" b="1" i="0" u="none" strike="noStrike">
                        <a:solidFill>
                          <a:srgbClr val="000000"/>
                        </a:solidFill>
                        <a:effectLst/>
                        <a:latin typeface="Calibri"/>
                      </a:endParaRPr>
                    </a:p>
                  </a:txBody>
                  <a:tcPr marL="9525" marR="9525" marT="9525" marB="0" anchor="b"/>
                </a:tc>
                <a:tc>
                  <a:txBody>
                    <a:bodyPr/>
                    <a:lstStyle/>
                    <a:p>
                      <a:pPr algn="r" fontAlgn="b"/>
                      <a:r>
                        <a:rPr lang="en-GB" sz="1200" b="1" u="none" strike="noStrike">
                          <a:effectLst/>
                        </a:rPr>
                        <a:t>2001</a:t>
                      </a:r>
                      <a:endParaRPr lang="en-GB" sz="1200" b="1" i="0" u="none" strike="noStrike">
                        <a:solidFill>
                          <a:srgbClr val="000000"/>
                        </a:solidFill>
                        <a:effectLst/>
                        <a:latin typeface="Calibri"/>
                      </a:endParaRPr>
                    </a:p>
                  </a:txBody>
                  <a:tcPr marL="9525" marR="9525" marT="9525" marB="0" anchor="b"/>
                </a:tc>
                <a:tc>
                  <a:txBody>
                    <a:bodyPr/>
                    <a:lstStyle/>
                    <a:p>
                      <a:pPr algn="l" fontAlgn="b"/>
                      <a:endParaRPr lang="en-GB" sz="1200" b="1" i="0" u="none" strike="noStrike">
                        <a:solidFill>
                          <a:srgbClr val="000000"/>
                        </a:solidFill>
                        <a:effectLst/>
                        <a:latin typeface="Calibri"/>
                      </a:endParaRPr>
                    </a:p>
                  </a:txBody>
                  <a:tcPr marL="9525" marR="9525" marT="9525" marB="0" anchor="b"/>
                </a:tc>
                <a:tc>
                  <a:txBody>
                    <a:bodyPr/>
                    <a:lstStyle/>
                    <a:p>
                      <a:pPr algn="r" fontAlgn="b"/>
                      <a:r>
                        <a:rPr lang="en-GB" sz="1200" b="1" u="none" strike="noStrike">
                          <a:effectLst/>
                        </a:rPr>
                        <a:t>2011</a:t>
                      </a:r>
                      <a:endParaRPr lang="en-GB" sz="1200" b="1" i="0" u="none" strike="noStrike">
                        <a:solidFill>
                          <a:srgbClr val="000000"/>
                        </a:solidFill>
                        <a:effectLst/>
                        <a:latin typeface="Calibri"/>
                      </a:endParaRPr>
                    </a:p>
                  </a:txBody>
                  <a:tcPr marL="9525" marR="9525" marT="9525" marB="0" anchor="b"/>
                </a:tc>
                <a:tc vMerge="1">
                  <a:txBody>
                    <a:bodyPr/>
                    <a:lstStyle/>
                    <a:p>
                      <a:pPr algn="l" fontAlgn="b"/>
                      <a:endParaRPr lang="en-GB" sz="1200" b="1" i="0" u="none" strike="noStrike" dirty="0">
                        <a:solidFill>
                          <a:srgbClr val="000000"/>
                        </a:solidFill>
                        <a:effectLst/>
                        <a:latin typeface="Calibri"/>
                      </a:endParaRPr>
                    </a:p>
                  </a:txBody>
                  <a:tcPr marL="9525" marR="9525" marT="9525" marB="0" anchor="b"/>
                </a:tc>
              </a:tr>
              <a:tr h="219760">
                <a:tc>
                  <a:txBody>
                    <a:bodyPr/>
                    <a:lstStyle/>
                    <a:p>
                      <a:pPr algn="l" fontAlgn="b"/>
                      <a:r>
                        <a:rPr lang="en-GB" sz="1200" u="none" strike="noStrike">
                          <a:effectLst/>
                        </a:rPr>
                        <a:t>England</a:t>
                      </a:r>
                      <a:endParaRPr lang="en-GB" sz="1200" b="0" i="0" u="none" strike="noStrike">
                        <a:solidFill>
                          <a:srgbClr val="000000"/>
                        </a:solidFill>
                        <a:effectLst/>
                        <a:latin typeface="Calibri"/>
                      </a:endParaRPr>
                    </a:p>
                  </a:txBody>
                  <a:tcPr marL="9525" marR="9525" marT="9525" marB="0" anchor="b"/>
                </a:tc>
                <a:tc>
                  <a:txBody>
                    <a:bodyPr/>
                    <a:lstStyle/>
                    <a:p>
                      <a:pPr algn="r" fontAlgn="b"/>
                      <a:r>
                        <a:rPr lang="en-GB" sz="1200" u="none" strike="noStrike">
                          <a:effectLst/>
                        </a:rPr>
                        <a:t>3.7%</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525" marR="9525" marT="9525" marB="0" anchor="b"/>
                </a:tc>
                <a:tc>
                  <a:txBody>
                    <a:bodyPr/>
                    <a:lstStyle/>
                    <a:p>
                      <a:pPr algn="r" fontAlgn="b"/>
                      <a:r>
                        <a:rPr lang="en-GB" sz="1200" u="none" strike="noStrike" dirty="0">
                          <a:effectLst/>
                        </a:rPr>
                        <a:t>4.5%</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a:effectLst/>
                        </a:rPr>
                        <a:t>31.6%</a:t>
                      </a:r>
                      <a:endParaRPr lang="en-GB" sz="1200" b="0" i="0" u="none" strike="noStrike" dirty="0">
                        <a:solidFill>
                          <a:srgbClr val="000000"/>
                        </a:solidFill>
                        <a:effectLst/>
                        <a:latin typeface="Calibri"/>
                      </a:endParaRPr>
                    </a:p>
                  </a:txBody>
                  <a:tcPr marL="9525" marR="9525" marT="9525"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525" marR="9525" marT="9525" marB="0" anchor="b"/>
                </a:tc>
                <a:tc>
                  <a:txBody>
                    <a:bodyPr/>
                    <a:lstStyle/>
                    <a:p>
                      <a:pPr algn="r" fontAlgn="b"/>
                      <a:r>
                        <a:rPr lang="en-GB" sz="1200" u="none" strike="noStrike">
                          <a:effectLst/>
                        </a:rPr>
                        <a:t>42.8%</a:t>
                      </a:r>
                      <a:endParaRPr lang="en-GB" sz="1200" b="0" i="0" u="none" strike="noStrike">
                        <a:solidFill>
                          <a:srgbClr val="000000"/>
                        </a:solidFill>
                        <a:effectLst/>
                        <a:latin typeface="Calibri"/>
                      </a:endParaRPr>
                    </a:p>
                  </a:txBody>
                  <a:tcPr marL="9525" marR="9525" marT="9525" marB="0" anchor="b"/>
                </a:tc>
                <a:tc>
                  <a:txBody>
                    <a:bodyPr/>
                    <a:lstStyle/>
                    <a:p>
                      <a:pPr algn="l" fontAlgn="b"/>
                      <a:endParaRPr lang="en-GB" sz="1200" b="0" i="0" u="none" strike="noStrike">
                        <a:solidFill>
                          <a:srgbClr val="000000"/>
                        </a:solidFill>
                        <a:effectLst/>
                        <a:latin typeface="Calibri"/>
                      </a:endParaRPr>
                    </a:p>
                  </a:txBody>
                  <a:tcPr marL="9525" marR="9525" marT="9525" marB="0" anchor="b"/>
                </a:tc>
              </a:tr>
              <a:tr h="435168">
                <a:tc>
                  <a:txBody>
                    <a:bodyPr/>
                    <a:lstStyle/>
                    <a:p>
                      <a:pPr algn="l" fontAlgn="b"/>
                      <a:r>
                        <a:rPr lang="en-GB" sz="1200" u="none" strike="noStrike">
                          <a:effectLst/>
                        </a:rPr>
                        <a:t>London</a:t>
                      </a:r>
                      <a:endParaRPr lang="en-GB" sz="1200" b="0" i="0" u="none" strike="noStrike">
                        <a:solidFill>
                          <a:srgbClr val="000000"/>
                        </a:solidFill>
                        <a:effectLst/>
                        <a:latin typeface="Calibri"/>
                      </a:endParaRPr>
                    </a:p>
                  </a:txBody>
                  <a:tcPr marL="9525" marR="9525" marT="9525" marB="0" anchor="b"/>
                </a:tc>
                <a:tc>
                  <a:txBody>
                    <a:bodyPr/>
                    <a:lstStyle/>
                    <a:p>
                      <a:pPr algn="r" fontAlgn="b"/>
                      <a:r>
                        <a:rPr lang="en-GB" sz="1200" u="none" strike="noStrike">
                          <a:effectLst/>
                        </a:rPr>
                        <a:t>7.7%</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525" marR="9525" marT="9525" marB="0" anchor="b"/>
                </a:tc>
                <a:tc>
                  <a:txBody>
                    <a:bodyPr/>
                    <a:lstStyle/>
                    <a:p>
                      <a:pPr algn="r" fontAlgn="b"/>
                      <a:r>
                        <a:rPr lang="en-GB" sz="1200" u="none" strike="noStrike">
                          <a:effectLst/>
                        </a:rPr>
                        <a:t>9.4%</a:t>
                      </a:r>
                      <a:endParaRPr lang="en-GB" sz="1200" b="0" i="0" u="none" strike="noStrike">
                        <a:solidFill>
                          <a:srgbClr val="000000"/>
                        </a:solidFill>
                        <a:effectLst/>
                        <a:latin typeface="Calibri"/>
                      </a:endParaRPr>
                    </a:p>
                  </a:txBody>
                  <a:tcPr marL="9525" marR="9525" marT="9525" marB="0" anchor="b"/>
                </a:tc>
                <a:tc>
                  <a:txBody>
                    <a:bodyPr/>
                    <a:lstStyle/>
                    <a:p>
                      <a:pPr algn="r" fontAlgn="b"/>
                      <a:r>
                        <a:rPr lang="en-GB" sz="1200" u="none" strike="noStrike">
                          <a:effectLst/>
                        </a:rPr>
                        <a:t>44.5%</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525" marR="9525" marT="9525" marB="0" anchor="b"/>
                </a:tc>
                <a:tc>
                  <a:txBody>
                    <a:bodyPr/>
                    <a:lstStyle/>
                    <a:p>
                      <a:pPr algn="r" fontAlgn="b"/>
                      <a:r>
                        <a:rPr lang="en-GB" sz="1200" u="none" strike="noStrike">
                          <a:effectLst/>
                        </a:rPr>
                        <a:t>55.8%</a:t>
                      </a:r>
                      <a:endParaRPr lang="en-GB" sz="1200" b="0" i="0" u="none" strike="noStrike">
                        <a:solidFill>
                          <a:srgbClr val="000000"/>
                        </a:solidFill>
                        <a:effectLst/>
                        <a:latin typeface="Calibri"/>
                      </a:endParaRPr>
                    </a:p>
                  </a:txBody>
                  <a:tcPr marL="9525" marR="9525" marT="9525" marB="0" anchor="b"/>
                </a:tc>
                <a:tc>
                  <a:txBody>
                    <a:bodyPr/>
                    <a:lstStyle/>
                    <a:p>
                      <a:pPr algn="l" fontAlgn="b"/>
                      <a:r>
                        <a:rPr lang="en-GB" sz="1200" u="none" strike="noStrike">
                          <a:effectLst/>
                        </a:rPr>
                        <a:t>Newham, Tower Hamlets, Wandsworth</a:t>
                      </a:r>
                      <a:endParaRPr lang="en-GB" sz="1200" b="0" i="0" u="none" strike="noStrike">
                        <a:solidFill>
                          <a:srgbClr val="000000"/>
                        </a:solidFill>
                        <a:effectLst/>
                        <a:latin typeface="Calibri"/>
                      </a:endParaRPr>
                    </a:p>
                  </a:txBody>
                  <a:tcPr marL="9525" marR="9525" marT="9525" marB="0" anchor="b"/>
                </a:tc>
              </a:tr>
              <a:tr h="435168">
                <a:tc>
                  <a:txBody>
                    <a:bodyPr/>
                    <a:lstStyle/>
                    <a:p>
                      <a:pPr algn="l" fontAlgn="b"/>
                      <a:r>
                        <a:rPr lang="en-GB" sz="1200" u="none" strike="noStrike">
                          <a:effectLst/>
                        </a:rPr>
                        <a:t>South East</a:t>
                      </a:r>
                      <a:endParaRPr lang="en-GB" sz="1200" b="0" i="0" u="none" strike="noStrike">
                        <a:solidFill>
                          <a:srgbClr val="000000"/>
                        </a:solidFill>
                        <a:effectLst/>
                        <a:latin typeface="Calibri"/>
                      </a:endParaRPr>
                    </a:p>
                  </a:txBody>
                  <a:tcPr marL="9525" marR="9525" marT="9525" marB="0" anchor="b"/>
                </a:tc>
                <a:tc>
                  <a:txBody>
                    <a:bodyPr/>
                    <a:lstStyle/>
                    <a:p>
                      <a:pPr algn="r" fontAlgn="b"/>
                      <a:r>
                        <a:rPr lang="en-GB" sz="1200" u="none" strike="noStrike">
                          <a:effectLst/>
                        </a:rPr>
                        <a:t>3.7%</a:t>
                      </a:r>
                      <a:endParaRPr lang="en-GB" sz="1200" b="0" i="0" u="none" strike="noStrike">
                        <a:solidFill>
                          <a:srgbClr val="000000"/>
                        </a:solidFill>
                        <a:effectLst/>
                        <a:latin typeface="Calibri"/>
                      </a:endParaRPr>
                    </a:p>
                  </a:txBody>
                  <a:tcPr marL="9525" marR="9525" marT="9525" marB="0" anchor="b"/>
                </a:tc>
                <a:tc>
                  <a:txBody>
                    <a:bodyPr/>
                    <a:lstStyle/>
                    <a:p>
                      <a:pPr algn="l" fontAlgn="b"/>
                      <a:endParaRPr lang="en-GB" sz="1200" b="0" i="0" u="none" strike="noStrike" dirty="0">
                        <a:solidFill>
                          <a:srgbClr val="BF8F00"/>
                        </a:solidFill>
                        <a:effectLst/>
                        <a:latin typeface="Wingdings"/>
                      </a:endParaRPr>
                    </a:p>
                  </a:txBody>
                  <a:tcPr marL="9525" marR="9525" marT="9525" marB="0" anchor="b"/>
                </a:tc>
                <a:tc>
                  <a:txBody>
                    <a:bodyPr/>
                    <a:lstStyle/>
                    <a:p>
                      <a:pPr algn="r" fontAlgn="b"/>
                      <a:r>
                        <a:rPr lang="en-GB" sz="1200" u="none" strike="noStrike">
                          <a:effectLst/>
                        </a:rPr>
                        <a:t>4.2%</a:t>
                      </a:r>
                      <a:endParaRPr lang="en-GB" sz="1200" b="0" i="0" u="none" strike="noStrike">
                        <a:solidFill>
                          <a:srgbClr val="000000"/>
                        </a:solidFill>
                        <a:effectLst/>
                        <a:latin typeface="Calibri"/>
                      </a:endParaRPr>
                    </a:p>
                  </a:txBody>
                  <a:tcPr marL="9525" marR="9525" marT="9525" marB="0" anchor="b"/>
                </a:tc>
                <a:tc>
                  <a:txBody>
                    <a:bodyPr/>
                    <a:lstStyle/>
                    <a:p>
                      <a:pPr algn="r" fontAlgn="b"/>
                      <a:r>
                        <a:rPr lang="en-GB" sz="1200" u="none" strike="noStrike">
                          <a:effectLst/>
                        </a:rPr>
                        <a:t>29.7%</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525" marR="9525" marT="9525" marB="0" anchor="b"/>
                </a:tc>
                <a:tc>
                  <a:txBody>
                    <a:bodyPr/>
                    <a:lstStyle/>
                    <a:p>
                      <a:pPr algn="r" fontAlgn="b"/>
                      <a:r>
                        <a:rPr lang="en-GB" sz="1200" u="none" strike="noStrike" dirty="0">
                          <a:effectLst/>
                        </a:rPr>
                        <a:t>37.7%</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dirty="0">
                          <a:effectLst/>
                        </a:rPr>
                        <a:t>Brighton and Hove, Oxford, Reading and Southampton</a:t>
                      </a:r>
                      <a:endParaRPr lang="en-GB" sz="1200" b="0" i="0" u="none" strike="noStrike" dirty="0">
                        <a:solidFill>
                          <a:srgbClr val="000000"/>
                        </a:solidFill>
                        <a:effectLst/>
                        <a:latin typeface="Calibri"/>
                      </a:endParaRPr>
                    </a:p>
                  </a:txBody>
                  <a:tcPr marL="9525" marR="9525" marT="9525" marB="0" anchor="b"/>
                </a:tc>
              </a:tr>
              <a:tr h="219760">
                <a:tc>
                  <a:txBody>
                    <a:bodyPr/>
                    <a:lstStyle/>
                    <a:p>
                      <a:pPr algn="l" fontAlgn="b"/>
                      <a:r>
                        <a:rPr lang="en-GB" sz="1200" u="none" strike="noStrike">
                          <a:effectLst/>
                        </a:rPr>
                        <a:t>East</a:t>
                      </a:r>
                      <a:endParaRPr lang="en-GB" sz="1200" b="0" i="0" u="none" strike="noStrike">
                        <a:solidFill>
                          <a:srgbClr val="000000"/>
                        </a:solidFill>
                        <a:effectLst/>
                        <a:latin typeface="Calibri"/>
                      </a:endParaRPr>
                    </a:p>
                  </a:txBody>
                  <a:tcPr marL="9525" marR="9525" marT="9525" marB="0" anchor="b"/>
                </a:tc>
                <a:tc>
                  <a:txBody>
                    <a:bodyPr/>
                    <a:lstStyle/>
                    <a:p>
                      <a:pPr algn="r" fontAlgn="b"/>
                      <a:r>
                        <a:rPr lang="en-GB" sz="1200" u="none" strike="noStrike">
                          <a:effectLst/>
                        </a:rPr>
                        <a:t>2.9%</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525" marR="9525" marT="9525" marB="0" anchor="b"/>
                </a:tc>
                <a:tc>
                  <a:txBody>
                    <a:bodyPr/>
                    <a:lstStyle/>
                    <a:p>
                      <a:pPr algn="r" fontAlgn="b"/>
                      <a:r>
                        <a:rPr lang="en-GB" sz="1200" u="none" strike="noStrike">
                          <a:effectLst/>
                        </a:rPr>
                        <a:t>3.7%</a:t>
                      </a:r>
                      <a:endParaRPr lang="en-GB" sz="1200" b="0" i="0" u="none" strike="noStrike">
                        <a:solidFill>
                          <a:srgbClr val="000000"/>
                        </a:solidFill>
                        <a:effectLst/>
                        <a:latin typeface="Calibri"/>
                      </a:endParaRPr>
                    </a:p>
                  </a:txBody>
                  <a:tcPr marL="9525" marR="9525" marT="9525" marB="0" anchor="b"/>
                </a:tc>
                <a:tc>
                  <a:txBody>
                    <a:bodyPr/>
                    <a:lstStyle/>
                    <a:p>
                      <a:pPr algn="r" fontAlgn="b"/>
                      <a:r>
                        <a:rPr lang="en-GB" sz="1200" u="none" strike="noStrike">
                          <a:effectLst/>
                        </a:rPr>
                        <a:t>26.2%</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525" marR="9525" marT="9525" marB="0" anchor="b"/>
                </a:tc>
                <a:tc>
                  <a:txBody>
                    <a:bodyPr/>
                    <a:lstStyle/>
                    <a:p>
                      <a:pPr algn="r" fontAlgn="b"/>
                      <a:r>
                        <a:rPr lang="en-GB" sz="1200" u="none" strike="noStrike">
                          <a:effectLst/>
                        </a:rPr>
                        <a:t>37.1%</a:t>
                      </a:r>
                      <a:endParaRPr lang="en-GB" sz="1200" b="0" i="0" u="none" strike="noStrike">
                        <a:solidFill>
                          <a:srgbClr val="000000"/>
                        </a:solidFill>
                        <a:effectLst/>
                        <a:latin typeface="Calibri"/>
                      </a:endParaRPr>
                    </a:p>
                  </a:txBody>
                  <a:tcPr marL="9525" marR="9525" marT="9525" marB="0" anchor="b"/>
                </a:tc>
                <a:tc>
                  <a:txBody>
                    <a:bodyPr/>
                    <a:lstStyle/>
                    <a:p>
                      <a:pPr algn="l" fontAlgn="b"/>
                      <a:r>
                        <a:rPr lang="en-GB" sz="1200" u="none" strike="noStrike" dirty="0">
                          <a:effectLst/>
                        </a:rPr>
                        <a:t>Cambridge, Forest Heath, Norwich</a:t>
                      </a:r>
                      <a:endParaRPr lang="en-GB" sz="1200" b="0" i="0" u="none" strike="noStrike" dirty="0">
                        <a:solidFill>
                          <a:srgbClr val="000000"/>
                        </a:solidFill>
                        <a:effectLst/>
                        <a:latin typeface="Calibri"/>
                      </a:endParaRPr>
                    </a:p>
                  </a:txBody>
                  <a:tcPr marL="9525" marR="9525" marT="9525" marB="0" anchor="b"/>
                </a:tc>
              </a:tr>
              <a:tr h="219760">
                <a:tc>
                  <a:txBody>
                    <a:bodyPr/>
                    <a:lstStyle/>
                    <a:p>
                      <a:pPr algn="l" fontAlgn="b"/>
                      <a:r>
                        <a:rPr lang="en-GB" sz="1200" u="none" strike="noStrike">
                          <a:effectLst/>
                        </a:rPr>
                        <a:t>South West</a:t>
                      </a:r>
                      <a:endParaRPr lang="en-GB" sz="1200" b="0" i="0" u="none" strike="noStrike">
                        <a:solidFill>
                          <a:srgbClr val="000000"/>
                        </a:solidFill>
                        <a:effectLst/>
                        <a:latin typeface="Calibri"/>
                      </a:endParaRPr>
                    </a:p>
                  </a:txBody>
                  <a:tcPr marL="9525" marR="9525" marT="9525" marB="0" anchor="b"/>
                </a:tc>
                <a:tc>
                  <a:txBody>
                    <a:bodyPr/>
                    <a:lstStyle/>
                    <a:p>
                      <a:pPr algn="r" fontAlgn="b"/>
                      <a:r>
                        <a:rPr lang="en-GB" sz="1200" u="none" strike="noStrike">
                          <a:effectLst/>
                        </a:rPr>
                        <a:t>3.3%</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525" marR="9525" marT="9525" marB="0" anchor="b"/>
                </a:tc>
                <a:tc>
                  <a:txBody>
                    <a:bodyPr/>
                    <a:lstStyle/>
                    <a:p>
                      <a:pPr algn="r" fontAlgn="b"/>
                      <a:r>
                        <a:rPr lang="en-GB" sz="1200" u="none" strike="noStrike">
                          <a:effectLst/>
                        </a:rPr>
                        <a:t>4.0%</a:t>
                      </a:r>
                      <a:endParaRPr lang="en-GB" sz="1200" b="0" i="0" u="none" strike="noStrike">
                        <a:solidFill>
                          <a:srgbClr val="000000"/>
                        </a:solidFill>
                        <a:effectLst/>
                        <a:latin typeface="Calibri"/>
                      </a:endParaRPr>
                    </a:p>
                  </a:txBody>
                  <a:tcPr marL="9525" marR="9525" marT="9525" marB="0" anchor="b"/>
                </a:tc>
                <a:tc>
                  <a:txBody>
                    <a:bodyPr/>
                    <a:lstStyle/>
                    <a:p>
                      <a:pPr algn="r" fontAlgn="b"/>
                      <a:r>
                        <a:rPr lang="en-GB" sz="1200" u="none" strike="noStrike">
                          <a:effectLst/>
                        </a:rPr>
                        <a:t>28.0%</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525" marR="9525" marT="9525" marB="0" anchor="b"/>
                </a:tc>
                <a:tc>
                  <a:txBody>
                    <a:bodyPr/>
                    <a:lstStyle/>
                    <a:p>
                      <a:pPr algn="r" fontAlgn="b"/>
                      <a:r>
                        <a:rPr lang="en-GB" sz="1200" u="none" strike="noStrike">
                          <a:effectLst/>
                        </a:rPr>
                        <a:t>37.7%</a:t>
                      </a:r>
                      <a:endParaRPr lang="en-GB" sz="1200" b="0" i="0" u="none" strike="noStrike">
                        <a:solidFill>
                          <a:srgbClr val="000000"/>
                        </a:solidFill>
                        <a:effectLst/>
                        <a:latin typeface="Calibri"/>
                      </a:endParaRPr>
                    </a:p>
                  </a:txBody>
                  <a:tcPr marL="9525" marR="9525" marT="9525" marB="0" anchor="b"/>
                </a:tc>
                <a:tc>
                  <a:txBody>
                    <a:bodyPr/>
                    <a:lstStyle/>
                    <a:p>
                      <a:pPr algn="l" fontAlgn="b"/>
                      <a:r>
                        <a:rPr lang="en-GB" sz="1200" u="none" strike="noStrike" dirty="0">
                          <a:effectLst/>
                        </a:rPr>
                        <a:t>Bournemouth, Bristol, Cheltenham</a:t>
                      </a:r>
                      <a:endParaRPr lang="en-GB" sz="1200" b="0" i="0" u="none" strike="noStrike" dirty="0">
                        <a:solidFill>
                          <a:srgbClr val="000000"/>
                        </a:solidFill>
                        <a:effectLst/>
                        <a:latin typeface="Calibri"/>
                      </a:endParaRPr>
                    </a:p>
                  </a:txBody>
                  <a:tcPr marL="9525" marR="9525" marT="9525" marB="0" anchor="b"/>
                </a:tc>
              </a:tr>
              <a:tr h="219760">
                <a:tc>
                  <a:txBody>
                    <a:bodyPr/>
                    <a:lstStyle/>
                    <a:p>
                      <a:pPr algn="l" fontAlgn="b"/>
                      <a:r>
                        <a:rPr lang="en-GB" sz="1200" u="none" strike="noStrike">
                          <a:effectLst/>
                        </a:rPr>
                        <a:t>East Midlands</a:t>
                      </a:r>
                      <a:endParaRPr lang="en-GB" sz="1200" b="0" i="0" u="none" strike="noStrike">
                        <a:solidFill>
                          <a:srgbClr val="000000"/>
                        </a:solidFill>
                        <a:effectLst/>
                        <a:latin typeface="Calibri"/>
                      </a:endParaRPr>
                    </a:p>
                  </a:txBody>
                  <a:tcPr marL="9525" marR="9525" marT="9525" marB="0" anchor="b"/>
                </a:tc>
                <a:tc>
                  <a:txBody>
                    <a:bodyPr/>
                    <a:lstStyle/>
                    <a:p>
                      <a:pPr algn="r" fontAlgn="b"/>
                      <a:r>
                        <a:rPr lang="en-GB" sz="1200" u="none" strike="noStrike">
                          <a:effectLst/>
                        </a:rPr>
                        <a:t>2.7%</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525" marR="9525" marT="9525" marB="0" anchor="b"/>
                </a:tc>
                <a:tc>
                  <a:txBody>
                    <a:bodyPr/>
                    <a:lstStyle/>
                    <a:p>
                      <a:pPr algn="r" fontAlgn="b"/>
                      <a:r>
                        <a:rPr lang="en-GB" sz="1200" u="none" strike="noStrike">
                          <a:effectLst/>
                        </a:rPr>
                        <a:t>3.5%</a:t>
                      </a:r>
                      <a:endParaRPr lang="en-GB" sz="1200" b="0" i="0" u="none" strike="noStrike">
                        <a:solidFill>
                          <a:srgbClr val="000000"/>
                        </a:solidFill>
                        <a:effectLst/>
                        <a:latin typeface="Calibri"/>
                      </a:endParaRPr>
                    </a:p>
                  </a:txBody>
                  <a:tcPr marL="9525" marR="9525" marT="9525" marB="0" anchor="b"/>
                </a:tc>
                <a:tc>
                  <a:txBody>
                    <a:bodyPr/>
                    <a:lstStyle/>
                    <a:p>
                      <a:pPr algn="r" fontAlgn="b"/>
                      <a:r>
                        <a:rPr lang="en-GB" sz="1200" u="none" strike="noStrike">
                          <a:effectLst/>
                        </a:rPr>
                        <a:t>25.1%</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525" marR="9525" marT="9525" marB="0" anchor="b"/>
                </a:tc>
                <a:tc>
                  <a:txBody>
                    <a:bodyPr/>
                    <a:lstStyle/>
                    <a:p>
                      <a:pPr algn="r" fontAlgn="b"/>
                      <a:r>
                        <a:rPr lang="en-GB" sz="1200" u="none" strike="noStrike">
                          <a:effectLst/>
                        </a:rPr>
                        <a:t>37.6%</a:t>
                      </a:r>
                      <a:endParaRPr lang="en-GB" sz="1200" b="0" i="0" u="none" strike="noStrike">
                        <a:solidFill>
                          <a:srgbClr val="000000"/>
                        </a:solidFill>
                        <a:effectLst/>
                        <a:latin typeface="Calibri"/>
                      </a:endParaRPr>
                    </a:p>
                  </a:txBody>
                  <a:tcPr marL="9525" marR="9525" marT="9525" marB="0" anchor="b"/>
                </a:tc>
                <a:tc>
                  <a:txBody>
                    <a:bodyPr/>
                    <a:lstStyle/>
                    <a:p>
                      <a:pPr algn="l" fontAlgn="b"/>
                      <a:r>
                        <a:rPr lang="en-GB" sz="1200" u="none" strike="noStrike" dirty="0">
                          <a:effectLst/>
                        </a:rPr>
                        <a:t>Boston, Lincoln, Nottingham</a:t>
                      </a:r>
                      <a:endParaRPr lang="en-GB" sz="1200" b="0" i="0" u="none" strike="noStrike" dirty="0">
                        <a:solidFill>
                          <a:srgbClr val="000000"/>
                        </a:solidFill>
                        <a:effectLst/>
                        <a:latin typeface="Calibri"/>
                      </a:endParaRPr>
                    </a:p>
                  </a:txBody>
                  <a:tcPr marL="9525" marR="9525" marT="9525" marB="0" anchor="b"/>
                </a:tc>
              </a:tr>
              <a:tr h="219760">
                <a:tc>
                  <a:txBody>
                    <a:bodyPr/>
                    <a:lstStyle/>
                    <a:p>
                      <a:pPr algn="l" fontAlgn="b"/>
                      <a:r>
                        <a:rPr lang="en-GB" sz="1200" u="none" strike="noStrike">
                          <a:effectLst/>
                        </a:rPr>
                        <a:t>West Midlands</a:t>
                      </a:r>
                      <a:endParaRPr lang="en-GB" sz="1200" b="0" i="0" u="none" strike="noStrike">
                        <a:solidFill>
                          <a:srgbClr val="000000"/>
                        </a:solidFill>
                        <a:effectLst/>
                        <a:latin typeface="Calibri"/>
                      </a:endParaRPr>
                    </a:p>
                  </a:txBody>
                  <a:tcPr marL="9525" marR="9525" marT="9525" marB="0" anchor="b"/>
                </a:tc>
                <a:tc>
                  <a:txBody>
                    <a:bodyPr/>
                    <a:lstStyle/>
                    <a:p>
                      <a:pPr algn="r" fontAlgn="b"/>
                      <a:r>
                        <a:rPr lang="en-GB" sz="1200" u="none" strike="noStrike">
                          <a:effectLst/>
                        </a:rPr>
                        <a:t>2.8%</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525" marR="9525" marT="9525" marB="0" anchor="b"/>
                </a:tc>
                <a:tc>
                  <a:txBody>
                    <a:bodyPr/>
                    <a:lstStyle/>
                    <a:p>
                      <a:pPr algn="r" fontAlgn="b"/>
                      <a:r>
                        <a:rPr lang="en-GB" sz="1200" u="none" strike="noStrike">
                          <a:effectLst/>
                        </a:rPr>
                        <a:t>3.6%</a:t>
                      </a:r>
                      <a:endParaRPr lang="en-GB" sz="1200" b="0" i="0" u="none" strike="noStrike">
                        <a:solidFill>
                          <a:srgbClr val="000000"/>
                        </a:solidFill>
                        <a:effectLst/>
                        <a:latin typeface="Calibri"/>
                      </a:endParaRPr>
                    </a:p>
                  </a:txBody>
                  <a:tcPr marL="9525" marR="9525" marT="9525" marB="0" anchor="b"/>
                </a:tc>
                <a:tc>
                  <a:txBody>
                    <a:bodyPr/>
                    <a:lstStyle/>
                    <a:p>
                      <a:pPr algn="r" fontAlgn="b"/>
                      <a:r>
                        <a:rPr lang="en-GB" sz="1200" u="none" strike="noStrike">
                          <a:effectLst/>
                        </a:rPr>
                        <a:t>21.3%</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525" marR="9525" marT="9525" marB="0" anchor="b"/>
                </a:tc>
                <a:tc>
                  <a:txBody>
                    <a:bodyPr/>
                    <a:lstStyle/>
                    <a:p>
                      <a:pPr algn="r" fontAlgn="b"/>
                      <a:r>
                        <a:rPr lang="en-GB" sz="1200" u="none" strike="noStrike">
                          <a:effectLst/>
                        </a:rPr>
                        <a:t>34.2%</a:t>
                      </a:r>
                      <a:endParaRPr lang="en-GB" sz="1200" b="0" i="0" u="none" strike="noStrike">
                        <a:solidFill>
                          <a:srgbClr val="000000"/>
                        </a:solidFill>
                        <a:effectLst/>
                        <a:latin typeface="Calibri"/>
                      </a:endParaRPr>
                    </a:p>
                  </a:txBody>
                  <a:tcPr marL="9525" marR="9525" marT="9525" marB="0" anchor="b"/>
                </a:tc>
                <a:tc>
                  <a:txBody>
                    <a:bodyPr/>
                    <a:lstStyle/>
                    <a:p>
                      <a:pPr algn="l" fontAlgn="b"/>
                      <a:endParaRPr lang="en-GB" sz="1200" b="0" i="0" u="none" strike="noStrike" dirty="0">
                        <a:solidFill>
                          <a:srgbClr val="000000"/>
                        </a:solidFill>
                        <a:effectLst/>
                        <a:latin typeface="Calibri"/>
                      </a:endParaRPr>
                    </a:p>
                  </a:txBody>
                  <a:tcPr marL="9525" marR="9525" marT="9525" marB="0" anchor="b"/>
                </a:tc>
              </a:tr>
              <a:tr h="219760">
                <a:tc>
                  <a:txBody>
                    <a:bodyPr/>
                    <a:lstStyle/>
                    <a:p>
                      <a:pPr algn="l" fontAlgn="b"/>
                      <a:r>
                        <a:rPr lang="en-GB" sz="1200" u="none" strike="noStrike">
                          <a:effectLst/>
                        </a:rPr>
                        <a:t>North East</a:t>
                      </a:r>
                      <a:endParaRPr lang="en-GB" sz="1200" b="0" i="0" u="none" strike="noStrike">
                        <a:solidFill>
                          <a:srgbClr val="000000"/>
                        </a:solidFill>
                        <a:effectLst/>
                        <a:latin typeface="Calibri"/>
                      </a:endParaRPr>
                    </a:p>
                  </a:txBody>
                  <a:tcPr marL="9525" marR="9525" marT="9525" marB="0" anchor="b"/>
                </a:tc>
                <a:tc>
                  <a:txBody>
                    <a:bodyPr/>
                    <a:lstStyle/>
                    <a:p>
                      <a:pPr algn="r" fontAlgn="b"/>
                      <a:r>
                        <a:rPr lang="en-GB" sz="1200" u="none" strike="noStrike">
                          <a:effectLst/>
                        </a:rPr>
                        <a:t>2.3%</a:t>
                      </a:r>
                      <a:endParaRPr lang="en-GB" sz="1200" b="0" i="0" u="none" strike="noStrike">
                        <a:solidFill>
                          <a:srgbClr val="000000"/>
                        </a:solidFill>
                        <a:effectLst/>
                        <a:latin typeface="Calibri"/>
                      </a:endParaRPr>
                    </a:p>
                  </a:txBody>
                  <a:tcPr marL="9525" marR="9525" marT="9525" marB="0" anchor="b"/>
                </a:tc>
                <a:tc>
                  <a:txBody>
                    <a:bodyPr/>
                    <a:lstStyle/>
                    <a:p>
                      <a:pPr algn="l" fontAlgn="b"/>
                      <a:endParaRPr lang="en-GB" sz="1200" b="0" i="0" u="none" strike="noStrike" dirty="0">
                        <a:solidFill>
                          <a:srgbClr val="BF8F00"/>
                        </a:solidFill>
                        <a:effectLst/>
                        <a:latin typeface="Wingdings"/>
                      </a:endParaRPr>
                    </a:p>
                  </a:txBody>
                  <a:tcPr marL="9525" marR="9525" marT="9525" marB="0" anchor="b"/>
                </a:tc>
                <a:tc>
                  <a:txBody>
                    <a:bodyPr/>
                    <a:lstStyle/>
                    <a:p>
                      <a:pPr algn="r" fontAlgn="b"/>
                      <a:r>
                        <a:rPr lang="en-GB" sz="1200" u="none" strike="noStrike">
                          <a:effectLst/>
                        </a:rPr>
                        <a:t>2.8%</a:t>
                      </a:r>
                      <a:endParaRPr lang="en-GB" sz="1200" b="0" i="0" u="none" strike="noStrike">
                        <a:solidFill>
                          <a:srgbClr val="000000"/>
                        </a:solidFill>
                        <a:effectLst/>
                        <a:latin typeface="Calibri"/>
                      </a:endParaRPr>
                    </a:p>
                  </a:txBody>
                  <a:tcPr marL="9525" marR="9525" marT="9525" marB="0" anchor="b"/>
                </a:tc>
                <a:tc>
                  <a:txBody>
                    <a:bodyPr/>
                    <a:lstStyle/>
                    <a:p>
                      <a:pPr algn="r" fontAlgn="b"/>
                      <a:r>
                        <a:rPr lang="en-GB" sz="1200" u="none" strike="noStrike">
                          <a:effectLst/>
                        </a:rPr>
                        <a:t>20.2%</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525" marR="9525" marT="9525" marB="0" anchor="b"/>
                </a:tc>
                <a:tc>
                  <a:txBody>
                    <a:bodyPr/>
                    <a:lstStyle/>
                    <a:p>
                      <a:pPr algn="r" fontAlgn="b"/>
                      <a:r>
                        <a:rPr lang="en-GB" sz="1200" u="none" strike="noStrike">
                          <a:effectLst/>
                        </a:rPr>
                        <a:t>34.2%</a:t>
                      </a:r>
                      <a:endParaRPr lang="en-GB" sz="1200" b="0" i="0" u="none" strike="noStrike">
                        <a:solidFill>
                          <a:srgbClr val="000000"/>
                        </a:solidFill>
                        <a:effectLst/>
                        <a:latin typeface="Calibri"/>
                      </a:endParaRPr>
                    </a:p>
                  </a:txBody>
                  <a:tcPr marL="9525" marR="9525" marT="9525" marB="0" anchor="b"/>
                </a:tc>
                <a:tc>
                  <a:txBody>
                    <a:bodyPr/>
                    <a:lstStyle/>
                    <a:p>
                      <a:pPr algn="l" fontAlgn="b"/>
                      <a:r>
                        <a:rPr lang="en-GB" sz="1200" u="none" strike="noStrike" dirty="0">
                          <a:effectLst/>
                        </a:rPr>
                        <a:t>Newcastle upon Tyne</a:t>
                      </a:r>
                      <a:endParaRPr lang="en-GB" sz="1200" b="0" i="0" u="none" strike="noStrike" dirty="0">
                        <a:solidFill>
                          <a:srgbClr val="000000"/>
                        </a:solidFill>
                        <a:effectLst/>
                        <a:latin typeface="Calibri"/>
                      </a:endParaRPr>
                    </a:p>
                  </a:txBody>
                  <a:tcPr marL="9525" marR="9525" marT="9525" marB="0" anchor="b"/>
                </a:tc>
              </a:tr>
              <a:tr h="219760">
                <a:tc>
                  <a:txBody>
                    <a:bodyPr/>
                    <a:lstStyle/>
                    <a:p>
                      <a:pPr algn="l" fontAlgn="b"/>
                      <a:r>
                        <a:rPr lang="en-GB" sz="1200" u="none" strike="noStrike">
                          <a:effectLst/>
                        </a:rPr>
                        <a:t>North West</a:t>
                      </a:r>
                      <a:endParaRPr lang="en-GB" sz="1200" b="0" i="0" u="none" strike="noStrike">
                        <a:solidFill>
                          <a:srgbClr val="000000"/>
                        </a:solidFill>
                        <a:effectLst/>
                        <a:latin typeface="Calibri"/>
                      </a:endParaRPr>
                    </a:p>
                  </a:txBody>
                  <a:tcPr marL="9525" marR="9525" marT="9525" marB="0" anchor="b"/>
                </a:tc>
                <a:tc>
                  <a:txBody>
                    <a:bodyPr/>
                    <a:lstStyle/>
                    <a:p>
                      <a:pPr algn="r" fontAlgn="b"/>
                      <a:r>
                        <a:rPr lang="en-GB" sz="1200" u="none" strike="noStrike">
                          <a:effectLst/>
                        </a:rPr>
                        <a:t>2.7%</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525" marR="9525" marT="9525" marB="0" anchor="b"/>
                </a:tc>
                <a:tc>
                  <a:txBody>
                    <a:bodyPr/>
                    <a:lstStyle/>
                    <a:p>
                      <a:pPr algn="r" fontAlgn="b"/>
                      <a:r>
                        <a:rPr lang="en-GB" sz="1200" u="none" strike="noStrike">
                          <a:effectLst/>
                        </a:rPr>
                        <a:t>3.4%</a:t>
                      </a:r>
                      <a:endParaRPr lang="en-GB" sz="1200" b="0" i="0" u="none" strike="noStrike">
                        <a:solidFill>
                          <a:srgbClr val="000000"/>
                        </a:solidFill>
                        <a:effectLst/>
                        <a:latin typeface="Calibri"/>
                      </a:endParaRPr>
                    </a:p>
                  </a:txBody>
                  <a:tcPr marL="9525" marR="9525" marT="9525" marB="0" anchor="b"/>
                </a:tc>
                <a:tc>
                  <a:txBody>
                    <a:bodyPr/>
                    <a:lstStyle/>
                    <a:p>
                      <a:pPr algn="r" fontAlgn="b"/>
                      <a:r>
                        <a:rPr lang="en-GB" sz="1200" u="none" strike="noStrike">
                          <a:effectLst/>
                        </a:rPr>
                        <a:t>22.2%</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525" marR="9525" marT="9525" marB="0" anchor="b"/>
                </a:tc>
                <a:tc>
                  <a:txBody>
                    <a:bodyPr/>
                    <a:lstStyle/>
                    <a:p>
                      <a:pPr algn="r" fontAlgn="b"/>
                      <a:r>
                        <a:rPr lang="en-GB" sz="1200" u="none" strike="noStrike">
                          <a:effectLst/>
                        </a:rPr>
                        <a:t>36.9%</a:t>
                      </a:r>
                      <a:endParaRPr lang="en-GB" sz="1200" b="0" i="0" u="none" strike="noStrike">
                        <a:solidFill>
                          <a:srgbClr val="000000"/>
                        </a:solidFill>
                        <a:effectLst/>
                        <a:latin typeface="Calibri"/>
                      </a:endParaRPr>
                    </a:p>
                  </a:txBody>
                  <a:tcPr marL="9525" marR="9525" marT="9525" marB="0" anchor="b"/>
                </a:tc>
                <a:tc>
                  <a:txBody>
                    <a:bodyPr/>
                    <a:lstStyle/>
                    <a:p>
                      <a:pPr algn="l" fontAlgn="b"/>
                      <a:r>
                        <a:rPr lang="en-GB" sz="1200" u="none" strike="noStrike" dirty="0">
                          <a:effectLst/>
                        </a:rPr>
                        <a:t>Manchester, Salford</a:t>
                      </a:r>
                      <a:endParaRPr lang="en-GB" sz="1200" b="0" i="0" u="none" strike="noStrike" dirty="0">
                        <a:solidFill>
                          <a:srgbClr val="000000"/>
                        </a:solidFill>
                        <a:effectLst/>
                        <a:latin typeface="Calibri"/>
                      </a:endParaRPr>
                    </a:p>
                  </a:txBody>
                  <a:tcPr marL="9525" marR="9525" marT="9525" marB="0" anchor="b"/>
                </a:tc>
              </a:tr>
              <a:tr h="428641">
                <a:tc>
                  <a:txBody>
                    <a:bodyPr/>
                    <a:lstStyle/>
                    <a:p>
                      <a:pPr algn="l" fontAlgn="b"/>
                      <a:r>
                        <a:rPr lang="en-GB" sz="1200" u="none" strike="noStrike">
                          <a:effectLst/>
                        </a:rPr>
                        <a:t>Yorkshire and Humberside</a:t>
                      </a:r>
                      <a:endParaRPr lang="en-GB" sz="1200" b="0" i="0" u="none" strike="noStrike">
                        <a:solidFill>
                          <a:srgbClr val="000000"/>
                        </a:solidFill>
                        <a:effectLst/>
                        <a:latin typeface="Calibri"/>
                      </a:endParaRPr>
                    </a:p>
                  </a:txBody>
                  <a:tcPr marL="9525" marR="9525" marT="9525" marB="0" anchor="b"/>
                </a:tc>
                <a:tc>
                  <a:txBody>
                    <a:bodyPr/>
                    <a:lstStyle/>
                    <a:p>
                      <a:pPr algn="r" fontAlgn="b"/>
                      <a:r>
                        <a:rPr lang="en-GB" sz="1200" u="none" strike="noStrike">
                          <a:effectLst/>
                        </a:rPr>
                        <a:t>2.6%</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525" marR="9525" marT="9525" marB="0" anchor="b"/>
                </a:tc>
                <a:tc>
                  <a:txBody>
                    <a:bodyPr/>
                    <a:lstStyle/>
                    <a:p>
                      <a:pPr algn="r" fontAlgn="b"/>
                      <a:r>
                        <a:rPr lang="en-GB" sz="1200" u="none" strike="noStrike">
                          <a:effectLst/>
                        </a:rPr>
                        <a:t>3.4%</a:t>
                      </a:r>
                      <a:endParaRPr lang="en-GB" sz="1200" b="0" i="0" u="none" strike="noStrike">
                        <a:solidFill>
                          <a:srgbClr val="000000"/>
                        </a:solidFill>
                        <a:effectLst/>
                        <a:latin typeface="Calibri"/>
                      </a:endParaRPr>
                    </a:p>
                  </a:txBody>
                  <a:tcPr marL="9525" marR="9525" marT="9525" marB="0" anchor="b"/>
                </a:tc>
                <a:tc>
                  <a:txBody>
                    <a:bodyPr/>
                    <a:lstStyle/>
                    <a:p>
                      <a:pPr algn="r" fontAlgn="b"/>
                      <a:r>
                        <a:rPr lang="en-GB" sz="1200" u="none" strike="noStrike">
                          <a:effectLst/>
                        </a:rPr>
                        <a:t>26.6%</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525" marR="9525" marT="9525" marB="0" anchor="b"/>
                </a:tc>
                <a:tc>
                  <a:txBody>
                    <a:bodyPr/>
                    <a:lstStyle/>
                    <a:p>
                      <a:pPr algn="r" fontAlgn="b"/>
                      <a:r>
                        <a:rPr lang="en-GB" sz="1200" u="none" strike="noStrike">
                          <a:effectLst/>
                        </a:rPr>
                        <a:t>39.2%</a:t>
                      </a:r>
                      <a:endParaRPr lang="en-GB" sz="1200" b="0" i="0" u="none" strike="noStrike">
                        <a:solidFill>
                          <a:srgbClr val="000000"/>
                        </a:solidFill>
                        <a:effectLst/>
                        <a:latin typeface="Calibri"/>
                      </a:endParaRPr>
                    </a:p>
                  </a:txBody>
                  <a:tcPr marL="9525" marR="9525" marT="9525" marB="0" anchor="b"/>
                </a:tc>
                <a:tc>
                  <a:txBody>
                    <a:bodyPr/>
                    <a:lstStyle/>
                    <a:p>
                      <a:pPr algn="l" fontAlgn="b"/>
                      <a:r>
                        <a:rPr lang="en-GB" sz="1200" u="none" strike="noStrike" dirty="0">
                          <a:effectLst/>
                        </a:rPr>
                        <a:t>Leeds, York</a:t>
                      </a:r>
                      <a:endParaRPr lang="en-GB" sz="12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262644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36104"/>
          </a:xfrm>
        </p:spPr>
        <p:txBody>
          <a:bodyPr>
            <a:noAutofit/>
          </a:bodyPr>
          <a:lstStyle/>
          <a:p>
            <a:r>
              <a:rPr lang="en-GB" sz="3200" dirty="0" smtClean="0"/>
              <a:t>Some stories of change (4)</a:t>
            </a:r>
            <a:endParaRPr lang="en-GB" sz="3200" dirty="0"/>
          </a:p>
        </p:txBody>
      </p:sp>
      <p:sp>
        <p:nvSpPr>
          <p:cNvPr id="5" name="TextBox 4"/>
          <p:cNvSpPr txBox="1"/>
          <p:nvPr/>
        </p:nvSpPr>
        <p:spPr>
          <a:xfrm>
            <a:off x="395536" y="980728"/>
            <a:ext cx="8424936" cy="1200329"/>
          </a:xfrm>
          <a:prstGeom prst="rect">
            <a:avLst/>
          </a:prstGeom>
          <a:noFill/>
        </p:spPr>
        <p:txBody>
          <a:bodyPr wrap="square" rtlCol="0">
            <a:spAutoFit/>
          </a:bodyPr>
          <a:lstStyle/>
          <a:p>
            <a:r>
              <a:rPr lang="en-GB" dirty="0" smtClean="0"/>
              <a:t>Couples with dependent children are increasingly reliant on the private rented sector.   This is particularly true in Kensington and Chelsea and Westminster in London, Forest Heath and </a:t>
            </a:r>
            <a:r>
              <a:rPr lang="en-GB" dirty="0" err="1" smtClean="0"/>
              <a:t>Richmondshire</a:t>
            </a:r>
            <a:r>
              <a:rPr lang="en-GB" dirty="0" smtClean="0"/>
              <a:t> which are the site of military bases, coastal towns of Hastings, Thanet, Bournemouth and Blackpool, as well as Slough.</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21891370"/>
              </p:ext>
            </p:extLst>
          </p:nvPr>
        </p:nvGraphicFramePr>
        <p:xfrm>
          <a:off x="539553" y="2348880"/>
          <a:ext cx="8064895" cy="3986463"/>
        </p:xfrm>
        <a:graphic>
          <a:graphicData uri="http://schemas.openxmlformats.org/drawingml/2006/table">
            <a:tbl>
              <a:tblPr>
                <a:tableStyleId>{5C22544A-7EE6-4342-B048-85BDC9FD1C3A}</a:tableStyleId>
              </a:tblPr>
              <a:tblGrid>
                <a:gridCol w="2617558"/>
                <a:gridCol w="578378"/>
                <a:gridCol w="283518"/>
                <a:gridCol w="589719"/>
                <a:gridCol w="533015"/>
                <a:gridCol w="317541"/>
                <a:gridCol w="529235"/>
                <a:gridCol w="2615931"/>
              </a:tblGrid>
              <a:tr h="163454">
                <a:tc gridSpan="8">
                  <a:txBody>
                    <a:bodyPr/>
                    <a:lstStyle/>
                    <a:p>
                      <a:pPr algn="l" fontAlgn="b"/>
                      <a:r>
                        <a:rPr lang="en-GB" sz="1800" b="1" u="none" strike="noStrike" dirty="0" smtClean="0">
                          <a:solidFill>
                            <a:schemeClr val="accent4">
                              <a:lumMod val="75000"/>
                            </a:schemeClr>
                          </a:solidFill>
                          <a:effectLst/>
                        </a:rPr>
                        <a:t>Couples with dependent children</a:t>
                      </a:r>
                      <a:endParaRPr lang="en-GB" sz="1800" b="1" i="0" u="none" strike="noStrike" dirty="0">
                        <a:solidFill>
                          <a:schemeClr val="accent4">
                            <a:lumMod val="75000"/>
                          </a:schemeClr>
                        </a:solidFill>
                        <a:effectLst/>
                        <a:latin typeface="Calibri"/>
                      </a:endParaRPr>
                    </a:p>
                  </a:txBody>
                  <a:tcPr marL="9192" marR="9192" marT="9192" marB="0" anchor="b"/>
                </a:tc>
                <a:tc hMerge="1">
                  <a:txBody>
                    <a:bodyPr/>
                    <a:lstStyle/>
                    <a:p>
                      <a:pPr algn="l" fontAlgn="b"/>
                      <a:endParaRPr lang="en-GB" sz="1100" b="0" i="0" u="none" strike="noStrike" dirty="0">
                        <a:solidFill>
                          <a:srgbClr val="000000"/>
                        </a:solidFill>
                        <a:effectLst/>
                        <a:latin typeface="Calibri"/>
                      </a:endParaRPr>
                    </a:p>
                  </a:txBody>
                  <a:tcPr marL="9192" marR="9192" marT="9192" marB="0" anchor="b"/>
                </a:tc>
                <a:tc hMerge="1">
                  <a:txBody>
                    <a:bodyPr/>
                    <a:lstStyle/>
                    <a:p>
                      <a:endParaRPr lang="en-GB"/>
                    </a:p>
                  </a:txBody>
                  <a:tcPr/>
                </a:tc>
                <a:tc hMerge="1">
                  <a:txBody>
                    <a:bodyPr/>
                    <a:lstStyle/>
                    <a:p>
                      <a:pPr algn="l" fontAlgn="b"/>
                      <a:endParaRPr lang="en-GB" sz="1100" b="0" i="0" u="none" strike="noStrike" dirty="0">
                        <a:solidFill>
                          <a:srgbClr val="000000"/>
                        </a:solidFill>
                        <a:effectLst/>
                        <a:latin typeface="Calibri"/>
                      </a:endParaRPr>
                    </a:p>
                  </a:txBody>
                  <a:tcPr marL="9192" marR="9192" marT="9192" marB="0" anchor="b"/>
                </a:tc>
                <a:tc hMerge="1">
                  <a:txBody>
                    <a:bodyPr/>
                    <a:lstStyle/>
                    <a:p>
                      <a:pPr algn="l" fontAlgn="b"/>
                      <a:endParaRPr lang="en-GB" sz="1100" b="0" i="0" u="none" strike="noStrike" dirty="0">
                        <a:solidFill>
                          <a:srgbClr val="000000"/>
                        </a:solidFill>
                        <a:effectLst/>
                        <a:latin typeface="Calibri"/>
                      </a:endParaRPr>
                    </a:p>
                  </a:txBody>
                  <a:tcPr marL="9192" marR="9192" marT="9192" marB="0" anchor="b"/>
                </a:tc>
                <a:tc hMerge="1">
                  <a:txBody>
                    <a:bodyPr/>
                    <a:lstStyle/>
                    <a:p>
                      <a:pPr algn="l" fontAlgn="b"/>
                      <a:endParaRPr lang="en-GB" sz="1100" b="0" i="0" u="none" strike="noStrike" dirty="0">
                        <a:solidFill>
                          <a:srgbClr val="000000"/>
                        </a:solidFill>
                        <a:effectLst/>
                        <a:latin typeface="Calibri"/>
                      </a:endParaRPr>
                    </a:p>
                  </a:txBody>
                  <a:tcPr marL="9192" marR="9192" marT="9192" marB="0" anchor="b"/>
                </a:tc>
                <a:tc hMerge="1">
                  <a:txBody>
                    <a:bodyPr/>
                    <a:lstStyle/>
                    <a:p>
                      <a:pPr algn="l" fontAlgn="b"/>
                      <a:endParaRPr lang="en-GB" sz="1100" b="0" i="0" u="none" strike="noStrike" dirty="0">
                        <a:solidFill>
                          <a:srgbClr val="000000"/>
                        </a:solidFill>
                        <a:effectLst/>
                        <a:latin typeface="Calibri"/>
                      </a:endParaRPr>
                    </a:p>
                  </a:txBody>
                  <a:tcPr marL="9192" marR="9192" marT="9192" marB="0" anchor="b"/>
                </a:tc>
                <a:tc hMerge="1">
                  <a:txBody>
                    <a:bodyPr/>
                    <a:lstStyle/>
                    <a:p>
                      <a:pPr algn="l" fontAlgn="b"/>
                      <a:endParaRPr lang="en-GB" sz="1100" b="0" i="0" u="none" strike="noStrike" dirty="0">
                        <a:solidFill>
                          <a:srgbClr val="000000"/>
                        </a:solidFill>
                        <a:effectLst/>
                        <a:latin typeface="Calibri"/>
                      </a:endParaRPr>
                    </a:p>
                  </a:txBody>
                  <a:tcPr marL="9192" marR="9192" marT="9192" marB="0" anchor="b"/>
                </a:tc>
              </a:tr>
              <a:tr h="163454">
                <a:tc>
                  <a:txBody>
                    <a:bodyPr/>
                    <a:lstStyle/>
                    <a:p>
                      <a:pPr algn="l" fontAlgn="b"/>
                      <a:endParaRPr lang="en-GB" sz="1200" b="1" i="0" u="none" strike="noStrike" dirty="0">
                        <a:solidFill>
                          <a:srgbClr val="000000"/>
                        </a:solidFill>
                        <a:effectLst/>
                        <a:latin typeface="Calibri"/>
                      </a:endParaRPr>
                    </a:p>
                  </a:txBody>
                  <a:tcPr marL="9192" marR="9192" marT="9192" marB="0" anchor="b"/>
                </a:tc>
                <a:tc gridSpan="3">
                  <a:txBody>
                    <a:bodyPr/>
                    <a:lstStyle/>
                    <a:p>
                      <a:pPr algn="l" fontAlgn="b"/>
                      <a:r>
                        <a:rPr lang="en-GB" sz="1200" b="1" u="none" strike="noStrike" dirty="0" smtClean="0">
                          <a:effectLst/>
                        </a:rPr>
                        <a:t>Proportion of all households</a:t>
                      </a:r>
                      <a:endParaRPr lang="en-GB" sz="1200" b="1" i="0" u="none" strike="noStrike" dirty="0">
                        <a:solidFill>
                          <a:srgbClr val="000000"/>
                        </a:solidFill>
                        <a:effectLst/>
                        <a:latin typeface="Calibri"/>
                      </a:endParaRPr>
                    </a:p>
                  </a:txBody>
                  <a:tcPr marL="9192" marR="9192" marT="9192" marB="0" anchor="b"/>
                </a:tc>
                <a:tc hMerge="1">
                  <a:txBody>
                    <a:bodyPr/>
                    <a:lstStyle/>
                    <a:p>
                      <a:endParaRPr lang="en-GB"/>
                    </a:p>
                  </a:txBody>
                  <a:tcPr/>
                </a:tc>
                <a:tc hMerge="1">
                  <a:txBody>
                    <a:bodyPr/>
                    <a:lstStyle/>
                    <a:p>
                      <a:pPr algn="l" fontAlgn="b"/>
                      <a:endParaRPr lang="en-GB" sz="1100" b="0" i="0" u="none" strike="noStrike" dirty="0">
                        <a:solidFill>
                          <a:srgbClr val="000000"/>
                        </a:solidFill>
                        <a:effectLst/>
                        <a:latin typeface="Calibri"/>
                      </a:endParaRPr>
                    </a:p>
                  </a:txBody>
                  <a:tcPr marL="9192" marR="9192" marT="9192" marB="0" anchor="b"/>
                </a:tc>
                <a:tc gridSpan="3">
                  <a:txBody>
                    <a:bodyPr/>
                    <a:lstStyle/>
                    <a:p>
                      <a:pPr algn="l" fontAlgn="b"/>
                      <a:r>
                        <a:rPr lang="en-GB" sz="1200" b="1" u="none" strike="noStrike" dirty="0" smtClean="0">
                          <a:effectLst/>
                        </a:rPr>
                        <a:t>Proportion living in </a:t>
                      </a:r>
                      <a:r>
                        <a:rPr lang="en-GB" sz="1200" b="1" u="none" strike="noStrike" dirty="0">
                          <a:effectLst/>
                        </a:rPr>
                        <a:t>the PRS</a:t>
                      </a:r>
                      <a:endParaRPr lang="en-GB" sz="1200" b="1" i="0" u="none" strike="noStrike" dirty="0">
                        <a:solidFill>
                          <a:srgbClr val="000000"/>
                        </a:solidFill>
                        <a:effectLst/>
                        <a:latin typeface="Calibri"/>
                      </a:endParaRPr>
                    </a:p>
                  </a:txBody>
                  <a:tcPr marL="9192" marR="9192" marT="9192" marB="0" anchor="b"/>
                </a:tc>
                <a:tc hMerge="1">
                  <a:txBody>
                    <a:bodyPr/>
                    <a:lstStyle/>
                    <a:p>
                      <a:endParaRPr lang="en-GB"/>
                    </a:p>
                  </a:txBody>
                  <a:tcPr/>
                </a:tc>
                <a:tc hMerge="1">
                  <a:txBody>
                    <a:bodyPr/>
                    <a:lstStyle/>
                    <a:p>
                      <a:pPr algn="l" fontAlgn="b"/>
                      <a:endParaRPr lang="en-GB" sz="1100" b="0" i="0" u="none" strike="noStrike" dirty="0">
                        <a:solidFill>
                          <a:srgbClr val="000000"/>
                        </a:solidFill>
                        <a:effectLst/>
                        <a:latin typeface="Calibri"/>
                      </a:endParaRPr>
                    </a:p>
                  </a:txBody>
                  <a:tcPr marL="9192" marR="9192" marT="9192" marB="0" anchor="b"/>
                </a:tc>
                <a:tc>
                  <a:txBody>
                    <a:bodyPr/>
                    <a:lstStyle/>
                    <a:p>
                      <a:pPr algn="l" fontAlgn="b"/>
                      <a:endParaRPr lang="en-GB" sz="1200" b="1" i="0" u="none" strike="noStrike">
                        <a:solidFill>
                          <a:srgbClr val="000000"/>
                        </a:solidFill>
                        <a:effectLst/>
                        <a:latin typeface="Calibri"/>
                      </a:endParaRPr>
                    </a:p>
                  </a:txBody>
                  <a:tcPr marL="9192" marR="9192" marT="9192" marB="0" anchor="b"/>
                </a:tc>
              </a:tr>
              <a:tr h="490362">
                <a:tc>
                  <a:txBody>
                    <a:bodyPr/>
                    <a:lstStyle/>
                    <a:p>
                      <a:pPr algn="l" fontAlgn="b"/>
                      <a:r>
                        <a:rPr lang="en-GB" sz="1200" b="1" u="none" strike="noStrike" dirty="0">
                          <a:effectLst/>
                        </a:rPr>
                        <a:t>Area</a:t>
                      </a:r>
                      <a:endParaRPr lang="en-GB" sz="1200" b="1" i="0" u="none" strike="noStrike" dirty="0">
                        <a:solidFill>
                          <a:srgbClr val="000000"/>
                        </a:solidFill>
                        <a:effectLst/>
                        <a:latin typeface="Calibri"/>
                      </a:endParaRPr>
                    </a:p>
                  </a:txBody>
                  <a:tcPr marL="9192" marR="9192" marT="9192" marB="0" anchor="b"/>
                </a:tc>
                <a:tc>
                  <a:txBody>
                    <a:bodyPr/>
                    <a:lstStyle/>
                    <a:p>
                      <a:pPr algn="r" fontAlgn="b"/>
                      <a:r>
                        <a:rPr lang="en-GB" sz="1200" b="1" u="none" strike="noStrike" dirty="0">
                          <a:effectLst/>
                        </a:rPr>
                        <a:t>2001</a:t>
                      </a:r>
                      <a:endParaRPr lang="en-GB" sz="1200" b="1" i="0" u="none" strike="noStrike" dirty="0">
                        <a:solidFill>
                          <a:srgbClr val="000000"/>
                        </a:solidFill>
                        <a:effectLst/>
                        <a:latin typeface="Calibri"/>
                      </a:endParaRPr>
                    </a:p>
                  </a:txBody>
                  <a:tcPr marL="9192" marR="9192" marT="9192" marB="0" anchor="b"/>
                </a:tc>
                <a:tc>
                  <a:txBody>
                    <a:bodyPr/>
                    <a:lstStyle/>
                    <a:p>
                      <a:pPr algn="l" fontAlgn="b"/>
                      <a:endParaRPr lang="en-GB" sz="1200" b="1" i="0" u="none" strike="noStrike" dirty="0">
                        <a:solidFill>
                          <a:srgbClr val="000000"/>
                        </a:solidFill>
                        <a:effectLst/>
                        <a:latin typeface="Calibri"/>
                      </a:endParaRPr>
                    </a:p>
                  </a:txBody>
                  <a:tcPr marL="9192" marR="9192" marT="9192" marB="0" anchor="b"/>
                </a:tc>
                <a:tc>
                  <a:txBody>
                    <a:bodyPr/>
                    <a:lstStyle/>
                    <a:p>
                      <a:pPr algn="r" fontAlgn="b"/>
                      <a:r>
                        <a:rPr lang="en-GB" sz="1200" b="1" u="none" strike="noStrike" dirty="0">
                          <a:effectLst/>
                        </a:rPr>
                        <a:t>2011</a:t>
                      </a:r>
                      <a:endParaRPr lang="en-GB" sz="1200" b="1" i="0" u="none" strike="noStrike" dirty="0">
                        <a:solidFill>
                          <a:srgbClr val="000000"/>
                        </a:solidFill>
                        <a:effectLst/>
                        <a:latin typeface="Calibri"/>
                      </a:endParaRPr>
                    </a:p>
                  </a:txBody>
                  <a:tcPr marL="9192" marR="9192" marT="9192" marB="0" anchor="b"/>
                </a:tc>
                <a:tc>
                  <a:txBody>
                    <a:bodyPr/>
                    <a:lstStyle/>
                    <a:p>
                      <a:pPr algn="r" fontAlgn="b"/>
                      <a:r>
                        <a:rPr lang="en-GB" sz="1200" b="1" u="none" strike="noStrike">
                          <a:effectLst/>
                        </a:rPr>
                        <a:t>2001</a:t>
                      </a:r>
                      <a:endParaRPr lang="en-GB" sz="1200" b="1" i="0" u="none" strike="noStrike">
                        <a:solidFill>
                          <a:srgbClr val="000000"/>
                        </a:solidFill>
                        <a:effectLst/>
                        <a:latin typeface="Calibri"/>
                      </a:endParaRPr>
                    </a:p>
                  </a:txBody>
                  <a:tcPr marL="9192" marR="9192" marT="9192" marB="0" anchor="b"/>
                </a:tc>
                <a:tc>
                  <a:txBody>
                    <a:bodyPr/>
                    <a:lstStyle/>
                    <a:p>
                      <a:pPr algn="l" fontAlgn="b"/>
                      <a:endParaRPr lang="en-GB" sz="1200" b="1" i="0" u="none" strike="noStrike">
                        <a:solidFill>
                          <a:srgbClr val="000000"/>
                        </a:solidFill>
                        <a:effectLst/>
                        <a:latin typeface="Calibri"/>
                      </a:endParaRPr>
                    </a:p>
                  </a:txBody>
                  <a:tcPr marL="9192" marR="9192" marT="9192" marB="0" anchor="b"/>
                </a:tc>
                <a:tc>
                  <a:txBody>
                    <a:bodyPr/>
                    <a:lstStyle/>
                    <a:p>
                      <a:pPr algn="r" fontAlgn="b"/>
                      <a:r>
                        <a:rPr lang="en-GB" sz="1200" b="1" u="none" strike="noStrike" dirty="0">
                          <a:effectLst/>
                        </a:rPr>
                        <a:t>2011</a:t>
                      </a:r>
                      <a:endParaRPr lang="en-GB" sz="1200" b="1" i="0" u="none" strike="noStrike" dirty="0">
                        <a:solidFill>
                          <a:srgbClr val="000000"/>
                        </a:solidFill>
                        <a:effectLst/>
                        <a:latin typeface="Calibri"/>
                      </a:endParaRPr>
                    </a:p>
                  </a:txBody>
                  <a:tcPr marL="9192" marR="9192" marT="9192" marB="0" anchor="b"/>
                </a:tc>
                <a:tc>
                  <a:txBody>
                    <a:bodyPr/>
                    <a:lstStyle/>
                    <a:p>
                      <a:pPr algn="l" fontAlgn="b"/>
                      <a:r>
                        <a:rPr lang="en-GB" sz="1200" b="1" u="none" strike="noStrike" dirty="0">
                          <a:effectLst/>
                        </a:rPr>
                        <a:t>More than 25% in the PRS in 2011 </a:t>
                      </a:r>
                      <a:r>
                        <a:rPr lang="en-GB" sz="1200" b="1" u="none" strike="noStrike" dirty="0" smtClean="0">
                          <a:effectLst/>
                        </a:rPr>
                        <a:t>(more </a:t>
                      </a:r>
                      <a:r>
                        <a:rPr lang="en-GB" sz="1200" b="1" u="none" strike="noStrike" dirty="0">
                          <a:effectLst/>
                        </a:rPr>
                        <a:t>than 35% in </a:t>
                      </a:r>
                      <a:r>
                        <a:rPr lang="en-GB" sz="1200" b="1" u="none" strike="noStrike" dirty="0" smtClean="0">
                          <a:effectLst/>
                        </a:rPr>
                        <a:t>London)</a:t>
                      </a:r>
                      <a:endParaRPr lang="en-GB" sz="1200" b="1" i="0" u="none" strike="noStrike" dirty="0">
                        <a:solidFill>
                          <a:srgbClr val="000000"/>
                        </a:solidFill>
                        <a:effectLst/>
                        <a:latin typeface="Calibri"/>
                      </a:endParaRPr>
                    </a:p>
                  </a:txBody>
                  <a:tcPr marL="9192" marR="9192" marT="9192" marB="0" anchor="b"/>
                </a:tc>
              </a:tr>
              <a:tr h="163454">
                <a:tc>
                  <a:txBody>
                    <a:bodyPr/>
                    <a:lstStyle/>
                    <a:p>
                      <a:pPr algn="l" fontAlgn="b"/>
                      <a:r>
                        <a:rPr lang="en-GB" sz="1200" u="none" strike="noStrike" dirty="0">
                          <a:effectLst/>
                        </a:rPr>
                        <a:t>England</a:t>
                      </a:r>
                      <a:endParaRPr lang="en-GB" sz="1200" b="0" i="0" u="none" strike="noStrike" dirty="0">
                        <a:solidFill>
                          <a:srgbClr val="000000"/>
                        </a:solidFill>
                        <a:effectLst/>
                        <a:latin typeface="Calibri"/>
                      </a:endParaRPr>
                    </a:p>
                  </a:txBody>
                  <a:tcPr marL="9192" marR="9192" marT="9192" marB="0" anchor="b"/>
                </a:tc>
                <a:tc>
                  <a:txBody>
                    <a:bodyPr/>
                    <a:lstStyle/>
                    <a:p>
                      <a:pPr algn="r" fontAlgn="b"/>
                      <a:r>
                        <a:rPr lang="en-GB" sz="1200" u="none" strike="noStrike">
                          <a:effectLst/>
                        </a:rPr>
                        <a:t>20.8%</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chemeClr val="accent4">
                            <a:lumMod val="60000"/>
                            <a:lumOff val="40000"/>
                          </a:schemeClr>
                        </a:solidFill>
                        <a:effectLst/>
                        <a:latin typeface="Wingdings"/>
                      </a:endParaRPr>
                    </a:p>
                  </a:txBody>
                  <a:tcPr marL="9192" marR="9192" marT="9192" marB="0" anchor="b"/>
                </a:tc>
                <a:tc>
                  <a:txBody>
                    <a:bodyPr/>
                    <a:lstStyle/>
                    <a:p>
                      <a:pPr algn="r" fontAlgn="b"/>
                      <a:r>
                        <a:rPr lang="en-GB" sz="1200" u="none" strike="noStrike">
                          <a:effectLst/>
                        </a:rPr>
                        <a:t>19.3%</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dirty="0">
                          <a:effectLst/>
                        </a:rPr>
                        <a:t>7.1%</a:t>
                      </a:r>
                      <a:endParaRPr lang="en-GB" sz="1200" b="0" i="0" u="none" strike="noStrike" dirty="0">
                        <a:solidFill>
                          <a:srgbClr val="000000"/>
                        </a:solidFill>
                        <a:effectLst/>
                        <a:latin typeface="Calibri"/>
                      </a:endParaRPr>
                    </a:p>
                  </a:txBody>
                  <a:tcPr marL="9192" marR="9192" marT="9192"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192" marR="9192" marT="9192" marB="0" anchor="b"/>
                </a:tc>
                <a:tc>
                  <a:txBody>
                    <a:bodyPr/>
                    <a:lstStyle/>
                    <a:p>
                      <a:pPr algn="r" fontAlgn="b"/>
                      <a:r>
                        <a:rPr lang="en-GB" sz="1200" u="none" strike="noStrike">
                          <a:effectLst/>
                        </a:rPr>
                        <a:t>15.5%</a:t>
                      </a:r>
                      <a:endParaRPr lang="en-GB" sz="1200" b="0" i="0" u="none" strike="noStrike">
                        <a:solidFill>
                          <a:srgbClr val="000000"/>
                        </a:solidFill>
                        <a:effectLst/>
                        <a:latin typeface="Calibri"/>
                      </a:endParaRPr>
                    </a:p>
                  </a:txBody>
                  <a:tcPr marL="9192" marR="9192" marT="9192" marB="0" anchor="b"/>
                </a:tc>
                <a:tc>
                  <a:txBody>
                    <a:bodyPr/>
                    <a:lstStyle/>
                    <a:p>
                      <a:pPr algn="l" fontAlgn="b"/>
                      <a:endParaRPr lang="en-GB" sz="1200" b="0" i="0" u="none" strike="noStrike">
                        <a:solidFill>
                          <a:srgbClr val="000000"/>
                        </a:solidFill>
                        <a:effectLst/>
                        <a:latin typeface="Calibri"/>
                      </a:endParaRPr>
                    </a:p>
                  </a:txBody>
                  <a:tcPr marL="9192" marR="9192" marT="9192" marB="0" anchor="b"/>
                </a:tc>
              </a:tr>
              <a:tr h="326909">
                <a:tc>
                  <a:txBody>
                    <a:bodyPr/>
                    <a:lstStyle/>
                    <a:p>
                      <a:pPr algn="l" fontAlgn="b"/>
                      <a:r>
                        <a:rPr lang="en-GB" sz="1200" u="none" strike="noStrike">
                          <a:effectLst/>
                        </a:rPr>
                        <a:t>London</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17.7%</a:t>
                      </a:r>
                      <a:endParaRPr lang="en-GB" sz="1200" b="0" i="0" u="none" strike="noStrike">
                        <a:solidFill>
                          <a:srgbClr val="000000"/>
                        </a:solidFill>
                        <a:effectLst/>
                        <a:latin typeface="Calibri"/>
                      </a:endParaRPr>
                    </a:p>
                  </a:txBody>
                  <a:tcPr marL="9192" marR="9192" marT="9192" marB="0" anchor="b"/>
                </a:tc>
                <a:tc>
                  <a:txBody>
                    <a:bodyPr/>
                    <a:lstStyle/>
                    <a:p>
                      <a:pPr algn="l" fontAlgn="b"/>
                      <a:endParaRPr lang="en-GB" sz="1200" b="0" i="0" u="none" strike="noStrike" dirty="0">
                        <a:solidFill>
                          <a:srgbClr val="000000"/>
                        </a:solidFill>
                        <a:effectLst/>
                        <a:latin typeface="Calibri"/>
                      </a:endParaRPr>
                    </a:p>
                  </a:txBody>
                  <a:tcPr marL="9192" marR="9192" marT="9192" marB="0" anchor="b"/>
                </a:tc>
                <a:tc>
                  <a:txBody>
                    <a:bodyPr/>
                    <a:lstStyle/>
                    <a:p>
                      <a:pPr algn="r" fontAlgn="b"/>
                      <a:r>
                        <a:rPr lang="en-GB" sz="1200" u="none" strike="noStrike">
                          <a:effectLst/>
                        </a:rPr>
                        <a:t>17.8%</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dirty="0">
                          <a:effectLst/>
                        </a:rPr>
                        <a:t>9.8%</a:t>
                      </a:r>
                      <a:endParaRPr lang="en-GB" sz="1200" b="0" i="0" u="none" strike="noStrike" dirty="0">
                        <a:solidFill>
                          <a:srgbClr val="000000"/>
                        </a:solidFill>
                        <a:effectLst/>
                        <a:latin typeface="Calibri"/>
                      </a:endParaRPr>
                    </a:p>
                  </a:txBody>
                  <a:tcPr marL="9192" marR="9192" marT="919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192" marR="9192" marT="9192" marB="0" anchor="b"/>
                </a:tc>
                <a:tc>
                  <a:txBody>
                    <a:bodyPr/>
                    <a:lstStyle/>
                    <a:p>
                      <a:pPr algn="r" fontAlgn="b"/>
                      <a:r>
                        <a:rPr lang="en-GB" sz="1200" u="none" strike="noStrike" dirty="0">
                          <a:effectLst/>
                        </a:rPr>
                        <a:t>22.7%</a:t>
                      </a:r>
                      <a:endParaRPr lang="en-GB" sz="1200" b="0" i="0" u="none" strike="noStrike" dirty="0">
                        <a:solidFill>
                          <a:srgbClr val="000000"/>
                        </a:solidFill>
                        <a:effectLst/>
                        <a:latin typeface="Calibri"/>
                      </a:endParaRPr>
                    </a:p>
                  </a:txBody>
                  <a:tcPr marL="9192" marR="9192" marT="9192" marB="0" anchor="b"/>
                </a:tc>
                <a:tc>
                  <a:txBody>
                    <a:bodyPr/>
                    <a:lstStyle/>
                    <a:p>
                      <a:pPr algn="l" fontAlgn="b"/>
                      <a:r>
                        <a:rPr lang="en-GB" sz="1200" u="none" strike="noStrike">
                          <a:effectLst/>
                        </a:rPr>
                        <a:t>Kensington and Chelsea, Westminster</a:t>
                      </a:r>
                      <a:endParaRPr lang="en-GB" sz="1200" b="0" i="0" u="none" strike="noStrike">
                        <a:solidFill>
                          <a:srgbClr val="000000"/>
                        </a:solidFill>
                        <a:effectLst/>
                        <a:latin typeface="Calibri"/>
                      </a:endParaRPr>
                    </a:p>
                  </a:txBody>
                  <a:tcPr marL="9192" marR="9192" marT="9192" marB="0" anchor="b"/>
                </a:tc>
              </a:tr>
              <a:tr h="276409">
                <a:tc>
                  <a:txBody>
                    <a:bodyPr/>
                    <a:lstStyle/>
                    <a:p>
                      <a:pPr algn="l" fontAlgn="b"/>
                      <a:r>
                        <a:rPr lang="en-GB" sz="1200" u="none" strike="noStrike">
                          <a:effectLst/>
                        </a:rPr>
                        <a:t>South East</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22.1%</a:t>
                      </a:r>
                      <a:endParaRPr lang="en-GB" sz="1200" b="0" i="0" u="none" strike="noStrike">
                        <a:solidFill>
                          <a:srgbClr val="000000"/>
                        </a:solidFill>
                        <a:effectLst/>
                        <a:latin typeface="Calibri"/>
                      </a:endParaRPr>
                    </a:p>
                  </a:txBody>
                  <a:tcPr marL="9192" marR="9192" marT="9192"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200" u="none" strike="noStrike" dirty="0" smtClean="0">
                          <a:solidFill>
                            <a:schemeClr val="accent4">
                              <a:lumMod val="60000"/>
                              <a:lumOff val="40000"/>
                            </a:schemeClr>
                          </a:solidFill>
                          <a:effectLst/>
                          <a:sym typeface="Wingdings"/>
                        </a:rPr>
                        <a:t></a:t>
                      </a:r>
                      <a:endParaRPr lang="en-GB" sz="1200" b="0" i="0" u="none" strike="noStrike" dirty="0" smtClean="0">
                        <a:solidFill>
                          <a:srgbClr val="BF8F00"/>
                        </a:solidFill>
                        <a:effectLst/>
                        <a:latin typeface="Wingdings"/>
                      </a:endParaRPr>
                    </a:p>
                  </a:txBody>
                  <a:tcPr marL="9192" marR="9192" marT="9192" marB="0" anchor="b"/>
                </a:tc>
                <a:tc>
                  <a:txBody>
                    <a:bodyPr/>
                    <a:lstStyle/>
                    <a:p>
                      <a:pPr algn="r" fontAlgn="b"/>
                      <a:r>
                        <a:rPr lang="en-GB" sz="1200" u="none" strike="noStrike">
                          <a:effectLst/>
                        </a:rPr>
                        <a:t>21.0%</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7.8%</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192" marR="9192" marT="9192" marB="0" anchor="b"/>
                </a:tc>
                <a:tc>
                  <a:txBody>
                    <a:bodyPr/>
                    <a:lstStyle/>
                    <a:p>
                      <a:pPr algn="r" fontAlgn="b"/>
                      <a:r>
                        <a:rPr lang="en-GB" sz="1200" u="none" strike="noStrike" dirty="0">
                          <a:effectLst/>
                        </a:rPr>
                        <a:t>15.8%</a:t>
                      </a:r>
                      <a:endParaRPr lang="en-GB" sz="1200" b="0" i="0" u="none" strike="noStrike" dirty="0">
                        <a:solidFill>
                          <a:srgbClr val="000000"/>
                        </a:solidFill>
                        <a:effectLst/>
                        <a:latin typeface="Calibri"/>
                      </a:endParaRPr>
                    </a:p>
                  </a:txBody>
                  <a:tcPr marL="9192" marR="9192" marT="9192" marB="0" anchor="b"/>
                </a:tc>
                <a:tc>
                  <a:txBody>
                    <a:bodyPr/>
                    <a:lstStyle/>
                    <a:p>
                      <a:pPr algn="l" fontAlgn="b"/>
                      <a:r>
                        <a:rPr lang="en-GB" sz="1200" u="none" strike="noStrike" dirty="0">
                          <a:effectLst/>
                        </a:rPr>
                        <a:t>Hastings, Slough, Thanet</a:t>
                      </a:r>
                      <a:endParaRPr lang="en-GB" sz="1200" b="0" i="0" u="none" strike="noStrike" dirty="0">
                        <a:solidFill>
                          <a:srgbClr val="000000"/>
                        </a:solidFill>
                        <a:effectLst/>
                        <a:latin typeface="Calibri"/>
                      </a:endParaRPr>
                    </a:p>
                  </a:txBody>
                  <a:tcPr marL="9192" marR="9192" marT="9192" marB="0" anchor="b"/>
                </a:tc>
              </a:tr>
              <a:tr h="288032">
                <a:tc>
                  <a:txBody>
                    <a:bodyPr/>
                    <a:lstStyle/>
                    <a:p>
                      <a:pPr algn="l" fontAlgn="b"/>
                      <a:r>
                        <a:rPr lang="en-GB" sz="1200" u="none" strike="noStrike">
                          <a:effectLst/>
                        </a:rPr>
                        <a:t>East</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22.3%</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192" marR="9192" marT="9192" marB="0" anchor="b"/>
                </a:tc>
                <a:tc>
                  <a:txBody>
                    <a:bodyPr/>
                    <a:lstStyle/>
                    <a:p>
                      <a:pPr algn="r" fontAlgn="b"/>
                      <a:r>
                        <a:rPr lang="en-GB" sz="1200" u="none" strike="noStrike">
                          <a:effectLst/>
                        </a:rPr>
                        <a:t>21.0%</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7.2%</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192" marR="9192" marT="9192" marB="0" anchor="b"/>
                </a:tc>
                <a:tc>
                  <a:txBody>
                    <a:bodyPr/>
                    <a:lstStyle/>
                    <a:p>
                      <a:pPr algn="r" fontAlgn="b"/>
                      <a:r>
                        <a:rPr lang="en-GB" sz="1200" u="none" strike="noStrike">
                          <a:effectLst/>
                        </a:rPr>
                        <a:t>14.3%</a:t>
                      </a:r>
                      <a:endParaRPr lang="en-GB" sz="1200" b="0" i="0" u="none" strike="noStrike">
                        <a:solidFill>
                          <a:srgbClr val="000000"/>
                        </a:solidFill>
                        <a:effectLst/>
                        <a:latin typeface="Calibri"/>
                      </a:endParaRPr>
                    </a:p>
                  </a:txBody>
                  <a:tcPr marL="9192" marR="9192" marT="9192" marB="0" anchor="b"/>
                </a:tc>
                <a:tc>
                  <a:txBody>
                    <a:bodyPr/>
                    <a:lstStyle/>
                    <a:p>
                      <a:pPr algn="l" fontAlgn="b"/>
                      <a:r>
                        <a:rPr lang="en-GB" sz="1200" u="none" strike="noStrike" dirty="0">
                          <a:effectLst/>
                        </a:rPr>
                        <a:t>Forest Heath</a:t>
                      </a:r>
                      <a:endParaRPr lang="en-GB" sz="1200" b="0" i="0" u="none" strike="noStrike" dirty="0">
                        <a:solidFill>
                          <a:srgbClr val="000000"/>
                        </a:solidFill>
                        <a:effectLst/>
                        <a:latin typeface="Calibri"/>
                      </a:endParaRPr>
                    </a:p>
                  </a:txBody>
                  <a:tcPr marL="9192" marR="9192" marT="9192" marB="0" anchor="b"/>
                </a:tc>
              </a:tr>
              <a:tr h="295852">
                <a:tc>
                  <a:txBody>
                    <a:bodyPr/>
                    <a:lstStyle/>
                    <a:p>
                      <a:pPr algn="l" fontAlgn="b"/>
                      <a:r>
                        <a:rPr lang="en-GB" sz="1200" u="none" strike="noStrike">
                          <a:effectLst/>
                        </a:rPr>
                        <a:t>South West</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20.2%</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192" marR="9192" marT="9192" marB="0" anchor="b"/>
                </a:tc>
                <a:tc>
                  <a:txBody>
                    <a:bodyPr/>
                    <a:lstStyle/>
                    <a:p>
                      <a:pPr algn="r" fontAlgn="b"/>
                      <a:r>
                        <a:rPr lang="en-GB" sz="1200" u="none" strike="noStrike">
                          <a:effectLst/>
                        </a:rPr>
                        <a:t>18.6%</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9.1%</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192" marR="9192" marT="9192" marB="0" anchor="b"/>
                </a:tc>
                <a:tc>
                  <a:txBody>
                    <a:bodyPr/>
                    <a:lstStyle/>
                    <a:p>
                      <a:pPr algn="r" fontAlgn="b"/>
                      <a:r>
                        <a:rPr lang="en-GB" sz="1200" u="none" strike="noStrike">
                          <a:effectLst/>
                        </a:rPr>
                        <a:t>17.1%</a:t>
                      </a:r>
                      <a:endParaRPr lang="en-GB" sz="1200" b="0" i="0" u="none" strike="noStrike">
                        <a:solidFill>
                          <a:srgbClr val="000000"/>
                        </a:solidFill>
                        <a:effectLst/>
                        <a:latin typeface="Calibri"/>
                      </a:endParaRPr>
                    </a:p>
                  </a:txBody>
                  <a:tcPr marL="9192" marR="9192" marT="9192" marB="0" anchor="b"/>
                </a:tc>
                <a:tc>
                  <a:txBody>
                    <a:bodyPr/>
                    <a:lstStyle/>
                    <a:p>
                      <a:pPr algn="l" fontAlgn="b"/>
                      <a:r>
                        <a:rPr lang="en-GB" sz="1200" u="none" strike="noStrike" dirty="0">
                          <a:effectLst/>
                        </a:rPr>
                        <a:t>Bournemouth</a:t>
                      </a:r>
                      <a:endParaRPr lang="en-GB" sz="1200" b="0" i="0" u="none" strike="noStrike" dirty="0">
                        <a:solidFill>
                          <a:srgbClr val="000000"/>
                        </a:solidFill>
                        <a:effectLst/>
                        <a:latin typeface="Calibri"/>
                      </a:endParaRPr>
                    </a:p>
                  </a:txBody>
                  <a:tcPr marL="9192" marR="9192" marT="9192" marB="0" anchor="b"/>
                </a:tc>
              </a:tr>
              <a:tr h="295852">
                <a:tc>
                  <a:txBody>
                    <a:bodyPr/>
                    <a:lstStyle/>
                    <a:p>
                      <a:pPr algn="l" fontAlgn="b"/>
                      <a:r>
                        <a:rPr lang="en-GB" sz="1200" u="none" strike="noStrike">
                          <a:effectLst/>
                        </a:rPr>
                        <a:t>East Midlands</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21.7%</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192" marR="9192" marT="9192" marB="0" anchor="b"/>
                </a:tc>
                <a:tc>
                  <a:txBody>
                    <a:bodyPr/>
                    <a:lstStyle/>
                    <a:p>
                      <a:pPr algn="r" fontAlgn="b"/>
                      <a:r>
                        <a:rPr lang="en-GB" sz="1200" u="none" strike="noStrike">
                          <a:effectLst/>
                        </a:rPr>
                        <a:t>19.7%</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5.9%</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192" marR="9192" marT="9192" marB="0" anchor="b"/>
                </a:tc>
                <a:tc>
                  <a:txBody>
                    <a:bodyPr/>
                    <a:lstStyle/>
                    <a:p>
                      <a:pPr algn="r" fontAlgn="b"/>
                      <a:r>
                        <a:rPr lang="en-GB" sz="1200" u="none" strike="noStrike">
                          <a:effectLst/>
                        </a:rPr>
                        <a:t>13.8%</a:t>
                      </a:r>
                      <a:endParaRPr lang="en-GB" sz="1200" b="0" i="0" u="none" strike="noStrike">
                        <a:solidFill>
                          <a:srgbClr val="000000"/>
                        </a:solidFill>
                        <a:effectLst/>
                        <a:latin typeface="Calibri"/>
                      </a:endParaRPr>
                    </a:p>
                  </a:txBody>
                  <a:tcPr marL="9192" marR="9192" marT="9192" marB="0" anchor="b"/>
                </a:tc>
                <a:tc>
                  <a:txBody>
                    <a:bodyPr/>
                    <a:lstStyle/>
                    <a:p>
                      <a:pPr algn="l" fontAlgn="b"/>
                      <a:endParaRPr lang="en-GB" sz="1200" b="0" i="0" u="none" strike="noStrike" dirty="0">
                        <a:solidFill>
                          <a:srgbClr val="000000"/>
                        </a:solidFill>
                        <a:effectLst/>
                        <a:latin typeface="Calibri"/>
                      </a:endParaRPr>
                    </a:p>
                  </a:txBody>
                  <a:tcPr marL="9192" marR="9192" marT="9192" marB="0" anchor="b"/>
                </a:tc>
              </a:tr>
              <a:tr h="295852">
                <a:tc>
                  <a:txBody>
                    <a:bodyPr/>
                    <a:lstStyle/>
                    <a:p>
                      <a:pPr algn="l" fontAlgn="b"/>
                      <a:r>
                        <a:rPr lang="en-GB" sz="1200" u="none" strike="noStrike">
                          <a:effectLst/>
                        </a:rPr>
                        <a:t>West Midlands</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21.6%</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192" marR="9192" marT="9192" marB="0" anchor="b"/>
                </a:tc>
                <a:tc>
                  <a:txBody>
                    <a:bodyPr/>
                    <a:lstStyle/>
                    <a:p>
                      <a:pPr algn="r" fontAlgn="b"/>
                      <a:r>
                        <a:rPr lang="en-GB" sz="1200" u="none" strike="noStrike">
                          <a:effectLst/>
                        </a:rPr>
                        <a:t>19.7%</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5.6%</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192" marR="9192" marT="9192" marB="0" anchor="b"/>
                </a:tc>
                <a:tc>
                  <a:txBody>
                    <a:bodyPr/>
                    <a:lstStyle/>
                    <a:p>
                      <a:pPr algn="r" fontAlgn="b"/>
                      <a:r>
                        <a:rPr lang="en-GB" sz="1200" u="none" strike="noStrike">
                          <a:effectLst/>
                        </a:rPr>
                        <a:t>13.5%</a:t>
                      </a:r>
                      <a:endParaRPr lang="en-GB" sz="1200" b="0" i="0" u="none" strike="noStrike">
                        <a:solidFill>
                          <a:srgbClr val="000000"/>
                        </a:solidFill>
                        <a:effectLst/>
                        <a:latin typeface="Calibri"/>
                      </a:endParaRPr>
                    </a:p>
                  </a:txBody>
                  <a:tcPr marL="9192" marR="9192" marT="9192" marB="0" anchor="b"/>
                </a:tc>
                <a:tc>
                  <a:txBody>
                    <a:bodyPr/>
                    <a:lstStyle/>
                    <a:p>
                      <a:pPr algn="l" fontAlgn="b"/>
                      <a:endParaRPr lang="en-GB" sz="1200" b="0" i="0" u="none" strike="noStrike" dirty="0">
                        <a:solidFill>
                          <a:srgbClr val="000000"/>
                        </a:solidFill>
                        <a:effectLst/>
                        <a:latin typeface="Calibri"/>
                      </a:endParaRPr>
                    </a:p>
                  </a:txBody>
                  <a:tcPr marL="9192" marR="9192" marT="9192" marB="0" anchor="b"/>
                </a:tc>
              </a:tr>
              <a:tr h="295852">
                <a:tc>
                  <a:txBody>
                    <a:bodyPr/>
                    <a:lstStyle/>
                    <a:p>
                      <a:pPr algn="l" fontAlgn="b"/>
                      <a:r>
                        <a:rPr lang="en-GB" sz="1200" u="none" strike="noStrike">
                          <a:effectLst/>
                        </a:rPr>
                        <a:t>North East</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20.5%</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192" marR="9192" marT="9192" marB="0" anchor="b"/>
                </a:tc>
                <a:tc>
                  <a:txBody>
                    <a:bodyPr/>
                    <a:lstStyle/>
                    <a:p>
                      <a:pPr algn="r" fontAlgn="b"/>
                      <a:r>
                        <a:rPr lang="en-GB" sz="1200" u="none" strike="noStrike">
                          <a:effectLst/>
                        </a:rPr>
                        <a:t>17.9%</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5.3%</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192" marR="9192" marT="9192" marB="0" anchor="b"/>
                </a:tc>
                <a:tc>
                  <a:txBody>
                    <a:bodyPr/>
                    <a:lstStyle/>
                    <a:p>
                      <a:pPr algn="r" fontAlgn="b"/>
                      <a:r>
                        <a:rPr lang="en-GB" sz="1200" u="none" strike="noStrike">
                          <a:effectLst/>
                        </a:rPr>
                        <a:t>11.7%</a:t>
                      </a:r>
                      <a:endParaRPr lang="en-GB" sz="1200" b="0" i="0" u="none" strike="noStrike">
                        <a:solidFill>
                          <a:srgbClr val="000000"/>
                        </a:solidFill>
                        <a:effectLst/>
                        <a:latin typeface="Calibri"/>
                      </a:endParaRPr>
                    </a:p>
                  </a:txBody>
                  <a:tcPr marL="9192" marR="9192" marT="9192" marB="0" anchor="b"/>
                </a:tc>
                <a:tc>
                  <a:txBody>
                    <a:bodyPr/>
                    <a:lstStyle/>
                    <a:p>
                      <a:pPr algn="l" fontAlgn="b"/>
                      <a:endParaRPr lang="en-GB" sz="1200" b="0" i="0" u="none" strike="noStrike" dirty="0">
                        <a:solidFill>
                          <a:srgbClr val="000000"/>
                        </a:solidFill>
                        <a:effectLst/>
                        <a:latin typeface="Calibri"/>
                      </a:endParaRPr>
                    </a:p>
                  </a:txBody>
                  <a:tcPr marL="9192" marR="9192" marT="9192" marB="0" anchor="b"/>
                </a:tc>
              </a:tr>
              <a:tr h="295852">
                <a:tc>
                  <a:txBody>
                    <a:bodyPr/>
                    <a:lstStyle/>
                    <a:p>
                      <a:pPr algn="l" fontAlgn="b"/>
                      <a:r>
                        <a:rPr lang="en-GB" sz="1200" u="none" strike="noStrike">
                          <a:effectLst/>
                        </a:rPr>
                        <a:t>North West</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20.5%</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192" marR="9192" marT="9192" marB="0" anchor="b"/>
                </a:tc>
                <a:tc>
                  <a:txBody>
                    <a:bodyPr/>
                    <a:lstStyle/>
                    <a:p>
                      <a:pPr algn="r" fontAlgn="b"/>
                      <a:r>
                        <a:rPr lang="en-GB" sz="1200" u="none" strike="noStrike">
                          <a:effectLst/>
                        </a:rPr>
                        <a:t>18.4%</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5.5%</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192" marR="9192" marT="9192" marB="0" anchor="b"/>
                </a:tc>
                <a:tc>
                  <a:txBody>
                    <a:bodyPr/>
                    <a:lstStyle/>
                    <a:p>
                      <a:pPr algn="r" fontAlgn="b"/>
                      <a:r>
                        <a:rPr lang="en-GB" sz="1200" u="none" strike="noStrike">
                          <a:effectLst/>
                        </a:rPr>
                        <a:t>12.9%</a:t>
                      </a:r>
                      <a:endParaRPr lang="en-GB" sz="1200" b="0" i="0" u="none" strike="noStrike">
                        <a:solidFill>
                          <a:srgbClr val="000000"/>
                        </a:solidFill>
                        <a:effectLst/>
                        <a:latin typeface="Calibri"/>
                      </a:endParaRPr>
                    </a:p>
                  </a:txBody>
                  <a:tcPr marL="9192" marR="9192" marT="9192" marB="0" anchor="b"/>
                </a:tc>
                <a:tc>
                  <a:txBody>
                    <a:bodyPr/>
                    <a:lstStyle/>
                    <a:p>
                      <a:pPr algn="l" fontAlgn="b"/>
                      <a:r>
                        <a:rPr lang="en-GB" sz="1200" u="none" strike="noStrike" dirty="0">
                          <a:effectLst/>
                        </a:rPr>
                        <a:t>Blackpool</a:t>
                      </a:r>
                      <a:endParaRPr lang="en-GB" sz="1200" b="0" i="0" u="none" strike="noStrike" dirty="0">
                        <a:solidFill>
                          <a:srgbClr val="000000"/>
                        </a:solidFill>
                        <a:effectLst/>
                        <a:latin typeface="Calibri"/>
                      </a:endParaRPr>
                    </a:p>
                  </a:txBody>
                  <a:tcPr marL="9192" marR="9192" marT="9192" marB="0" anchor="b"/>
                </a:tc>
              </a:tr>
              <a:tr h="274955">
                <a:tc>
                  <a:txBody>
                    <a:bodyPr/>
                    <a:lstStyle/>
                    <a:p>
                      <a:pPr algn="l" fontAlgn="b"/>
                      <a:r>
                        <a:rPr lang="en-GB" sz="1200" u="none" strike="noStrike">
                          <a:effectLst/>
                        </a:rPr>
                        <a:t>Yorkshire and Humberside</a:t>
                      </a:r>
                      <a:endParaRPr lang="en-GB" sz="1200" b="0" i="0" u="none" strike="noStrike">
                        <a:solidFill>
                          <a:srgbClr val="000000"/>
                        </a:solidFill>
                        <a:effectLst/>
                        <a:latin typeface="Calibri"/>
                      </a:endParaRPr>
                    </a:p>
                  </a:txBody>
                  <a:tcPr marL="9192" marR="9192" marT="9192" marB="0" anchor="b"/>
                </a:tc>
                <a:tc>
                  <a:txBody>
                    <a:bodyPr/>
                    <a:lstStyle/>
                    <a:p>
                      <a:pPr algn="r" fontAlgn="b"/>
                      <a:r>
                        <a:rPr lang="en-GB" sz="1200" u="none" strike="noStrike">
                          <a:effectLst/>
                        </a:rPr>
                        <a:t>21.2%</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192" marR="9192" marT="9192" marB="0" anchor="b"/>
                </a:tc>
                <a:tc>
                  <a:txBody>
                    <a:bodyPr/>
                    <a:lstStyle/>
                    <a:p>
                      <a:pPr algn="r" fontAlgn="b"/>
                      <a:r>
                        <a:rPr lang="en-GB" sz="1200" u="none" strike="noStrike" dirty="0">
                          <a:effectLst/>
                        </a:rPr>
                        <a:t>19.2%</a:t>
                      </a:r>
                      <a:endParaRPr lang="en-GB" sz="1200" b="0" i="0" u="none" strike="noStrike" dirty="0">
                        <a:solidFill>
                          <a:srgbClr val="000000"/>
                        </a:solidFill>
                        <a:effectLst/>
                        <a:latin typeface="Calibri"/>
                      </a:endParaRPr>
                    </a:p>
                  </a:txBody>
                  <a:tcPr marL="9192" marR="9192" marT="9192" marB="0" anchor="b"/>
                </a:tc>
                <a:tc>
                  <a:txBody>
                    <a:bodyPr/>
                    <a:lstStyle/>
                    <a:p>
                      <a:pPr algn="r" fontAlgn="b"/>
                      <a:r>
                        <a:rPr lang="en-GB" sz="1200" u="none" strike="noStrike">
                          <a:effectLst/>
                        </a:rPr>
                        <a:t>6.5%</a:t>
                      </a:r>
                      <a:endParaRPr lang="en-GB" sz="1200" b="0" i="0" u="none" strike="noStrike">
                        <a:solidFill>
                          <a:srgbClr val="000000"/>
                        </a:solidFill>
                        <a:effectLst/>
                        <a:latin typeface="Calibri"/>
                      </a:endParaRPr>
                    </a:p>
                  </a:txBody>
                  <a:tcPr marL="9192" marR="9192" marT="9192"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9192" marR="9192" marT="9192" marB="0" anchor="b"/>
                </a:tc>
                <a:tc>
                  <a:txBody>
                    <a:bodyPr/>
                    <a:lstStyle/>
                    <a:p>
                      <a:pPr algn="r" fontAlgn="b"/>
                      <a:r>
                        <a:rPr lang="en-GB" sz="1200" u="none" strike="noStrike">
                          <a:effectLst/>
                        </a:rPr>
                        <a:t>14.0%</a:t>
                      </a:r>
                      <a:endParaRPr lang="en-GB" sz="1200" b="0" i="0" u="none" strike="noStrike">
                        <a:solidFill>
                          <a:srgbClr val="000000"/>
                        </a:solidFill>
                        <a:effectLst/>
                        <a:latin typeface="Calibri"/>
                      </a:endParaRPr>
                    </a:p>
                  </a:txBody>
                  <a:tcPr marL="9192" marR="9192" marT="9192" marB="0" anchor="b"/>
                </a:tc>
                <a:tc>
                  <a:txBody>
                    <a:bodyPr/>
                    <a:lstStyle/>
                    <a:p>
                      <a:pPr algn="l" fontAlgn="b"/>
                      <a:r>
                        <a:rPr lang="en-GB" sz="1200" u="none" strike="noStrike" dirty="0" err="1">
                          <a:effectLst/>
                        </a:rPr>
                        <a:t>Richmondshire</a:t>
                      </a:r>
                      <a:endParaRPr lang="en-GB" sz="1200" b="0" i="0" u="none" strike="noStrike" dirty="0">
                        <a:solidFill>
                          <a:srgbClr val="000000"/>
                        </a:solidFill>
                        <a:effectLst/>
                        <a:latin typeface="Calibri"/>
                      </a:endParaRPr>
                    </a:p>
                  </a:txBody>
                  <a:tcPr marL="9192" marR="9192" marT="9192" marB="0" anchor="b"/>
                </a:tc>
              </a:tr>
            </a:tbl>
          </a:graphicData>
        </a:graphic>
      </p:graphicFrame>
    </p:spTree>
    <p:extLst>
      <p:ext uri="{BB962C8B-B14F-4D97-AF65-F5344CB8AC3E}">
        <p14:creationId xmlns:p14="http://schemas.microsoft.com/office/powerpoint/2010/main" val="4216199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36104"/>
          </a:xfrm>
        </p:spPr>
        <p:txBody>
          <a:bodyPr>
            <a:noAutofit/>
          </a:bodyPr>
          <a:lstStyle/>
          <a:p>
            <a:r>
              <a:rPr lang="en-GB" sz="3200" dirty="0" smtClean="0"/>
              <a:t>Some stories of change (5)</a:t>
            </a:r>
            <a:endParaRPr lang="en-GB" sz="3200" dirty="0"/>
          </a:p>
        </p:txBody>
      </p:sp>
      <p:sp>
        <p:nvSpPr>
          <p:cNvPr id="5" name="TextBox 4"/>
          <p:cNvSpPr txBox="1"/>
          <p:nvPr/>
        </p:nvSpPr>
        <p:spPr>
          <a:xfrm>
            <a:off x="395536" y="980728"/>
            <a:ext cx="8424936" cy="923330"/>
          </a:xfrm>
          <a:prstGeom prst="rect">
            <a:avLst/>
          </a:prstGeom>
          <a:noFill/>
        </p:spPr>
        <p:txBody>
          <a:bodyPr wrap="square" rtlCol="0">
            <a:spAutoFit/>
          </a:bodyPr>
          <a:lstStyle/>
          <a:p>
            <a:r>
              <a:rPr lang="en-GB" dirty="0" smtClean="0"/>
              <a:t>Lone parents with dependent children are more reliant on the private rented sector than couples with dependent children.   This is particularly true for a number of coastal areas, parts of East Lancashire and some outer London borough.</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0272648"/>
              </p:ext>
            </p:extLst>
          </p:nvPr>
        </p:nvGraphicFramePr>
        <p:xfrm>
          <a:off x="539550" y="2060848"/>
          <a:ext cx="8208914" cy="4587805"/>
        </p:xfrm>
        <a:graphic>
          <a:graphicData uri="http://schemas.openxmlformats.org/drawingml/2006/table">
            <a:tbl>
              <a:tblPr>
                <a:tableStyleId>{5C22544A-7EE6-4342-B048-85BDC9FD1C3A}</a:tableStyleId>
              </a:tblPr>
              <a:tblGrid>
                <a:gridCol w="1011624"/>
                <a:gridCol w="644562"/>
                <a:gridCol w="983523"/>
                <a:gridCol w="600653"/>
                <a:gridCol w="432048"/>
                <a:gridCol w="504056"/>
                <a:gridCol w="4032448"/>
              </a:tblGrid>
              <a:tr h="273238">
                <a:tc gridSpan="7">
                  <a:txBody>
                    <a:bodyPr/>
                    <a:lstStyle/>
                    <a:p>
                      <a:pPr algn="l" fontAlgn="b"/>
                      <a:r>
                        <a:rPr lang="en-GB" sz="1800" b="1" u="none" strike="noStrike" dirty="0">
                          <a:solidFill>
                            <a:schemeClr val="accent4">
                              <a:lumMod val="75000"/>
                            </a:schemeClr>
                          </a:solidFill>
                          <a:effectLst/>
                        </a:rPr>
                        <a:t>Lone </a:t>
                      </a:r>
                      <a:r>
                        <a:rPr lang="en-GB" sz="1800" b="1" u="none" strike="noStrike" dirty="0" smtClean="0">
                          <a:solidFill>
                            <a:schemeClr val="accent4">
                              <a:lumMod val="75000"/>
                            </a:schemeClr>
                          </a:solidFill>
                          <a:effectLst/>
                        </a:rPr>
                        <a:t>parents with</a:t>
                      </a:r>
                      <a:r>
                        <a:rPr lang="en-GB" sz="1800" b="1" u="none" strike="noStrike" baseline="0" dirty="0" smtClean="0">
                          <a:solidFill>
                            <a:schemeClr val="accent4">
                              <a:lumMod val="75000"/>
                            </a:schemeClr>
                          </a:solidFill>
                          <a:effectLst/>
                        </a:rPr>
                        <a:t> dependent children</a:t>
                      </a:r>
                      <a:endParaRPr lang="en-GB" sz="1800" b="1" i="0" u="none" strike="noStrike" dirty="0">
                        <a:solidFill>
                          <a:schemeClr val="accent4">
                            <a:lumMod val="75000"/>
                          </a:schemeClr>
                        </a:solidFill>
                        <a:effectLst/>
                        <a:latin typeface="Calibri"/>
                      </a:endParaRPr>
                    </a:p>
                  </a:txBody>
                  <a:tcPr marL="8082" marR="8082" marT="8082" marB="0" anchor="b"/>
                </a:tc>
                <a:tc hMerge="1">
                  <a:txBody>
                    <a:bodyPr/>
                    <a:lstStyle/>
                    <a:p>
                      <a:pPr algn="l" fontAlgn="b"/>
                      <a:endParaRPr lang="en-GB" sz="900" b="0" i="0" u="none" strike="noStrike" dirty="0">
                        <a:solidFill>
                          <a:srgbClr val="000000"/>
                        </a:solidFill>
                        <a:effectLst/>
                        <a:latin typeface="Calibri"/>
                      </a:endParaRPr>
                    </a:p>
                  </a:txBody>
                  <a:tcPr marL="8082" marR="8082" marT="8082" marB="0" anchor="b"/>
                </a:tc>
                <a:tc hMerge="1">
                  <a:txBody>
                    <a:bodyPr/>
                    <a:lstStyle/>
                    <a:p>
                      <a:endParaRPr lang="en-GB"/>
                    </a:p>
                  </a:txBody>
                  <a:tcPr/>
                </a:tc>
                <a:tc hMerge="1">
                  <a:txBody>
                    <a:bodyPr/>
                    <a:lstStyle/>
                    <a:p>
                      <a:pPr algn="l" fontAlgn="b"/>
                      <a:endParaRPr lang="en-GB" sz="900" b="0" i="0" u="none" strike="noStrike" dirty="0">
                        <a:solidFill>
                          <a:srgbClr val="000000"/>
                        </a:solidFill>
                        <a:effectLst/>
                        <a:latin typeface="Calibri"/>
                      </a:endParaRPr>
                    </a:p>
                  </a:txBody>
                  <a:tcPr marL="8082" marR="8082" marT="8082" marB="0" anchor="b"/>
                </a:tc>
                <a:tc hMerge="1">
                  <a:txBody>
                    <a:bodyPr/>
                    <a:lstStyle/>
                    <a:p>
                      <a:pPr algn="l" fontAlgn="b"/>
                      <a:endParaRPr lang="en-GB" sz="900" b="0" i="0" u="none" strike="noStrike" dirty="0">
                        <a:solidFill>
                          <a:srgbClr val="000000"/>
                        </a:solidFill>
                        <a:effectLst/>
                        <a:latin typeface="Calibri"/>
                      </a:endParaRPr>
                    </a:p>
                  </a:txBody>
                  <a:tcPr marL="8082" marR="8082" marT="8082" marB="0" anchor="b"/>
                </a:tc>
                <a:tc hMerge="1">
                  <a:txBody>
                    <a:bodyPr/>
                    <a:lstStyle/>
                    <a:p>
                      <a:pPr algn="l" fontAlgn="b"/>
                      <a:endParaRPr lang="en-GB" sz="900" b="0" i="0" u="none" strike="noStrike" dirty="0">
                        <a:solidFill>
                          <a:srgbClr val="000000"/>
                        </a:solidFill>
                        <a:effectLst/>
                        <a:latin typeface="Calibri"/>
                      </a:endParaRPr>
                    </a:p>
                  </a:txBody>
                  <a:tcPr marL="8082" marR="8082" marT="8082" marB="0" anchor="b"/>
                </a:tc>
                <a:tc hMerge="1">
                  <a:txBody>
                    <a:bodyPr/>
                    <a:lstStyle/>
                    <a:p>
                      <a:pPr algn="l" fontAlgn="b"/>
                      <a:endParaRPr lang="en-GB" sz="900" b="0" i="0" u="none" strike="noStrike" dirty="0">
                        <a:solidFill>
                          <a:srgbClr val="000000"/>
                        </a:solidFill>
                        <a:effectLst/>
                        <a:latin typeface="Calibri"/>
                      </a:endParaRPr>
                    </a:p>
                  </a:txBody>
                  <a:tcPr marL="8082" marR="8082" marT="8082" marB="0" anchor="b"/>
                </a:tc>
              </a:tr>
              <a:tr h="361711">
                <a:tc>
                  <a:txBody>
                    <a:bodyPr/>
                    <a:lstStyle/>
                    <a:p>
                      <a:pPr algn="l" fontAlgn="b"/>
                      <a:endParaRPr lang="en-GB" sz="1200" b="1" i="0" u="none" strike="noStrike" dirty="0">
                        <a:solidFill>
                          <a:srgbClr val="000000"/>
                        </a:solidFill>
                        <a:effectLst/>
                        <a:latin typeface="Calibri"/>
                      </a:endParaRPr>
                    </a:p>
                  </a:txBody>
                  <a:tcPr marL="8082" marR="8082" marT="8082" marB="0" anchor="b"/>
                </a:tc>
                <a:tc gridSpan="2">
                  <a:txBody>
                    <a:bodyPr/>
                    <a:lstStyle/>
                    <a:p>
                      <a:pPr algn="ctr" fontAlgn="b"/>
                      <a:r>
                        <a:rPr lang="en-GB" sz="1200" b="1" u="none" strike="noStrike" dirty="0" smtClean="0">
                          <a:effectLst/>
                        </a:rPr>
                        <a:t>Proportion of all households</a:t>
                      </a:r>
                      <a:endParaRPr lang="en-GB" sz="1200" b="1" i="0" u="none" strike="noStrike" dirty="0">
                        <a:solidFill>
                          <a:srgbClr val="000000"/>
                        </a:solidFill>
                        <a:effectLst/>
                        <a:latin typeface="Calibri"/>
                      </a:endParaRPr>
                    </a:p>
                  </a:txBody>
                  <a:tcPr marL="8082" marR="8082" marT="8082" marB="0" anchor="b"/>
                </a:tc>
                <a:tc hMerge="1">
                  <a:txBody>
                    <a:bodyPr/>
                    <a:lstStyle/>
                    <a:p>
                      <a:pPr algn="l" fontAlgn="b"/>
                      <a:endParaRPr lang="en-GB" sz="1200" b="0" i="0" u="none" strike="noStrike" dirty="0">
                        <a:solidFill>
                          <a:srgbClr val="000000"/>
                        </a:solidFill>
                        <a:effectLst/>
                        <a:latin typeface="Calibri"/>
                      </a:endParaRPr>
                    </a:p>
                  </a:txBody>
                  <a:tcPr marL="8082" marR="8082" marT="8082" marB="0" anchor="b"/>
                </a:tc>
                <a:tc gridSpan="3">
                  <a:txBody>
                    <a:bodyPr/>
                    <a:lstStyle/>
                    <a:p>
                      <a:pPr algn="ctr" fontAlgn="b"/>
                      <a:r>
                        <a:rPr lang="en-GB" sz="1200" b="1" u="none" strike="noStrike" dirty="0" smtClean="0">
                          <a:effectLst/>
                        </a:rPr>
                        <a:t>Proportion living in </a:t>
                      </a:r>
                      <a:r>
                        <a:rPr lang="en-GB" sz="1200" b="1" u="none" strike="noStrike" dirty="0">
                          <a:effectLst/>
                        </a:rPr>
                        <a:t>the PRS</a:t>
                      </a:r>
                      <a:endParaRPr lang="en-GB" sz="1200" b="1" i="0" u="none" strike="noStrike" dirty="0">
                        <a:solidFill>
                          <a:srgbClr val="000000"/>
                        </a:solidFill>
                        <a:effectLst/>
                        <a:latin typeface="Calibri"/>
                      </a:endParaRPr>
                    </a:p>
                  </a:txBody>
                  <a:tcPr marL="8082" marR="8082" marT="8082" marB="0" anchor="b"/>
                </a:tc>
                <a:tc hMerge="1">
                  <a:txBody>
                    <a:bodyPr/>
                    <a:lstStyle/>
                    <a:p>
                      <a:endParaRPr lang="en-GB"/>
                    </a:p>
                  </a:txBody>
                  <a:tcPr/>
                </a:tc>
                <a:tc hMerge="1">
                  <a:txBody>
                    <a:bodyPr/>
                    <a:lstStyle/>
                    <a:p>
                      <a:pPr algn="l" fontAlgn="b"/>
                      <a:endParaRPr lang="en-GB" sz="1200" b="0" i="0" u="none" strike="noStrike" dirty="0">
                        <a:solidFill>
                          <a:srgbClr val="000000"/>
                        </a:solidFill>
                        <a:effectLst/>
                        <a:latin typeface="Calibri"/>
                      </a:endParaRPr>
                    </a:p>
                  </a:txBody>
                  <a:tcPr marL="8082" marR="8082" marT="8082" marB="0" anchor="b"/>
                </a:tc>
                <a:tc>
                  <a:txBody>
                    <a:bodyPr/>
                    <a:lstStyle/>
                    <a:p>
                      <a:pPr algn="l" fontAlgn="b"/>
                      <a:endParaRPr lang="en-GB" sz="1200" b="1" i="0" u="none" strike="noStrike" dirty="0">
                        <a:solidFill>
                          <a:srgbClr val="000000"/>
                        </a:solidFill>
                        <a:effectLst/>
                        <a:latin typeface="Calibri"/>
                      </a:endParaRPr>
                    </a:p>
                  </a:txBody>
                  <a:tcPr marL="8082" marR="8082" marT="8082" marB="0" anchor="b"/>
                </a:tc>
              </a:tr>
              <a:tr h="299248">
                <a:tc>
                  <a:txBody>
                    <a:bodyPr/>
                    <a:lstStyle/>
                    <a:p>
                      <a:pPr algn="l" fontAlgn="b"/>
                      <a:r>
                        <a:rPr lang="en-GB" sz="1200" b="1" u="none" strike="noStrike" dirty="0">
                          <a:effectLst/>
                        </a:rPr>
                        <a:t>Area</a:t>
                      </a:r>
                      <a:endParaRPr lang="en-GB" sz="1200" b="1" i="0" u="none" strike="noStrike" dirty="0">
                        <a:solidFill>
                          <a:srgbClr val="000000"/>
                        </a:solidFill>
                        <a:effectLst/>
                        <a:latin typeface="Calibri"/>
                      </a:endParaRPr>
                    </a:p>
                  </a:txBody>
                  <a:tcPr marL="8082" marR="8082" marT="8082" marB="0" anchor="b"/>
                </a:tc>
                <a:tc>
                  <a:txBody>
                    <a:bodyPr/>
                    <a:lstStyle/>
                    <a:p>
                      <a:pPr algn="r" fontAlgn="b"/>
                      <a:r>
                        <a:rPr lang="en-GB" sz="1200" b="1" u="none" strike="noStrike" dirty="0">
                          <a:effectLst/>
                        </a:rPr>
                        <a:t>2001</a:t>
                      </a:r>
                      <a:endParaRPr lang="en-GB" sz="1200" b="1" i="0" u="none" strike="noStrike" dirty="0">
                        <a:solidFill>
                          <a:srgbClr val="000000"/>
                        </a:solidFill>
                        <a:effectLst/>
                        <a:latin typeface="Calibri"/>
                      </a:endParaRPr>
                    </a:p>
                  </a:txBody>
                  <a:tcPr marL="8082" marR="8082" marT="8082" marB="0" anchor="b"/>
                </a:tc>
                <a:tc>
                  <a:txBody>
                    <a:bodyPr/>
                    <a:lstStyle/>
                    <a:p>
                      <a:pPr algn="r" fontAlgn="b"/>
                      <a:r>
                        <a:rPr lang="en-GB" sz="1200" b="1" u="none" strike="noStrike" dirty="0">
                          <a:effectLst/>
                        </a:rPr>
                        <a:t>2011</a:t>
                      </a:r>
                      <a:endParaRPr lang="en-GB" sz="1200" b="1" i="0" u="none" strike="noStrike" dirty="0">
                        <a:solidFill>
                          <a:srgbClr val="000000"/>
                        </a:solidFill>
                        <a:effectLst/>
                        <a:latin typeface="Calibri"/>
                      </a:endParaRPr>
                    </a:p>
                  </a:txBody>
                  <a:tcPr marL="8082" marR="8082" marT="8082" marB="0" anchor="b"/>
                </a:tc>
                <a:tc>
                  <a:txBody>
                    <a:bodyPr/>
                    <a:lstStyle/>
                    <a:p>
                      <a:pPr algn="r" fontAlgn="b"/>
                      <a:r>
                        <a:rPr lang="en-GB" sz="1200" b="1" u="none" strike="noStrike" dirty="0">
                          <a:effectLst/>
                        </a:rPr>
                        <a:t>2001</a:t>
                      </a:r>
                      <a:endParaRPr lang="en-GB" sz="1200" b="1" i="0" u="none" strike="noStrike" dirty="0">
                        <a:solidFill>
                          <a:srgbClr val="000000"/>
                        </a:solidFill>
                        <a:effectLst/>
                        <a:latin typeface="Calibri"/>
                      </a:endParaRPr>
                    </a:p>
                  </a:txBody>
                  <a:tcPr marL="8082" marR="8082" marT="8082" marB="0" anchor="b"/>
                </a:tc>
                <a:tc>
                  <a:txBody>
                    <a:bodyPr/>
                    <a:lstStyle/>
                    <a:p>
                      <a:pPr algn="l" fontAlgn="b"/>
                      <a:endParaRPr lang="en-GB" sz="1200" b="1" i="0" u="none" strike="noStrike" dirty="0">
                        <a:solidFill>
                          <a:srgbClr val="000000"/>
                        </a:solidFill>
                        <a:effectLst/>
                        <a:latin typeface="Calibri"/>
                      </a:endParaRPr>
                    </a:p>
                  </a:txBody>
                  <a:tcPr marL="8082" marR="8082" marT="8082" marB="0" anchor="b"/>
                </a:tc>
                <a:tc>
                  <a:txBody>
                    <a:bodyPr/>
                    <a:lstStyle/>
                    <a:p>
                      <a:pPr algn="r" fontAlgn="b"/>
                      <a:r>
                        <a:rPr lang="en-GB" sz="1200" b="1" u="none" strike="noStrike" dirty="0">
                          <a:effectLst/>
                        </a:rPr>
                        <a:t>2011</a:t>
                      </a:r>
                      <a:endParaRPr lang="en-GB" sz="1200" b="1" i="0" u="none" strike="noStrike" dirty="0">
                        <a:solidFill>
                          <a:srgbClr val="000000"/>
                        </a:solidFill>
                        <a:effectLst/>
                        <a:latin typeface="Calibri"/>
                      </a:endParaRPr>
                    </a:p>
                  </a:txBody>
                  <a:tcPr marL="8082" marR="8082" marT="8082" marB="0" anchor="b"/>
                </a:tc>
                <a:tc>
                  <a:txBody>
                    <a:bodyPr/>
                    <a:lstStyle/>
                    <a:p>
                      <a:pPr algn="l" fontAlgn="b"/>
                      <a:r>
                        <a:rPr lang="en-GB" sz="1200" b="1" u="none" strike="noStrike" dirty="0">
                          <a:effectLst/>
                        </a:rPr>
                        <a:t>More than 40% in the PRS in 2011</a:t>
                      </a:r>
                      <a:endParaRPr lang="en-GB" sz="1200" b="1" i="0" u="none" strike="noStrike" dirty="0">
                        <a:solidFill>
                          <a:srgbClr val="000000"/>
                        </a:solidFill>
                        <a:effectLst/>
                        <a:latin typeface="Calibri"/>
                      </a:endParaRPr>
                    </a:p>
                  </a:txBody>
                  <a:tcPr marL="8082" marR="8082" marT="8082" marB="0" anchor="b"/>
                </a:tc>
              </a:tr>
              <a:tr h="184765">
                <a:tc>
                  <a:txBody>
                    <a:bodyPr/>
                    <a:lstStyle/>
                    <a:p>
                      <a:pPr algn="l" fontAlgn="b"/>
                      <a:r>
                        <a:rPr lang="en-GB" sz="1200" u="none" strike="noStrike">
                          <a:effectLst/>
                        </a:rPr>
                        <a:t>England</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6.4%</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dirty="0">
                          <a:effectLst/>
                        </a:rPr>
                        <a:t>7.1%</a:t>
                      </a:r>
                      <a:endParaRPr lang="en-GB" sz="1200" b="0" i="0" u="none" strike="noStrike" dirty="0">
                        <a:solidFill>
                          <a:srgbClr val="000000"/>
                        </a:solidFill>
                        <a:effectLst/>
                        <a:latin typeface="Calibri"/>
                      </a:endParaRPr>
                    </a:p>
                  </a:txBody>
                  <a:tcPr marL="8082" marR="8082" marT="8082" marB="0" anchor="b"/>
                </a:tc>
                <a:tc>
                  <a:txBody>
                    <a:bodyPr/>
                    <a:lstStyle/>
                    <a:p>
                      <a:pPr algn="r" fontAlgn="b"/>
                      <a:r>
                        <a:rPr lang="en-GB" sz="1200" u="none" strike="noStrike" dirty="0">
                          <a:effectLst/>
                        </a:rPr>
                        <a:t>19.2%</a:t>
                      </a:r>
                      <a:endParaRPr lang="en-GB" sz="1200" b="0" i="0" u="none" strike="noStrike" dirty="0">
                        <a:solidFill>
                          <a:srgbClr val="000000"/>
                        </a:solidFill>
                        <a:effectLst/>
                        <a:latin typeface="Calibri"/>
                      </a:endParaRPr>
                    </a:p>
                  </a:txBody>
                  <a:tcPr marL="8082" marR="8082" marT="808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8082" marR="8082" marT="8082" marB="0" anchor="b"/>
                </a:tc>
                <a:tc>
                  <a:txBody>
                    <a:bodyPr/>
                    <a:lstStyle/>
                    <a:p>
                      <a:pPr algn="r" fontAlgn="b"/>
                      <a:r>
                        <a:rPr lang="en-GB" sz="1200" u="none" strike="noStrike">
                          <a:effectLst/>
                        </a:rPr>
                        <a:t>29.8%</a:t>
                      </a:r>
                      <a:endParaRPr lang="en-GB" sz="1200" b="0" i="0" u="none" strike="noStrike">
                        <a:solidFill>
                          <a:srgbClr val="000000"/>
                        </a:solidFill>
                        <a:effectLst/>
                        <a:latin typeface="Calibri"/>
                      </a:endParaRPr>
                    </a:p>
                  </a:txBody>
                  <a:tcPr marL="8082" marR="8082" marT="8082" marB="0" anchor="b"/>
                </a:tc>
                <a:tc>
                  <a:txBody>
                    <a:bodyPr/>
                    <a:lstStyle/>
                    <a:p>
                      <a:pPr algn="l" fontAlgn="b"/>
                      <a:endParaRPr lang="en-GB" sz="1200" b="0" i="0" u="none" strike="noStrike">
                        <a:solidFill>
                          <a:srgbClr val="000000"/>
                        </a:solidFill>
                        <a:effectLst/>
                        <a:latin typeface="Calibri"/>
                      </a:endParaRPr>
                    </a:p>
                  </a:txBody>
                  <a:tcPr marL="8082" marR="8082" marT="8082" marB="0" anchor="b"/>
                </a:tc>
              </a:tr>
              <a:tr h="748121">
                <a:tc>
                  <a:txBody>
                    <a:bodyPr/>
                    <a:lstStyle/>
                    <a:p>
                      <a:pPr algn="l" fontAlgn="b"/>
                      <a:r>
                        <a:rPr lang="en-GB" sz="1200" u="none" strike="noStrike">
                          <a:effectLst/>
                        </a:rPr>
                        <a:t>London</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7.6%</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8.5%</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dirty="0">
                          <a:effectLst/>
                        </a:rPr>
                        <a:t>14.0%</a:t>
                      </a:r>
                      <a:endParaRPr lang="en-GB" sz="1200" b="0" i="0" u="none" strike="noStrike" dirty="0">
                        <a:solidFill>
                          <a:srgbClr val="000000"/>
                        </a:solidFill>
                        <a:effectLst/>
                        <a:latin typeface="Calibri"/>
                      </a:endParaRPr>
                    </a:p>
                  </a:txBody>
                  <a:tcPr marL="8082" marR="8082" marT="8082"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8082" marR="8082" marT="8082" marB="0" anchor="b"/>
                </a:tc>
                <a:tc>
                  <a:txBody>
                    <a:bodyPr/>
                    <a:lstStyle/>
                    <a:p>
                      <a:pPr algn="r" fontAlgn="b"/>
                      <a:r>
                        <a:rPr lang="en-GB" sz="1200" u="none" strike="noStrike" dirty="0">
                          <a:effectLst/>
                        </a:rPr>
                        <a:t>27.3%</a:t>
                      </a:r>
                      <a:endParaRPr lang="en-GB" sz="1200" b="0" i="0" u="none" strike="noStrike" dirty="0">
                        <a:solidFill>
                          <a:srgbClr val="000000"/>
                        </a:solidFill>
                        <a:effectLst/>
                        <a:latin typeface="Calibri"/>
                      </a:endParaRPr>
                    </a:p>
                  </a:txBody>
                  <a:tcPr marL="8082" marR="8082" marT="8082" marB="0" anchor="b"/>
                </a:tc>
                <a:tc>
                  <a:txBody>
                    <a:bodyPr/>
                    <a:lstStyle/>
                    <a:p>
                      <a:pPr algn="l" fontAlgn="b"/>
                      <a:r>
                        <a:rPr lang="en-GB" sz="1200" u="none" strike="noStrike" dirty="0">
                          <a:effectLst/>
                        </a:rPr>
                        <a:t>Enfield, Harrow, Redbridge</a:t>
                      </a:r>
                      <a:endParaRPr lang="en-GB" sz="1200" b="0" i="0" u="none" strike="noStrike" dirty="0">
                        <a:solidFill>
                          <a:srgbClr val="000000"/>
                        </a:solidFill>
                        <a:effectLst/>
                        <a:latin typeface="Calibri"/>
                      </a:endParaRPr>
                    </a:p>
                  </a:txBody>
                  <a:tcPr marL="8082" marR="8082" marT="8082" marB="0" anchor="b"/>
                </a:tc>
              </a:tr>
              <a:tr h="448872">
                <a:tc>
                  <a:txBody>
                    <a:bodyPr/>
                    <a:lstStyle/>
                    <a:p>
                      <a:pPr algn="l" fontAlgn="b"/>
                      <a:r>
                        <a:rPr lang="en-GB" sz="1200" u="none" strike="noStrike">
                          <a:effectLst/>
                        </a:rPr>
                        <a:t>South East</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5.2%</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6.1%</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19.9%</a:t>
                      </a:r>
                      <a:endParaRPr lang="en-GB" sz="1200" b="0" i="0" u="none" strike="noStrike">
                        <a:solidFill>
                          <a:srgbClr val="000000"/>
                        </a:solidFill>
                        <a:effectLst/>
                        <a:latin typeface="Calibri"/>
                      </a:endParaRPr>
                    </a:p>
                  </a:txBody>
                  <a:tcPr marL="8082" marR="8082" marT="808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8082" marR="8082" marT="8082" marB="0" anchor="b"/>
                </a:tc>
                <a:tc>
                  <a:txBody>
                    <a:bodyPr/>
                    <a:lstStyle/>
                    <a:p>
                      <a:pPr algn="r" fontAlgn="b"/>
                      <a:r>
                        <a:rPr lang="en-GB" sz="1200" u="none" strike="noStrike">
                          <a:effectLst/>
                        </a:rPr>
                        <a:t>30.9%</a:t>
                      </a:r>
                      <a:endParaRPr lang="en-GB" sz="1200" b="0" i="0" u="none" strike="noStrike">
                        <a:solidFill>
                          <a:srgbClr val="000000"/>
                        </a:solidFill>
                        <a:effectLst/>
                        <a:latin typeface="Calibri"/>
                      </a:endParaRPr>
                    </a:p>
                  </a:txBody>
                  <a:tcPr marL="8082" marR="8082" marT="8082" marB="0" anchor="b"/>
                </a:tc>
                <a:tc>
                  <a:txBody>
                    <a:bodyPr/>
                    <a:lstStyle/>
                    <a:p>
                      <a:pPr algn="l" fontAlgn="b"/>
                      <a:r>
                        <a:rPr lang="en-GB" sz="1200" u="none" strike="noStrike" dirty="0">
                          <a:effectLst/>
                        </a:rPr>
                        <a:t>Eastbourne, Hastings, Isle of Wight, </a:t>
                      </a:r>
                      <a:r>
                        <a:rPr lang="en-GB" sz="1200" u="none" strike="noStrike" dirty="0" err="1">
                          <a:effectLst/>
                        </a:rPr>
                        <a:t>Shepway</a:t>
                      </a:r>
                      <a:r>
                        <a:rPr lang="en-GB" sz="1200" u="none" strike="noStrike" dirty="0">
                          <a:effectLst/>
                        </a:rPr>
                        <a:t>, Thanet</a:t>
                      </a:r>
                      <a:endParaRPr lang="en-GB" sz="1200" b="0" i="0" u="none" strike="noStrike" dirty="0">
                        <a:solidFill>
                          <a:srgbClr val="000000"/>
                        </a:solidFill>
                        <a:effectLst/>
                        <a:latin typeface="Calibri"/>
                      </a:endParaRPr>
                    </a:p>
                  </a:txBody>
                  <a:tcPr marL="8082" marR="8082" marT="8082" marB="0" anchor="b"/>
                </a:tc>
              </a:tr>
              <a:tr h="299248">
                <a:tc>
                  <a:txBody>
                    <a:bodyPr/>
                    <a:lstStyle/>
                    <a:p>
                      <a:pPr algn="l" fontAlgn="b"/>
                      <a:r>
                        <a:rPr lang="en-GB" sz="1200" u="none" strike="noStrike">
                          <a:effectLst/>
                        </a:rPr>
                        <a:t>East</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5.3%</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6.2%</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18.3%</a:t>
                      </a:r>
                      <a:endParaRPr lang="en-GB" sz="1200" b="0" i="0" u="none" strike="noStrike">
                        <a:solidFill>
                          <a:srgbClr val="000000"/>
                        </a:solidFill>
                        <a:effectLst/>
                        <a:latin typeface="Calibri"/>
                      </a:endParaRPr>
                    </a:p>
                  </a:txBody>
                  <a:tcPr marL="8082" marR="8082" marT="808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8082" marR="8082" marT="8082" marB="0" anchor="b"/>
                </a:tc>
                <a:tc>
                  <a:txBody>
                    <a:bodyPr/>
                    <a:lstStyle/>
                    <a:p>
                      <a:pPr algn="r" fontAlgn="b"/>
                      <a:r>
                        <a:rPr lang="en-GB" sz="1200" u="none" strike="noStrike">
                          <a:effectLst/>
                        </a:rPr>
                        <a:t>27.9%</a:t>
                      </a:r>
                      <a:endParaRPr lang="en-GB" sz="1200" b="0" i="0" u="none" strike="noStrike">
                        <a:solidFill>
                          <a:srgbClr val="000000"/>
                        </a:solidFill>
                        <a:effectLst/>
                        <a:latin typeface="Calibri"/>
                      </a:endParaRPr>
                    </a:p>
                  </a:txBody>
                  <a:tcPr marL="8082" marR="8082" marT="8082" marB="0" anchor="b"/>
                </a:tc>
                <a:tc>
                  <a:txBody>
                    <a:bodyPr/>
                    <a:lstStyle/>
                    <a:p>
                      <a:pPr algn="l" fontAlgn="b"/>
                      <a:r>
                        <a:rPr lang="en-GB" sz="1200" u="none" strike="noStrike" dirty="0">
                          <a:effectLst/>
                        </a:rPr>
                        <a:t>Castle Point, Southend-on-Sea, </a:t>
                      </a:r>
                      <a:r>
                        <a:rPr lang="en-GB" sz="1200" u="none" strike="noStrike" dirty="0" err="1">
                          <a:effectLst/>
                        </a:rPr>
                        <a:t>Tendring</a:t>
                      </a:r>
                      <a:endParaRPr lang="en-GB" sz="1200" b="0" i="0" u="none" strike="noStrike" dirty="0">
                        <a:solidFill>
                          <a:srgbClr val="000000"/>
                        </a:solidFill>
                        <a:effectLst/>
                        <a:latin typeface="Calibri"/>
                      </a:endParaRPr>
                    </a:p>
                  </a:txBody>
                  <a:tcPr marL="72739" marR="8082" marT="8082" marB="0" anchor="b"/>
                </a:tc>
              </a:tr>
              <a:tr h="299248">
                <a:tc>
                  <a:txBody>
                    <a:bodyPr/>
                    <a:lstStyle/>
                    <a:p>
                      <a:pPr algn="l" fontAlgn="b"/>
                      <a:r>
                        <a:rPr lang="en-GB" sz="1200" u="none" strike="noStrike">
                          <a:effectLst/>
                        </a:rPr>
                        <a:t>South West</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5.4%</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5.9%</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23.7%</a:t>
                      </a:r>
                      <a:endParaRPr lang="en-GB" sz="1200" b="0" i="0" u="none" strike="noStrike">
                        <a:solidFill>
                          <a:srgbClr val="000000"/>
                        </a:solidFill>
                        <a:effectLst/>
                        <a:latin typeface="Calibri"/>
                      </a:endParaRPr>
                    </a:p>
                  </a:txBody>
                  <a:tcPr marL="8082" marR="8082" marT="808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8082" marR="8082" marT="8082" marB="0" anchor="b"/>
                </a:tc>
                <a:tc>
                  <a:txBody>
                    <a:bodyPr/>
                    <a:lstStyle/>
                    <a:p>
                      <a:pPr algn="r" fontAlgn="b"/>
                      <a:r>
                        <a:rPr lang="en-GB" sz="1200" u="none" strike="noStrike">
                          <a:effectLst/>
                        </a:rPr>
                        <a:t>32.7%</a:t>
                      </a:r>
                      <a:endParaRPr lang="en-GB" sz="1200" b="0" i="0" u="none" strike="noStrike">
                        <a:solidFill>
                          <a:srgbClr val="000000"/>
                        </a:solidFill>
                        <a:effectLst/>
                        <a:latin typeface="Calibri"/>
                      </a:endParaRPr>
                    </a:p>
                  </a:txBody>
                  <a:tcPr marL="8082" marR="8082" marT="8082" marB="0" anchor="b"/>
                </a:tc>
                <a:tc>
                  <a:txBody>
                    <a:bodyPr/>
                    <a:lstStyle/>
                    <a:p>
                      <a:pPr algn="l" fontAlgn="b"/>
                      <a:r>
                        <a:rPr lang="en-GB" sz="1200" u="none" strike="noStrike" dirty="0">
                          <a:effectLst/>
                        </a:rPr>
                        <a:t>Bournemouth, North Devon, North Somerset, Torbay, Torridge</a:t>
                      </a:r>
                      <a:endParaRPr lang="en-GB" sz="1200" b="0" i="0" u="none" strike="noStrike" dirty="0">
                        <a:solidFill>
                          <a:srgbClr val="000000"/>
                        </a:solidFill>
                        <a:effectLst/>
                        <a:latin typeface="Calibri"/>
                      </a:endParaRPr>
                    </a:p>
                  </a:txBody>
                  <a:tcPr marL="8082" marR="8082" marT="8082" marB="0" anchor="b"/>
                </a:tc>
              </a:tr>
              <a:tr h="270819">
                <a:tc>
                  <a:txBody>
                    <a:bodyPr/>
                    <a:lstStyle/>
                    <a:p>
                      <a:pPr algn="l" fontAlgn="b"/>
                      <a:r>
                        <a:rPr lang="en-GB" sz="1200" u="none" strike="noStrike">
                          <a:effectLst/>
                        </a:rPr>
                        <a:t>East Midlands</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6.1%</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6.7%</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18.5%</a:t>
                      </a:r>
                      <a:endParaRPr lang="en-GB" sz="1200" b="0" i="0" u="none" strike="noStrike">
                        <a:solidFill>
                          <a:srgbClr val="000000"/>
                        </a:solidFill>
                        <a:effectLst/>
                        <a:latin typeface="Calibri"/>
                      </a:endParaRPr>
                    </a:p>
                  </a:txBody>
                  <a:tcPr marL="8082" marR="8082" marT="808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8082" marR="8082" marT="8082" marB="0" anchor="b"/>
                </a:tc>
                <a:tc>
                  <a:txBody>
                    <a:bodyPr/>
                    <a:lstStyle/>
                    <a:p>
                      <a:pPr algn="r" fontAlgn="b"/>
                      <a:r>
                        <a:rPr lang="en-GB" sz="1200" u="none" strike="noStrike">
                          <a:effectLst/>
                        </a:rPr>
                        <a:t>29.4%</a:t>
                      </a:r>
                      <a:endParaRPr lang="en-GB" sz="1200" b="0" i="0" u="none" strike="noStrike">
                        <a:solidFill>
                          <a:srgbClr val="000000"/>
                        </a:solidFill>
                        <a:effectLst/>
                        <a:latin typeface="Calibri"/>
                      </a:endParaRPr>
                    </a:p>
                  </a:txBody>
                  <a:tcPr marL="8082" marR="8082" marT="8082" marB="0" anchor="b"/>
                </a:tc>
                <a:tc>
                  <a:txBody>
                    <a:bodyPr/>
                    <a:lstStyle/>
                    <a:p>
                      <a:pPr algn="l" fontAlgn="b"/>
                      <a:endParaRPr lang="en-GB" sz="1200" b="0" i="0" u="none" strike="noStrike" dirty="0">
                        <a:solidFill>
                          <a:srgbClr val="000000"/>
                        </a:solidFill>
                        <a:effectLst/>
                        <a:latin typeface="Calibri"/>
                      </a:endParaRPr>
                    </a:p>
                  </a:txBody>
                  <a:tcPr marL="8082" marR="8082" marT="8082" marB="0" anchor="b"/>
                </a:tc>
              </a:tr>
              <a:tr h="270819">
                <a:tc>
                  <a:txBody>
                    <a:bodyPr/>
                    <a:lstStyle/>
                    <a:p>
                      <a:pPr algn="l" fontAlgn="b"/>
                      <a:r>
                        <a:rPr lang="en-GB" sz="1200" u="none" strike="noStrike">
                          <a:effectLst/>
                        </a:rPr>
                        <a:t>West Midlands</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6.7%</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7.5%</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18.0%</a:t>
                      </a:r>
                      <a:endParaRPr lang="en-GB" sz="1200" b="0" i="0" u="none" strike="noStrike">
                        <a:solidFill>
                          <a:srgbClr val="000000"/>
                        </a:solidFill>
                        <a:effectLst/>
                        <a:latin typeface="Calibri"/>
                      </a:endParaRPr>
                    </a:p>
                  </a:txBody>
                  <a:tcPr marL="8082" marR="8082" marT="808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8082" marR="8082" marT="8082" marB="0" anchor="b"/>
                </a:tc>
                <a:tc>
                  <a:txBody>
                    <a:bodyPr/>
                    <a:lstStyle/>
                    <a:p>
                      <a:pPr algn="r" fontAlgn="b"/>
                      <a:r>
                        <a:rPr lang="en-GB" sz="1200" u="none" strike="noStrike">
                          <a:effectLst/>
                        </a:rPr>
                        <a:t>28.4%</a:t>
                      </a:r>
                      <a:endParaRPr lang="en-GB" sz="1200" b="0" i="0" u="none" strike="noStrike">
                        <a:solidFill>
                          <a:srgbClr val="000000"/>
                        </a:solidFill>
                        <a:effectLst/>
                        <a:latin typeface="Calibri"/>
                      </a:endParaRPr>
                    </a:p>
                  </a:txBody>
                  <a:tcPr marL="8082" marR="8082" marT="8082" marB="0" anchor="b"/>
                </a:tc>
                <a:tc>
                  <a:txBody>
                    <a:bodyPr/>
                    <a:lstStyle/>
                    <a:p>
                      <a:pPr algn="l" fontAlgn="b"/>
                      <a:endParaRPr lang="en-GB" sz="1200" b="0" i="0" u="none" strike="noStrike" dirty="0">
                        <a:solidFill>
                          <a:srgbClr val="000000"/>
                        </a:solidFill>
                        <a:effectLst/>
                        <a:latin typeface="Calibri"/>
                      </a:endParaRPr>
                    </a:p>
                  </a:txBody>
                  <a:tcPr marL="8082" marR="8082" marT="8082" marB="0" anchor="b"/>
                </a:tc>
              </a:tr>
              <a:tr h="270819">
                <a:tc>
                  <a:txBody>
                    <a:bodyPr/>
                    <a:lstStyle/>
                    <a:p>
                      <a:pPr algn="l" fontAlgn="b"/>
                      <a:r>
                        <a:rPr lang="en-GB" sz="1200" u="none" strike="noStrike">
                          <a:effectLst/>
                        </a:rPr>
                        <a:t>North East</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7.4%</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dirty="0">
                          <a:effectLst/>
                        </a:rPr>
                        <a:t>8.1%</a:t>
                      </a:r>
                      <a:endParaRPr lang="en-GB" sz="1200" b="0" i="0" u="none" strike="noStrike" dirty="0">
                        <a:solidFill>
                          <a:srgbClr val="000000"/>
                        </a:solidFill>
                        <a:effectLst/>
                        <a:latin typeface="Calibri"/>
                      </a:endParaRPr>
                    </a:p>
                  </a:txBody>
                  <a:tcPr marL="8082" marR="8082" marT="8082" marB="0" anchor="b"/>
                </a:tc>
                <a:tc>
                  <a:txBody>
                    <a:bodyPr/>
                    <a:lstStyle/>
                    <a:p>
                      <a:pPr algn="r" fontAlgn="b"/>
                      <a:r>
                        <a:rPr lang="en-GB" sz="1200" u="none" strike="noStrike">
                          <a:effectLst/>
                        </a:rPr>
                        <a:t>17.5%</a:t>
                      </a:r>
                      <a:endParaRPr lang="en-GB" sz="1200" b="0" i="0" u="none" strike="noStrike">
                        <a:solidFill>
                          <a:srgbClr val="000000"/>
                        </a:solidFill>
                        <a:effectLst/>
                        <a:latin typeface="Calibri"/>
                      </a:endParaRPr>
                    </a:p>
                  </a:txBody>
                  <a:tcPr marL="8082" marR="8082" marT="808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8082" marR="8082" marT="8082" marB="0" anchor="b"/>
                </a:tc>
                <a:tc>
                  <a:txBody>
                    <a:bodyPr/>
                    <a:lstStyle/>
                    <a:p>
                      <a:pPr algn="r" fontAlgn="b"/>
                      <a:r>
                        <a:rPr lang="en-GB" sz="1200" u="none" strike="noStrike">
                          <a:effectLst/>
                        </a:rPr>
                        <a:t>29.7%</a:t>
                      </a:r>
                      <a:endParaRPr lang="en-GB" sz="1200" b="0" i="0" u="none" strike="noStrike">
                        <a:solidFill>
                          <a:srgbClr val="000000"/>
                        </a:solidFill>
                        <a:effectLst/>
                        <a:latin typeface="Calibri"/>
                      </a:endParaRPr>
                    </a:p>
                  </a:txBody>
                  <a:tcPr marL="8082" marR="8082" marT="8082" marB="0" anchor="b"/>
                </a:tc>
                <a:tc>
                  <a:txBody>
                    <a:bodyPr/>
                    <a:lstStyle/>
                    <a:p>
                      <a:pPr algn="l" fontAlgn="b"/>
                      <a:r>
                        <a:rPr lang="en-GB" sz="1200" u="none" strike="noStrike" dirty="0">
                          <a:effectLst/>
                        </a:rPr>
                        <a:t>Darlington</a:t>
                      </a:r>
                      <a:endParaRPr lang="en-GB" sz="1200" b="0" i="0" u="none" strike="noStrike" dirty="0">
                        <a:solidFill>
                          <a:srgbClr val="000000"/>
                        </a:solidFill>
                        <a:effectLst/>
                        <a:latin typeface="Calibri"/>
                      </a:endParaRPr>
                    </a:p>
                  </a:txBody>
                  <a:tcPr marL="8082" marR="8082" marT="8082" marB="0" anchor="b"/>
                </a:tc>
              </a:tr>
              <a:tr h="299248">
                <a:tc>
                  <a:txBody>
                    <a:bodyPr/>
                    <a:lstStyle/>
                    <a:p>
                      <a:pPr algn="l" fontAlgn="b"/>
                      <a:r>
                        <a:rPr lang="en-GB" sz="1200" u="none" strike="noStrike">
                          <a:effectLst/>
                        </a:rPr>
                        <a:t>North West</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7.7%</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dirty="0">
                          <a:effectLst/>
                        </a:rPr>
                        <a:t>8.1%</a:t>
                      </a:r>
                      <a:endParaRPr lang="en-GB" sz="1200" b="0" i="0" u="none" strike="noStrike" dirty="0">
                        <a:solidFill>
                          <a:srgbClr val="000000"/>
                        </a:solidFill>
                        <a:effectLst/>
                        <a:latin typeface="Calibri"/>
                      </a:endParaRPr>
                    </a:p>
                  </a:txBody>
                  <a:tcPr marL="8082" marR="8082" marT="8082" marB="0" anchor="b"/>
                </a:tc>
                <a:tc>
                  <a:txBody>
                    <a:bodyPr/>
                    <a:lstStyle/>
                    <a:p>
                      <a:pPr algn="r" fontAlgn="b"/>
                      <a:r>
                        <a:rPr lang="en-GB" sz="1200" u="none" strike="noStrike">
                          <a:effectLst/>
                        </a:rPr>
                        <a:t>22.3%</a:t>
                      </a:r>
                      <a:endParaRPr lang="en-GB" sz="1200" b="0" i="0" u="none" strike="noStrike">
                        <a:solidFill>
                          <a:srgbClr val="000000"/>
                        </a:solidFill>
                        <a:effectLst/>
                        <a:latin typeface="Calibri"/>
                      </a:endParaRPr>
                    </a:p>
                  </a:txBody>
                  <a:tcPr marL="8082" marR="8082" marT="8082" marB="0" anchor="b"/>
                </a:tc>
                <a:tc>
                  <a:txBody>
                    <a:bodyPr/>
                    <a:lstStyle/>
                    <a:p>
                      <a:pPr algn="ctr" fontAlgn="b"/>
                      <a:r>
                        <a:rPr lang="en-GB" sz="1200" u="none" strike="noStrike"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8082" marR="8082" marT="8082" marB="0" anchor="b"/>
                </a:tc>
                <a:tc>
                  <a:txBody>
                    <a:bodyPr/>
                    <a:lstStyle/>
                    <a:p>
                      <a:pPr algn="r" fontAlgn="b"/>
                      <a:r>
                        <a:rPr lang="en-GB" sz="1200" u="none" strike="noStrike">
                          <a:effectLst/>
                        </a:rPr>
                        <a:t>31.5%</a:t>
                      </a:r>
                      <a:endParaRPr lang="en-GB" sz="1200" b="0" i="0" u="none" strike="noStrike">
                        <a:solidFill>
                          <a:srgbClr val="000000"/>
                        </a:solidFill>
                        <a:effectLst/>
                        <a:latin typeface="Calibri"/>
                      </a:endParaRPr>
                    </a:p>
                  </a:txBody>
                  <a:tcPr marL="8082" marR="8082" marT="8082" marB="0" anchor="b"/>
                </a:tc>
                <a:tc>
                  <a:txBody>
                    <a:bodyPr/>
                    <a:lstStyle/>
                    <a:p>
                      <a:pPr algn="l" fontAlgn="b"/>
                      <a:r>
                        <a:rPr lang="en-GB" sz="1200" u="none" strike="noStrike" dirty="0">
                          <a:effectLst/>
                        </a:rPr>
                        <a:t>Blackpool</a:t>
                      </a:r>
                      <a:r>
                        <a:rPr lang="en-GB" sz="1200" u="none" strike="noStrike" dirty="0" smtClean="0">
                          <a:effectLst/>
                        </a:rPr>
                        <a:t>, Burnley</a:t>
                      </a:r>
                      <a:r>
                        <a:rPr lang="en-GB" sz="1200" u="none" strike="noStrike" dirty="0">
                          <a:effectLst/>
                        </a:rPr>
                        <a:t>, Fylde, Hyndburn, Pendle, Wirral, Wyre</a:t>
                      </a:r>
                      <a:endParaRPr lang="en-GB" sz="1200" b="0" i="0" u="none" strike="noStrike" dirty="0">
                        <a:solidFill>
                          <a:srgbClr val="000000"/>
                        </a:solidFill>
                        <a:effectLst/>
                        <a:latin typeface="Calibri"/>
                      </a:endParaRPr>
                    </a:p>
                  </a:txBody>
                  <a:tcPr marL="8082" marR="8082" marT="8082" marB="0" anchor="b"/>
                </a:tc>
              </a:tr>
              <a:tr h="534157">
                <a:tc>
                  <a:txBody>
                    <a:bodyPr/>
                    <a:lstStyle/>
                    <a:p>
                      <a:pPr algn="l" fontAlgn="b"/>
                      <a:r>
                        <a:rPr lang="en-GB" sz="1200" u="none" strike="noStrike">
                          <a:effectLst/>
                        </a:rPr>
                        <a:t>Yorkshire and Humberside</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a:effectLst/>
                        </a:rPr>
                        <a:t>6.6%</a:t>
                      </a:r>
                      <a:endParaRPr lang="en-GB" sz="1200" b="0" i="0" u="none" strike="noStrike">
                        <a:solidFill>
                          <a:srgbClr val="000000"/>
                        </a:solidFill>
                        <a:effectLst/>
                        <a:latin typeface="Calibri"/>
                      </a:endParaRPr>
                    </a:p>
                  </a:txBody>
                  <a:tcPr marL="8082" marR="8082" marT="8082" marB="0" anchor="b"/>
                </a:tc>
                <a:tc>
                  <a:txBody>
                    <a:bodyPr/>
                    <a:lstStyle/>
                    <a:p>
                      <a:pPr algn="r" fontAlgn="b"/>
                      <a:r>
                        <a:rPr lang="en-GB" sz="1200" u="none" strike="noStrike" dirty="0">
                          <a:effectLst/>
                        </a:rPr>
                        <a:t>7.1%</a:t>
                      </a:r>
                      <a:endParaRPr lang="en-GB" sz="1200" b="0" i="0" u="none" strike="noStrike" dirty="0">
                        <a:solidFill>
                          <a:srgbClr val="000000"/>
                        </a:solidFill>
                        <a:effectLst/>
                        <a:latin typeface="Calibri"/>
                      </a:endParaRPr>
                    </a:p>
                  </a:txBody>
                  <a:tcPr marL="8082" marR="8082" marT="8082" marB="0" anchor="b"/>
                </a:tc>
                <a:tc>
                  <a:txBody>
                    <a:bodyPr/>
                    <a:lstStyle/>
                    <a:p>
                      <a:pPr algn="r" fontAlgn="b"/>
                      <a:r>
                        <a:rPr lang="en-GB" sz="1200" u="none" strike="noStrike">
                          <a:effectLst/>
                        </a:rPr>
                        <a:t>21.8%</a:t>
                      </a:r>
                      <a:endParaRPr lang="en-GB" sz="1200" b="0" i="0" u="none" strike="noStrike">
                        <a:solidFill>
                          <a:srgbClr val="000000"/>
                        </a:solidFill>
                        <a:effectLst/>
                        <a:latin typeface="Calibri"/>
                      </a:endParaRPr>
                    </a:p>
                  </a:txBody>
                  <a:tcPr marL="8082" marR="8082" marT="8082" marB="0" anchor="b"/>
                </a:tc>
                <a:tc>
                  <a:txBody>
                    <a:bodyPr/>
                    <a:lstStyle/>
                    <a:p>
                      <a:pPr algn="ctr" fontAlgn="b"/>
                      <a:r>
                        <a:rPr lang="en-GB" sz="1200" u="none" strike="noStrike" dirty="0" smtClean="0">
                          <a:solidFill>
                            <a:schemeClr val="accent4">
                              <a:lumMod val="60000"/>
                              <a:lumOff val="40000"/>
                            </a:schemeClr>
                          </a:solidFill>
                          <a:effectLst/>
                          <a:sym typeface="Wingdings"/>
                        </a:rPr>
                        <a:t></a:t>
                      </a:r>
                      <a:endParaRPr lang="en-GB" sz="1200" b="0" i="0" u="none" strike="noStrike" dirty="0">
                        <a:solidFill>
                          <a:srgbClr val="BF8F00"/>
                        </a:solidFill>
                        <a:effectLst/>
                        <a:latin typeface="Wingdings"/>
                      </a:endParaRPr>
                    </a:p>
                  </a:txBody>
                  <a:tcPr marL="8082" marR="8082" marT="8082" marB="0" anchor="b"/>
                </a:tc>
                <a:tc>
                  <a:txBody>
                    <a:bodyPr/>
                    <a:lstStyle/>
                    <a:p>
                      <a:pPr algn="r" fontAlgn="b"/>
                      <a:r>
                        <a:rPr lang="en-GB" sz="1200" u="none" strike="noStrike">
                          <a:effectLst/>
                        </a:rPr>
                        <a:t>31.9%</a:t>
                      </a:r>
                      <a:endParaRPr lang="en-GB" sz="1200" b="0" i="0" u="none" strike="noStrike">
                        <a:solidFill>
                          <a:srgbClr val="000000"/>
                        </a:solidFill>
                        <a:effectLst/>
                        <a:latin typeface="Calibri"/>
                      </a:endParaRPr>
                    </a:p>
                  </a:txBody>
                  <a:tcPr marL="8082" marR="8082" marT="8082" marB="0" anchor="b"/>
                </a:tc>
                <a:tc>
                  <a:txBody>
                    <a:bodyPr/>
                    <a:lstStyle/>
                    <a:p>
                      <a:pPr algn="l" fontAlgn="b"/>
                      <a:r>
                        <a:rPr lang="en-GB" sz="1200" u="none" strike="noStrike" dirty="0">
                          <a:effectLst/>
                        </a:rPr>
                        <a:t>Bradford, North East Lincolnshire, </a:t>
                      </a:r>
                      <a:r>
                        <a:rPr lang="en-GB" sz="1200" u="none" strike="noStrike" dirty="0" err="1">
                          <a:effectLst/>
                        </a:rPr>
                        <a:t>Richmondshire</a:t>
                      </a:r>
                      <a:r>
                        <a:rPr lang="en-GB" sz="1200" u="none" strike="noStrike" dirty="0">
                          <a:effectLst/>
                        </a:rPr>
                        <a:t>, Scarborough</a:t>
                      </a:r>
                      <a:endParaRPr lang="en-GB" sz="1200" b="0" i="0" u="none" strike="noStrike" dirty="0">
                        <a:solidFill>
                          <a:srgbClr val="000000"/>
                        </a:solidFill>
                        <a:effectLst/>
                        <a:latin typeface="Calibri"/>
                      </a:endParaRPr>
                    </a:p>
                  </a:txBody>
                  <a:tcPr marL="8082" marR="8082" marT="8082" marB="0" anchor="b"/>
                </a:tc>
              </a:tr>
            </a:tbl>
          </a:graphicData>
        </a:graphic>
      </p:graphicFrame>
    </p:spTree>
    <p:extLst>
      <p:ext uri="{BB962C8B-B14F-4D97-AF65-F5344CB8AC3E}">
        <p14:creationId xmlns:p14="http://schemas.microsoft.com/office/powerpoint/2010/main" val="597081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tale of two cities</a:t>
            </a:r>
            <a:endParaRPr lang="en-GB" dirty="0"/>
          </a:p>
        </p:txBody>
      </p:sp>
      <p:sp>
        <p:nvSpPr>
          <p:cNvPr id="4" name="TextBox 3"/>
          <p:cNvSpPr txBox="1"/>
          <p:nvPr/>
        </p:nvSpPr>
        <p:spPr>
          <a:xfrm>
            <a:off x="5580112" y="5978527"/>
            <a:ext cx="3051092" cy="369332"/>
          </a:xfrm>
          <a:prstGeom prst="rect">
            <a:avLst/>
          </a:prstGeom>
          <a:noFill/>
        </p:spPr>
        <p:txBody>
          <a:bodyPr wrap="none" rtlCol="0">
            <a:spAutoFit/>
          </a:bodyPr>
          <a:lstStyle/>
          <a:p>
            <a:r>
              <a:rPr lang="en-GB" i="1" dirty="0" smtClean="0"/>
              <a:t>Source: 2001 and 2011  census</a:t>
            </a:r>
            <a:endParaRPr lang="en-GB" i="1" dirty="0"/>
          </a:p>
        </p:txBody>
      </p:sp>
      <p:graphicFrame>
        <p:nvGraphicFramePr>
          <p:cNvPr id="7" name="Table 6"/>
          <p:cNvGraphicFramePr>
            <a:graphicFrameLocks noGrp="1"/>
          </p:cNvGraphicFramePr>
          <p:nvPr>
            <p:extLst>
              <p:ext uri="{D42A27DB-BD31-4B8C-83A1-F6EECF244321}">
                <p14:modId xmlns:p14="http://schemas.microsoft.com/office/powerpoint/2010/main" val="3273603809"/>
              </p:ext>
            </p:extLst>
          </p:nvPr>
        </p:nvGraphicFramePr>
        <p:xfrm>
          <a:off x="1022350" y="1484779"/>
          <a:ext cx="7535799" cy="3415671"/>
        </p:xfrm>
        <a:graphic>
          <a:graphicData uri="http://schemas.openxmlformats.org/drawingml/2006/table">
            <a:tbl>
              <a:tblPr>
                <a:tableStyleId>{5C22544A-7EE6-4342-B048-85BDC9FD1C3A}</a:tableStyleId>
              </a:tblPr>
              <a:tblGrid>
                <a:gridCol w="2900299"/>
                <a:gridCol w="927100"/>
                <a:gridCol w="774700"/>
                <a:gridCol w="774700"/>
                <a:gridCol w="774700"/>
                <a:gridCol w="774700"/>
                <a:gridCol w="609600"/>
              </a:tblGrid>
              <a:tr h="411689">
                <a:tc>
                  <a:txBody>
                    <a:bodyPr/>
                    <a:lstStyle/>
                    <a:p>
                      <a:pPr algn="l" fontAlgn="b"/>
                      <a:endParaRPr lang="en-GB" sz="1400" b="0" i="0" u="none" strike="noStrike" dirty="0">
                        <a:solidFill>
                          <a:srgbClr val="000000"/>
                        </a:solidFill>
                        <a:effectLst/>
                        <a:latin typeface="Calibri"/>
                      </a:endParaRPr>
                    </a:p>
                  </a:txBody>
                  <a:tcPr marL="9525" marR="9525" marT="9525" marB="0" anchor="b"/>
                </a:tc>
                <a:tc gridSpan="3">
                  <a:txBody>
                    <a:bodyPr/>
                    <a:lstStyle/>
                    <a:p>
                      <a:pPr algn="ctr" fontAlgn="b"/>
                      <a:r>
                        <a:rPr lang="en-GB" sz="1400" b="1" u="none" strike="noStrike" dirty="0">
                          <a:effectLst/>
                        </a:rPr>
                        <a:t>Manchester</a:t>
                      </a:r>
                      <a:endParaRPr lang="en-GB" sz="1400" b="1" i="0" u="none" strike="noStrike" dirty="0">
                        <a:solidFill>
                          <a:srgbClr val="000000"/>
                        </a:solidFill>
                        <a:effectLst/>
                        <a:latin typeface="Calibri"/>
                      </a:endParaRPr>
                    </a:p>
                  </a:txBody>
                  <a:tcPr marL="9525" marR="9525" marT="9525" marB="0" anchor="b"/>
                </a:tc>
                <a:tc hMerge="1">
                  <a:txBody>
                    <a:bodyPr/>
                    <a:lstStyle/>
                    <a:p>
                      <a:pPr algn="l" fontAlgn="b"/>
                      <a:endParaRPr lang="en-GB" sz="1400" b="0" i="0" u="none" strike="noStrike" dirty="0">
                        <a:solidFill>
                          <a:srgbClr val="000000"/>
                        </a:solidFill>
                        <a:effectLst/>
                        <a:latin typeface="Calibri"/>
                      </a:endParaRPr>
                    </a:p>
                  </a:txBody>
                  <a:tcPr marL="9525" marR="9525" marT="9525" marB="0" anchor="b"/>
                </a:tc>
                <a:tc hMerge="1">
                  <a:txBody>
                    <a:bodyPr/>
                    <a:lstStyle/>
                    <a:p>
                      <a:pPr algn="l" fontAlgn="b"/>
                      <a:endParaRPr lang="en-GB" sz="1400" b="0" i="0" u="none" strike="noStrike" dirty="0">
                        <a:solidFill>
                          <a:srgbClr val="000000"/>
                        </a:solidFill>
                        <a:effectLst/>
                        <a:latin typeface="Calibri"/>
                      </a:endParaRPr>
                    </a:p>
                  </a:txBody>
                  <a:tcPr marL="9525" marR="9525" marT="9525" marB="0" anchor="b"/>
                </a:tc>
                <a:tc gridSpan="3">
                  <a:txBody>
                    <a:bodyPr/>
                    <a:lstStyle/>
                    <a:p>
                      <a:pPr algn="ctr" fontAlgn="b"/>
                      <a:r>
                        <a:rPr lang="en-GB" sz="1400" b="1" u="none" strike="noStrike" dirty="0">
                          <a:effectLst/>
                        </a:rPr>
                        <a:t>Liverpool</a:t>
                      </a:r>
                      <a:endParaRPr lang="en-GB" sz="1400" b="1" i="0" u="none" strike="noStrike" dirty="0">
                        <a:solidFill>
                          <a:srgbClr val="000000"/>
                        </a:solidFill>
                        <a:effectLst/>
                        <a:latin typeface="Calibri"/>
                      </a:endParaRPr>
                    </a:p>
                  </a:txBody>
                  <a:tcPr marL="9525" marR="9525" marT="9525" marB="0" anchor="b"/>
                </a:tc>
                <a:tc hMerge="1">
                  <a:txBody>
                    <a:bodyPr/>
                    <a:lstStyle/>
                    <a:p>
                      <a:pPr algn="l" fontAlgn="b"/>
                      <a:endParaRPr lang="en-GB" sz="1400" b="0" i="0" u="none" strike="noStrike" dirty="0">
                        <a:solidFill>
                          <a:srgbClr val="000000"/>
                        </a:solidFill>
                        <a:effectLst/>
                        <a:latin typeface="Calibri"/>
                      </a:endParaRPr>
                    </a:p>
                  </a:txBody>
                  <a:tcPr marL="9525" marR="9525" marT="9525" marB="0" anchor="b"/>
                </a:tc>
                <a:tc hMerge="1">
                  <a:txBody>
                    <a:bodyPr/>
                    <a:lstStyle/>
                    <a:p>
                      <a:pPr algn="l" fontAlgn="b"/>
                      <a:endParaRPr lang="en-GB" sz="1400" b="0" i="0" u="none" strike="noStrike" dirty="0">
                        <a:solidFill>
                          <a:srgbClr val="000000"/>
                        </a:solidFill>
                        <a:effectLst/>
                        <a:latin typeface="Calibri"/>
                      </a:endParaRPr>
                    </a:p>
                  </a:txBody>
                  <a:tcPr marL="9525" marR="9525" marT="9525" marB="0" anchor="b"/>
                </a:tc>
              </a:tr>
              <a:tr h="411689">
                <a:tc>
                  <a:txBody>
                    <a:bodyPr/>
                    <a:lstStyle/>
                    <a:p>
                      <a:pPr algn="l" fontAlgn="b"/>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b="1" u="none" strike="noStrike" dirty="0">
                          <a:effectLst/>
                        </a:rPr>
                        <a:t>2001</a:t>
                      </a:r>
                      <a:endParaRPr lang="en-GB" sz="1400" b="1" i="0" u="none" strike="noStrike" dirty="0">
                        <a:solidFill>
                          <a:srgbClr val="000000"/>
                        </a:solidFill>
                        <a:effectLst/>
                        <a:latin typeface="Calibri"/>
                      </a:endParaRPr>
                    </a:p>
                  </a:txBody>
                  <a:tcPr marL="9525" marR="9525" marT="9525" marB="0" anchor="b"/>
                </a:tc>
                <a:tc>
                  <a:txBody>
                    <a:bodyPr/>
                    <a:lstStyle/>
                    <a:p>
                      <a:pPr algn="r" fontAlgn="b"/>
                      <a:r>
                        <a:rPr lang="en-GB" sz="1400" b="1" u="none" strike="noStrike" dirty="0">
                          <a:effectLst/>
                        </a:rPr>
                        <a:t>2011</a:t>
                      </a:r>
                      <a:endParaRPr lang="en-GB" sz="1400" b="1" i="0" u="none" strike="noStrike" dirty="0">
                        <a:solidFill>
                          <a:srgbClr val="000000"/>
                        </a:solidFill>
                        <a:effectLst/>
                        <a:latin typeface="Calibri"/>
                      </a:endParaRPr>
                    </a:p>
                  </a:txBody>
                  <a:tcPr marL="9525" marR="9525" marT="9525" marB="0" anchor="b"/>
                </a:tc>
                <a:tc>
                  <a:txBody>
                    <a:bodyPr/>
                    <a:lstStyle/>
                    <a:p>
                      <a:pPr algn="r" fontAlgn="b"/>
                      <a:r>
                        <a:rPr lang="en-GB" sz="1400" b="1" u="none" strike="noStrike" dirty="0">
                          <a:effectLst/>
                        </a:rPr>
                        <a:t>Change</a:t>
                      </a:r>
                      <a:endParaRPr lang="en-GB" sz="1400" b="1" i="0" u="none" strike="noStrike" dirty="0">
                        <a:solidFill>
                          <a:srgbClr val="000000"/>
                        </a:solidFill>
                        <a:effectLst/>
                        <a:latin typeface="Calibri"/>
                      </a:endParaRPr>
                    </a:p>
                  </a:txBody>
                  <a:tcPr marL="9525" marR="9525" marT="9525" marB="0" anchor="b"/>
                </a:tc>
                <a:tc>
                  <a:txBody>
                    <a:bodyPr/>
                    <a:lstStyle/>
                    <a:p>
                      <a:pPr algn="r" fontAlgn="b"/>
                      <a:r>
                        <a:rPr lang="en-GB" sz="1400" b="1" u="none" strike="noStrike" dirty="0">
                          <a:effectLst/>
                        </a:rPr>
                        <a:t>2001</a:t>
                      </a:r>
                      <a:endParaRPr lang="en-GB" sz="1400" b="1" i="0" u="none" strike="noStrike" dirty="0">
                        <a:solidFill>
                          <a:srgbClr val="000000"/>
                        </a:solidFill>
                        <a:effectLst/>
                        <a:latin typeface="Calibri"/>
                      </a:endParaRPr>
                    </a:p>
                  </a:txBody>
                  <a:tcPr marL="9525" marR="9525" marT="9525" marB="0" anchor="b"/>
                </a:tc>
                <a:tc>
                  <a:txBody>
                    <a:bodyPr/>
                    <a:lstStyle/>
                    <a:p>
                      <a:pPr algn="r" fontAlgn="b"/>
                      <a:r>
                        <a:rPr lang="en-GB" sz="1400" b="1" u="none" strike="noStrike" dirty="0">
                          <a:effectLst/>
                        </a:rPr>
                        <a:t>2011</a:t>
                      </a:r>
                      <a:endParaRPr lang="en-GB" sz="1400" b="1" i="0" u="none" strike="noStrike" dirty="0">
                        <a:solidFill>
                          <a:srgbClr val="000000"/>
                        </a:solidFill>
                        <a:effectLst/>
                        <a:latin typeface="Calibri"/>
                      </a:endParaRPr>
                    </a:p>
                  </a:txBody>
                  <a:tcPr marL="9525" marR="9525" marT="9525" marB="0" anchor="b"/>
                </a:tc>
                <a:tc>
                  <a:txBody>
                    <a:bodyPr/>
                    <a:lstStyle/>
                    <a:p>
                      <a:pPr algn="r" fontAlgn="b"/>
                      <a:r>
                        <a:rPr lang="en-GB" sz="1400" b="1" u="none" strike="noStrike" dirty="0">
                          <a:effectLst/>
                        </a:rPr>
                        <a:t>Change</a:t>
                      </a:r>
                      <a:endParaRPr lang="en-GB" sz="1400" b="1" i="0" u="none" strike="noStrike" dirty="0">
                        <a:solidFill>
                          <a:srgbClr val="000000"/>
                        </a:solidFill>
                        <a:effectLst/>
                        <a:latin typeface="Calibri"/>
                      </a:endParaRPr>
                    </a:p>
                  </a:txBody>
                  <a:tcPr marL="9525" marR="9525" marT="9525" marB="0" anchor="b"/>
                </a:tc>
              </a:tr>
              <a:tr h="411689">
                <a:tc>
                  <a:txBody>
                    <a:bodyPr/>
                    <a:lstStyle/>
                    <a:p>
                      <a:pPr algn="l" fontAlgn="b"/>
                      <a:r>
                        <a:rPr lang="en-GB" sz="1400" u="none" strike="noStrike" dirty="0">
                          <a:effectLst/>
                        </a:rPr>
                        <a:t>Households</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smtClean="0">
                          <a:effectLst/>
                        </a:rPr>
                        <a:t>167,451 </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smtClean="0">
                          <a:effectLst/>
                        </a:rPr>
                        <a:t>204,969 </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a:effectLst/>
                        </a:rPr>
                        <a:t>22%</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smtClean="0">
                          <a:effectLst/>
                        </a:rPr>
                        <a:t>187,865 </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smtClean="0">
                          <a:effectLst/>
                        </a:rPr>
                        <a:t>206,515 </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a:effectLst/>
                        </a:rPr>
                        <a:t>10%</a:t>
                      </a:r>
                      <a:endParaRPr lang="en-GB" sz="1400" b="0" i="0" u="none" strike="noStrike" dirty="0">
                        <a:solidFill>
                          <a:srgbClr val="000000"/>
                        </a:solidFill>
                        <a:effectLst/>
                        <a:latin typeface="Calibri"/>
                      </a:endParaRPr>
                    </a:p>
                  </a:txBody>
                  <a:tcPr marL="9525" marR="9525" marT="9525" marB="0" anchor="b"/>
                </a:tc>
              </a:tr>
              <a:tr h="411689">
                <a:tc>
                  <a:txBody>
                    <a:bodyPr/>
                    <a:lstStyle/>
                    <a:p>
                      <a:pPr algn="l" fontAlgn="b"/>
                      <a:r>
                        <a:rPr lang="en-GB" sz="1400" u="none" strike="noStrike" dirty="0">
                          <a:effectLst/>
                        </a:rPr>
                        <a:t>PRS</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smtClean="0">
                          <a:effectLst/>
                        </a:rPr>
                        <a:t>31,424 </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smtClean="0">
                          <a:effectLst/>
                        </a:rPr>
                        <a:t>61,411 </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a:effectLst/>
                        </a:rPr>
                        <a:t>95%</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smtClean="0">
                          <a:effectLst/>
                        </a:rPr>
                        <a:t>28,515 </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smtClean="0">
                          <a:effectLst/>
                        </a:rPr>
                        <a:t>50,987 </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a:effectLst/>
                        </a:rPr>
                        <a:t>79%</a:t>
                      </a:r>
                      <a:endParaRPr lang="en-GB" sz="1400" b="0" i="0" u="none" strike="noStrike" dirty="0">
                        <a:solidFill>
                          <a:srgbClr val="000000"/>
                        </a:solidFill>
                        <a:effectLst/>
                        <a:latin typeface="Calibri"/>
                      </a:endParaRPr>
                    </a:p>
                  </a:txBody>
                  <a:tcPr marL="9525" marR="9525" marT="9525" marB="0" anchor="b"/>
                </a:tc>
              </a:tr>
              <a:tr h="513489">
                <a:tc>
                  <a:txBody>
                    <a:bodyPr/>
                    <a:lstStyle/>
                    <a:p>
                      <a:pPr algn="l" fontAlgn="b"/>
                      <a:r>
                        <a:rPr lang="en-GB" sz="1400" u="none" strike="noStrike" dirty="0">
                          <a:effectLst/>
                        </a:rPr>
                        <a:t>Single people</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smtClean="0">
                          <a:effectLst/>
                        </a:rPr>
                        <a:t>9,908 </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smtClean="0">
                          <a:effectLst/>
                        </a:rPr>
                        <a:t>17,390 </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a:effectLst/>
                        </a:rPr>
                        <a:t>76%</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smtClean="0">
                          <a:effectLst/>
                        </a:rPr>
                        <a:t>8,949 </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smtClean="0">
                          <a:effectLst/>
                        </a:rPr>
                        <a:t>20,951 </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a:effectLst/>
                        </a:rPr>
                        <a:t>134%</a:t>
                      </a:r>
                      <a:endParaRPr lang="en-GB" sz="1400" b="0" i="0" u="none" strike="noStrike" dirty="0">
                        <a:solidFill>
                          <a:srgbClr val="000000"/>
                        </a:solidFill>
                        <a:effectLst/>
                        <a:latin typeface="Calibri"/>
                      </a:endParaRPr>
                    </a:p>
                  </a:txBody>
                  <a:tcPr marL="9525" marR="9525" marT="9525" marB="0" anchor="b"/>
                </a:tc>
              </a:tr>
              <a:tr h="432048">
                <a:tc>
                  <a:txBody>
                    <a:bodyPr/>
                    <a:lstStyle/>
                    <a:p>
                      <a:pPr algn="l" fontAlgn="b"/>
                      <a:r>
                        <a:rPr lang="en-GB" sz="1400" u="none" strike="noStrike" dirty="0">
                          <a:effectLst/>
                        </a:rPr>
                        <a:t>Other</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smtClean="0">
                          <a:effectLst/>
                        </a:rPr>
                        <a:t>7,258 </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smtClean="0">
                          <a:effectLst/>
                        </a:rPr>
                        <a:t>17,090 </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a:effectLst/>
                        </a:rPr>
                        <a:t>135%</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smtClean="0">
                          <a:effectLst/>
                        </a:rPr>
                        <a:t>3,872 </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smtClean="0">
                          <a:effectLst/>
                        </a:rPr>
                        <a:t>7,864 </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a:effectLst/>
                        </a:rPr>
                        <a:t>103%</a:t>
                      </a:r>
                      <a:endParaRPr lang="en-GB" sz="1400" b="0" i="0" u="none" strike="noStrike" dirty="0">
                        <a:solidFill>
                          <a:srgbClr val="000000"/>
                        </a:solidFill>
                        <a:effectLst/>
                        <a:latin typeface="Calibri"/>
                      </a:endParaRPr>
                    </a:p>
                  </a:txBody>
                  <a:tcPr marL="9525" marR="9525" marT="9525" marB="0" anchor="b"/>
                </a:tc>
              </a:tr>
              <a:tr h="411689">
                <a:tc>
                  <a:txBody>
                    <a:bodyPr/>
                    <a:lstStyle/>
                    <a:p>
                      <a:pPr algn="l" fontAlgn="b"/>
                      <a:r>
                        <a:rPr lang="en-GB" sz="1400" u="none" strike="noStrike" dirty="0">
                          <a:effectLst/>
                        </a:rPr>
                        <a:t>Couples with dependent children</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smtClean="0">
                          <a:effectLst/>
                        </a:rPr>
                        <a:t>2,152</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smtClean="0">
                          <a:effectLst/>
                        </a:rPr>
                        <a:t>6,950 </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a:effectLst/>
                        </a:rPr>
                        <a:t>223%</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smtClean="0">
                          <a:effectLst/>
                        </a:rPr>
                        <a:t>1,790</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smtClean="0">
                          <a:effectLst/>
                        </a:rPr>
                        <a:t>4,143 </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a:effectLst/>
                        </a:rPr>
                        <a:t>131%</a:t>
                      </a:r>
                      <a:endParaRPr lang="en-GB" sz="1400" b="0" i="0" u="none" strike="noStrike" dirty="0">
                        <a:solidFill>
                          <a:srgbClr val="000000"/>
                        </a:solidFill>
                        <a:effectLst/>
                        <a:latin typeface="Calibri"/>
                      </a:endParaRPr>
                    </a:p>
                  </a:txBody>
                  <a:tcPr marL="9525" marR="9525" marT="9525" marB="0" anchor="b"/>
                </a:tc>
              </a:tr>
              <a:tr h="411689">
                <a:tc>
                  <a:txBody>
                    <a:bodyPr/>
                    <a:lstStyle/>
                    <a:p>
                      <a:pPr algn="l" fontAlgn="b"/>
                      <a:r>
                        <a:rPr lang="en-GB" sz="1400" u="none" strike="noStrike" dirty="0">
                          <a:effectLst/>
                        </a:rPr>
                        <a:t>Single parents with dependent children</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smtClean="0">
                          <a:effectLst/>
                        </a:rPr>
                        <a:t>3,356</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smtClean="0">
                          <a:effectLst/>
                        </a:rPr>
                        <a:t>5,121 </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a:effectLst/>
                        </a:rPr>
                        <a:t>53%</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smtClean="0">
                          <a:effectLst/>
                        </a:rPr>
                        <a:t>5,280</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smtClean="0">
                          <a:effectLst/>
                        </a:rPr>
                        <a:t>7,028 </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a:effectLst/>
                        </a:rPr>
                        <a:t>33%</a:t>
                      </a:r>
                      <a:endParaRPr lang="en-GB" sz="14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4202530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tale of two cities</a:t>
            </a:r>
            <a:endParaRPr lang="en-GB"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5536" y="1556791"/>
            <a:ext cx="3799399" cy="5290515"/>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20072" y="1484784"/>
            <a:ext cx="3182593" cy="5263201"/>
          </a:xfrm>
          <a:prstGeom prst="rect">
            <a:avLst/>
          </a:prstGeom>
        </p:spPr>
      </p:pic>
    </p:spTree>
    <p:extLst>
      <p:ext uri="{BB962C8B-B14F-4D97-AF65-F5344CB8AC3E}">
        <p14:creationId xmlns:p14="http://schemas.microsoft.com/office/powerpoint/2010/main" val="628278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tale of two cities</a:t>
            </a:r>
            <a:endParaRPr lang="en-GB"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5317" y="1147122"/>
            <a:ext cx="4091710" cy="5698837"/>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48064" y="1200728"/>
            <a:ext cx="3312368" cy="5584203"/>
          </a:xfrm>
          <a:prstGeom prst="rect">
            <a:avLst/>
          </a:prstGeom>
        </p:spPr>
      </p:pic>
    </p:spTree>
    <p:extLst>
      <p:ext uri="{BB962C8B-B14F-4D97-AF65-F5344CB8AC3E}">
        <p14:creationId xmlns:p14="http://schemas.microsoft.com/office/powerpoint/2010/main" val="1577022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tale of two cities</a:t>
            </a:r>
            <a:endParaRPr lang="en-GB"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9512" y="1223819"/>
            <a:ext cx="4082474" cy="5634181"/>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76056" y="1223818"/>
            <a:ext cx="3107343" cy="5524165"/>
          </a:xfrm>
          <a:prstGeom prst="rect">
            <a:avLst/>
          </a:prstGeom>
        </p:spPr>
      </p:pic>
    </p:spTree>
    <p:extLst>
      <p:ext uri="{BB962C8B-B14F-4D97-AF65-F5344CB8AC3E}">
        <p14:creationId xmlns:p14="http://schemas.microsoft.com/office/powerpoint/2010/main" val="1385502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tale of two cities</a:t>
            </a:r>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48065" y="1214581"/>
            <a:ext cx="3377099" cy="5643419"/>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504" y="1124744"/>
            <a:ext cx="4100946" cy="5569529"/>
          </a:xfrm>
          <a:prstGeom prst="rect">
            <a:avLst/>
          </a:prstGeom>
        </p:spPr>
      </p:pic>
    </p:spTree>
    <p:extLst>
      <p:ext uri="{BB962C8B-B14F-4D97-AF65-F5344CB8AC3E}">
        <p14:creationId xmlns:p14="http://schemas.microsoft.com/office/powerpoint/2010/main" val="1994785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does housing matter?</a:t>
            </a:r>
            <a:endParaRPr lang="en-GB" dirty="0"/>
          </a:p>
        </p:txBody>
      </p:sp>
      <p:sp>
        <p:nvSpPr>
          <p:cNvPr id="3" name="Content Placeholder 2"/>
          <p:cNvSpPr>
            <a:spLocks noGrp="1"/>
          </p:cNvSpPr>
          <p:nvPr>
            <p:ph idx="1"/>
          </p:nvPr>
        </p:nvSpPr>
        <p:spPr>
          <a:xfrm>
            <a:off x="457200" y="1600200"/>
            <a:ext cx="8229600" cy="4925144"/>
          </a:xfrm>
        </p:spPr>
        <p:txBody>
          <a:bodyPr>
            <a:normAutofit fontScale="85000" lnSpcReduction="20000"/>
          </a:bodyPr>
          <a:lstStyle/>
          <a:p>
            <a:pPr marL="0" indent="0">
              <a:buNone/>
            </a:pPr>
            <a:r>
              <a:rPr lang="en-GB" dirty="0" smtClean="0"/>
              <a:t>“Access to adequate housing has been a hallmark of the history of public policies in the United Kingdom. For generations, women and men have progressively given shape to the notion that a dignified life includes access to decent and fair housing, regardless of level of income or other status.” (p4-5)</a:t>
            </a:r>
          </a:p>
          <a:p>
            <a:pPr marL="0" indent="0">
              <a:buNone/>
            </a:pPr>
            <a:r>
              <a:rPr lang="en-GB" dirty="0" smtClean="0"/>
              <a:t>“The Special Rapporteur considers that the United Kingdom faces a critical situation in terms of availability, affordability and access to adequate housing, particularly in some geographical areas.” (p7)</a:t>
            </a:r>
          </a:p>
          <a:p>
            <a:pPr marL="0" indent="0">
              <a:buNone/>
            </a:pPr>
            <a:r>
              <a:rPr lang="en-GB" dirty="0" smtClean="0"/>
              <a:t>“For many, private tenancy is the only option.” (p9)</a:t>
            </a:r>
          </a:p>
          <a:p>
            <a:pPr marL="0" indent="0" algn="r">
              <a:buNone/>
            </a:pPr>
            <a:endParaRPr lang="en-GB" dirty="0" smtClean="0"/>
          </a:p>
          <a:p>
            <a:pPr marL="0" indent="0" algn="r">
              <a:buNone/>
            </a:pPr>
            <a:r>
              <a:rPr lang="en-GB" dirty="0" smtClean="0"/>
              <a:t>UN report, December 2013</a:t>
            </a:r>
            <a:endParaRPr lang="en-GB" dirty="0"/>
          </a:p>
        </p:txBody>
      </p:sp>
    </p:spTree>
    <p:extLst>
      <p:ext uri="{BB962C8B-B14F-4D97-AF65-F5344CB8AC3E}">
        <p14:creationId xmlns:p14="http://schemas.microsoft.com/office/powerpoint/2010/main" val="1529413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tale of two cities</a:t>
            </a:r>
            <a:endParaRPr lang="en-GB"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24744"/>
            <a:ext cx="4119419" cy="5597237"/>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91221" y="1309759"/>
            <a:ext cx="3284142" cy="5447711"/>
          </a:xfrm>
          <a:prstGeom prst="rect">
            <a:avLst/>
          </a:prstGeom>
        </p:spPr>
      </p:pic>
    </p:spTree>
    <p:extLst>
      <p:ext uri="{BB962C8B-B14F-4D97-AF65-F5344CB8AC3E}">
        <p14:creationId xmlns:p14="http://schemas.microsoft.com/office/powerpoint/2010/main" val="1687426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t>Growth of the private rented sector</a:t>
            </a:r>
          </a:p>
          <a:p>
            <a:r>
              <a:rPr lang="en-GB" dirty="0" smtClean="0"/>
              <a:t>Increasing reliance for some household types </a:t>
            </a:r>
          </a:p>
          <a:p>
            <a:pPr lvl="1"/>
            <a:r>
              <a:rPr lang="en-GB" dirty="0" smtClean="0"/>
              <a:t>Single people (28%)</a:t>
            </a:r>
          </a:p>
          <a:p>
            <a:pPr lvl="1"/>
            <a:r>
              <a:rPr lang="en-GB" dirty="0" smtClean="0"/>
              <a:t>Couples without children (17%)</a:t>
            </a:r>
          </a:p>
          <a:p>
            <a:pPr lvl="1"/>
            <a:r>
              <a:rPr lang="en-GB" dirty="0" smtClean="0"/>
              <a:t>Other households (43%)</a:t>
            </a:r>
          </a:p>
          <a:p>
            <a:pPr lvl="1"/>
            <a:r>
              <a:rPr lang="en-GB" dirty="0" smtClean="0"/>
              <a:t>Couples with dependent children (16%)</a:t>
            </a:r>
          </a:p>
          <a:p>
            <a:pPr lvl="1"/>
            <a:r>
              <a:rPr lang="en-GB" dirty="0" smtClean="0"/>
              <a:t>Lone parents with dependent children (30%)</a:t>
            </a:r>
          </a:p>
          <a:p>
            <a:r>
              <a:rPr lang="en-GB" dirty="0" smtClean="0"/>
              <a:t>Spatial variation</a:t>
            </a:r>
            <a:endParaRPr lang="en-GB" dirty="0"/>
          </a:p>
        </p:txBody>
      </p:sp>
    </p:spTree>
    <p:extLst>
      <p:ext uri="{BB962C8B-B14F-4D97-AF65-F5344CB8AC3E}">
        <p14:creationId xmlns:p14="http://schemas.microsoft.com/office/powerpoint/2010/main" val="3931880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r>
              <a:rPr lang="en-GB" dirty="0" smtClean="0"/>
              <a:t>How has the private rented sector changed between 2001 and 2011 in England?  Who has been affected by this change and where?</a:t>
            </a:r>
          </a:p>
          <a:p>
            <a:pPr lvl="1"/>
            <a:r>
              <a:rPr lang="en-GB" dirty="0" smtClean="0"/>
              <a:t>The growth in the private rented sector</a:t>
            </a:r>
          </a:p>
          <a:p>
            <a:pPr lvl="1"/>
            <a:r>
              <a:rPr lang="en-GB" dirty="0" smtClean="0"/>
              <a:t>Changing household types</a:t>
            </a:r>
          </a:p>
          <a:p>
            <a:pPr lvl="1"/>
            <a:r>
              <a:rPr lang="en-GB" dirty="0" smtClean="0"/>
              <a:t>Stories of change</a:t>
            </a:r>
          </a:p>
          <a:p>
            <a:pPr lvl="1"/>
            <a:r>
              <a:rPr lang="en-GB" dirty="0" smtClean="0"/>
              <a:t>A case in point – a tale of two cities</a:t>
            </a:r>
          </a:p>
          <a:p>
            <a:endParaRPr lang="en-GB" dirty="0"/>
          </a:p>
        </p:txBody>
      </p:sp>
    </p:spTree>
    <p:extLst>
      <p:ext uri="{BB962C8B-B14F-4D97-AF65-F5344CB8AC3E}">
        <p14:creationId xmlns:p14="http://schemas.microsoft.com/office/powerpoint/2010/main" val="627355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73241" y="1412776"/>
            <a:ext cx="4269416" cy="4699376"/>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298" y="1412776"/>
            <a:ext cx="4075999" cy="4582495"/>
          </a:xfrm>
          <a:prstGeom prst="rect">
            <a:avLst/>
          </a:prstGeom>
        </p:spPr>
      </p:pic>
      <p:sp>
        <p:nvSpPr>
          <p:cNvPr id="2" name="Title 1"/>
          <p:cNvSpPr>
            <a:spLocks noGrp="1"/>
          </p:cNvSpPr>
          <p:nvPr>
            <p:ph type="title"/>
          </p:nvPr>
        </p:nvSpPr>
        <p:spPr/>
        <p:txBody>
          <a:bodyPr>
            <a:normAutofit fontScale="90000"/>
          </a:bodyPr>
          <a:lstStyle/>
          <a:p>
            <a:r>
              <a:rPr lang="en-GB" dirty="0" smtClean="0"/>
              <a:t>The private rented sector has grown …</a:t>
            </a:r>
            <a:endParaRPr lang="en-GB" dirty="0"/>
          </a:p>
        </p:txBody>
      </p:sp>
      <p:pic>
        <p:nvPicPr>
          <p:cNvPr id="4" name="table"/>
          <p:cNvPicPr/>
          <p:nvPr/>
        </p:nvPicPr>
        <p:blipFill>
          <a:blip r:embed="rId4" cstate="screen">
            <a:extLst>
              <a:ext uri="{28A0092B-C50C-407E-A947-70E740481C1C}">
                <a14:useLocalDpi xmlns:a14="http://schemas.microsoft.com/office/drawing/2010/main"/>
              </a:ext>
            </a:extLst>
          </a:blip>
          <a:stretch>
            <a:fillRect/>
          </a:stretch>
        </p:blipFill>
        <p:spPr>
          <a:xfrm>
            <a:off x="7308305" y="5589240"/>
            <a:ext cx="1835695" cy="1290606"/>
          </a:xfrm>
          <a:prstGeom prst="rect">
            <a:avLst/>
          </a:prstGeom>
        </p:spPr>
      </p:pic>
      <p:sp>
        <p:nvSpPr>
          <p:cNvPr id="9" name="Text Box 2"/>
          <p:cNvSpPr txBox="1">
            <a:spLocks noChangeArrowheads="1"/>
          </p:cNvSpPr>
          <p:nvPr/>
        </p:nvSpPr>
        <p:spPr bwMode="auto">
          <a:xfrm>
            <a:off x="1619672" y="5802370"/>
            <a:ext cx="3049050" cy="362934"/>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Aft>
                <a:spcPts val="1000"/>
              </a:spcAft>
            </a:pPr>
            <a:r>
              <a:rPr lang="en-GB" sz="1400" dirty="0">
                <a:effectLst/>
                <a:latin typeface="Calibri"/>
                <a:ea typeface="Calibri"/>
                <a:cs typeface="Times New Roman"/>
              </a:rPr>
              <a:t>2001 – </a:t>
            </a:r>
            <a:r>
              <a:rPr lang="en-GB" sz="1400" dirty="0" smtClean="0">
                <a:effectLst/>
                <a:latin typeface="Calibri"/>
                <a:ea typeface="Calibri"/>
                <a:cs typeface="Times New Roman"/>
              </a:rPr>
              <a:t>England</a:t>
            </a:r>
            <a:endParaRPr lang="en-GB" sz="2000" dirty="0">
              <a:effectLst/>
              <a:latin typeface="Calibri"/>
              <a:ea typeface="Calibri"/>
              <a:cs typeface="Times New Roman"/>
            </a:endParaRPr>
          </a:p>
        </p:txBody>
      </p:sp>
      <p:sp>
        <p:nvSpPr>
          <p:cNvPr id="10" name="Text Box 2"/>
          <p:cNvSpPr txBox="1">
            <a:spLocks noChangeArrowheads="1"/>
          </p:cNvSpPr>
          <p:nvPr/>
        </p:nvSpPr>
        <p:spPr bwMode="auto">
          <a:xfrm>
            <a:off x="5411382" y="5813804"/>
            <a:ext cx="3049050" cy="362934"/>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Aft>
                <a:spcPts val="1000"/>
              </a:spcAft>
            </a:pPr>
            <a:r>
              <a:rPr lang="en-GB" sz="1400" dirty="0">
                <a:effectLst/>
                <a:latin typeface="Calibri"/>
                <a:ea typeface="Calibri"/>
                <a:cs typeface="Times New Roman"/>
              </a:rPr>
              <a:t>2011 – </a:t>
            </a:r>
            <a:r>
              <a:rPr lang="en-GB" sz="1400" dirty="0" smtClean="0">
                <a:effectLst/>
                <a:latin typeface="Calibri"/>
                <a:ea typeface="Calibri"/>
                <a:cs typeface="Times New Roman"/>
              </a:rPr>
              <a:t>England</a:t>
            </a:r>
            <a:endParaRPr lang="en-GB" sz="2000" dirty="0">
              <a:effectLst/>
              <a:latin typeface="Calibri"/>
              <a:ea typeface="Calibri"/>
              <a:cs typeface="Times New Roman"/>
            </a:endParaRPr>
          </a:p>
        </p:txBody>
      </p:sp>
    </p:spTree>
    <p:extLst>
      <p:ext uri="{BB962C8B-B14F-4D97-AF65-F5344CB8AC3E}">
        <p14:creationId xmlns:p14="http://schemas.microsoft.com/office/powerpoint/2010/main" val="2592860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in England …</a:t>
            </a:r>
            <a:endParaRPr lang="en-GB" dirty="0"/>
          </a:p>
        </p:txBody>
      </p:sp>
      <p:pic>
        <p:nvPicPr>
          <p:cNvPr id="4" name="table"/>
          <p:cNvPicPr/>
          <p:nvPr/>
        </p:nvPicPr>
        <p:blipFill>
          <a:blip r:embed="rId2" cstate="screen">
            <a:extLst>
              <a:ext uri="{28A0092B-C50C-407E-A947-70E740481C1C}">
                <a14:useLocalDpi xmlns:a14="http://schemas.microsoft.com/office/drawing/2010/main"/>
              </a:ext>
            </a:extLst>
          </a:blip>
          <a:stretch>
            <a:fillRect/>
          </a:stretch>
        </p:blipFill>
        <p:spPr>
          <a:xfrm>
            <a:off x="7308305" y="5589240"/>
            <a:ext cx="1835695" cy="1290606"/>
          </a:xfrm>
          <a:prstGeom prst="rect">
            <a:avLst/>
          </a:prstGeom>
        </p:spPr>
      </p:pic>
      <p:sp>
        <p:nvSpPr>
          <p:cNvPr id="9" name="Text Box 2"/>
          <p:cNvSpPr txBox="1">
            <a:spLocks noChangeArrowheads="1"/>
          </p:cNvSpPr>
          <p:nvPr/>
        </p:nvSpPr>
        <p:spPr bwMode="auto">
          <a:xfrm>
            <a:off x="1619672" y="5802370"/>
            <a:ext cx="3049050" cy="362934"/>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Aft>
                <a:spcPts val="1000"/>
              </a:spcAft>
            </a:pPr>
            <a:r>
              <a:rPr lang="en-GB" sz="1000" dirty="0">
                <a:effectLst/>
                <a:latin typeface="Calibri"/>
                <a:ea typeface="Calibri"/>
                <a:cs typeface="Times New Roman"/>
              </a:rPr>
              <a:t>2001 – </a:t>
            </a:r>
            <a:r>
              <a:rPr lang="en-GB" sz="1000" dirty="0" smtClean="0">
                <a:effectLst/>
                <a:latin typeface="Calibri"/>
                <a:ea typeface="Calibri"/>
                <a:cs typeface="Times New Roman"/>
              </a:rPr>
              <a:t>London</a:t>
            </a:r>
            <a:endParaRPr lang="en-GB" sz="1200" dirty="0">
              <a:effectLst/>
              <a:latin typeface="Calibri"/>
              <a:ea typeface="Calibri"/>
              <a:cs typeface="Times New Roman"/>
            </a:endParaRPr>
          </a:p>
        </p:txBody>
      </p:sp>
      <p:sp>
        <p:nvSpPr>
          <p:cNvPr id="10" name="Text Box 2"/>
          <p:cNvSpPr txBox="1">
            <a:spLocks noChangeArrowheads="1"/>
          </p:cNvSpPr>
          <p:nvPr/>
        </p:nvSpPr>
        <p:spPr bwMode="auto">
          <a:xfrm>
            <a:off x="6012160" y="5813804"/>
            <a:ext cx="2040938" cy="362934"/>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Aft>
                <a:spcPts val="1000"/>
              </a:spcAft>
            </a:pPr>
            <a:r>
              <a:rPr lang="en-GB" sz="1000" dirty="0">
                <a:effectLst/>
                <a:latin typeface="Calibri"/>
                <a:ea typeface="Calibri"/>
                <a:cs typeface="Times New Roman"/>
              </a:rPr>
              <a:t>2011 – </a:t>
            </a:r>
            <a:r>
              <a:rPr lang="en-GB" sz="1000" dirty="0" smtClean="0">
                <a:effectLst/>
                <a:latin typeface="Calibri"/>
                <a:ea typeface="Calibri"/>
                <a:cs typeface="Times New Roman"/>
              </a:rPr>
              <a:t>London</a:t>
            </a:r>
            <a:endParaRPr lang="en-GB" sz="1200" dirty="0">
              <a:effectLst/>
              <a:latin typeface="Calibri"/>
              <a:ea typeface="Calibri"/>
              <a:cs typeface="Times New Roman"/>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826" y="2059708"/>
            <a:ext cx="4500000" cy="3519001"/>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44008" y="2058479"/>
            <a:ext cx="4500000" cy="3491229"/>
          </a:xfrm>
          <a:prstGeom prst="rect">
            <a:avLst/>
          </a:prstGeom>
        </p:spPr>
      </p:pic>
    </p:spTree>
    <p:extLst>
      <p:ext uri="{BB962C8B-B14F-4D97-AF65-F5344CB8AC3E}">
        <p14:creationId xmlns:p14="http://schemas.microsoft.com/office/powerpoint/2010/main" val="2187382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2" cstate="screen">
            <a:extLst>
              <a:ext uri="{28A0092B-C50C-407E-A947-70E740481C1C}">
                <a14:useLocalDpi xmlns:a14="http://schemas.microsoft.com/office/drawing/2010/main"/>
              </a:ext>
            </a:extLst>
          </a:blip>
          <a:srcRect/>
          <a:stretch/>
        </p:blipFill>
        <p:spPr bwMode="auto">
          <a:xfrm>
            <a:off x="179512" y="1341472"/>
            <a:ext cx="1985010" cy="4175760"/>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p:txBody>
          <a:bodyPr>
            <a:normAutofit/>
          </a:bodyPr>
          <a:lstStyle/>
          <a:p>
            <a:r>
              <a:rPr lang="en-GB" sz="3600" dirty="0" smtClean="0"/>
              <a:t>… but the growth is unevenly distributed …</a:t>
            </a:r>
            <a:endParaRPr lang="en-GB" sz="3600" dirty="0"/>
          </a:p>
        </p:txBody>
      </p:sp>
      <p:pic>
        <p:nvPicPr>
          <p:cNvPr id="12" name="Picture 11"/>
          <p:cNvPicPr/>
          <p:nvPr/>
        </p:nvPicPr>
        <p:blipFill rotWithShape="1">
          <a:blip r:embed="rId3" cstate="screen">
            <a:extLst>
              <a:ext uri="{28A0092B-C50C-407E-A947-70E740481C1C}">
                <a14:useLocalDpi xmlns:a14="http://schemas.microsoft.com/office/drawing/2010/main"/>
              </a:ext>
            </a:extLst>
          </a:blip>
          <a:srcRect/>
          <a:stretch/>
        </p:blipFill>
        <p:spPr bwMode="auto">
          <a:xfrm>
            <a:off x="7020272" y="5259049"/>
            <a:ext cx="2025331" cy="1168270"/>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4" cstate="screen">
            <a:extLst>
              <a:ext uri="{28A0092B-C50C-407E-A947-70E740481C1C}">
                <a14:useLocalDpi xmlns:a14="http://schemas.microsoft.com/office/drawing/2010/main"/>
              </a:ext>
            </a:extLst>
          </a:blip>
          <a:srcRect/>
          <a:stretch/>
        </p:blipFill>
        <p:spPr bwMode="auto">
          <a:xfrm>
            <a:off x="2267744" y="1683747"/>
            <a:ext cx="3030855" cy="3113405"/>
          </a:xfrm>
          <a:prstGeom prst="rect">
            <a:avLst/>
          </a:prstGeom>
          <a:ln>
            <a:solidFill>
              <a:schemeClr val="tx1"/>
            </a:solidFill>
          </a:ln>
          <a:extLst>
            <a:ext uri="{53640926-AAD7-44D8-BBD7-CCE9431645EC}">
              <a14:shadowObscured xmlns:a14="http://schemas.microsoft.com/office/drawing/2010/main"/>
            </a:ext>
          </a:extLst>
        </p:spPr>
      </p:pic>
      <p:pic>
        <p:nvPicPr>
          <p:cNvPr id="14" name="Picture 13"/>
          <p:cNvPicPr/>
          <p:nvPr/>
        </p:nvPicPr>
        <p:blipFill rotWithShape="1">
          <a:blip r:embed="rId5" cstate="screen">
            <a:extLst>
              <a:ext uri="{28A0092B-C50C-407E-A947-70E740481C1C}">
                <a14:useLocalDpi xmlns:a14="http://schemas.microsoft.com/office/drawing/2010/main"/>
              </a:ext>
            </a:extLst>
          </a:blip>
          <a:srcRect/>
          <a:stretch/>
        </p:blipFill>
        <p:spPr bwMode="auto">
          <a:xfrm>
            <a:off x="5436096" y="2433826"/>
            <a:ext cx="3537499" cy="2795374"/>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5363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 at neighbourhood as well as district level</a:t>
            </a:r>
            <a:endParaRPr lang="en-GB" sz="3600" dirty="0"/>
          </a:p>
        </p:txBody>
      </p:sp>
      <p:pic>
        <p:nvPicPr>
          <p:cNvPr id="4" name="Picture 3"/>
          <p:cNvPicPr/>
          <p:nvPr/>
        </p:nvPicPr>
        <p:blipFill rotWithShape="1">
          <a:blip r:embed="rId2" cstate="screen">
            <a:extLst>
              <a:ext uri="{28A0092B-C50C-407E-A947-70E740481C1C}">
                <a14:useLocalDpi xmlns:a14="http://schemas.microsoft.com/office/drawing/2010/main"/>
              </a:ext>
            </a:extLst>
          </a:blip>
          <a:srcRect/>
          <a:stretch/>
        </p:blipFill>
        <p:spPr bwMode="auto">
          <a:xfrm>
            <a:off x="107504" y="1340769"/>
            <a:ext cx="4464496" cy="3816423"/>
          </a:xfrm>
          <a:prstGeom prst="rect">
            <a:avLst/>
          </a:prstGeom>
          <a:ln>
            <a:solidFill>
              <a:schemeClr val="accent6">
                <a:lumMod val="50000"/>
              </a:schemeClr>
            </a:solidFill>
          </a:ln>
          <a:extLst>
            <a:ext uri="{53640926-AAD7-44D8-BBD7-CCE9431645EC}">
              <a14:shadowObscured xmlns:a14="http://schemas.microsoft.com/office/drawing/2010/main"/>
            </a:ext>
          </a:extLst>
        </p:spPr>
      </p:pic>
      <p:pic>
        <p:nvPicPr>
          <p:cNvPr id="5" name="Picture 4"/>
          <p:cNvPicPr/>
          <p:nvPr/>
        </p:nvPicPr>
        <p:blipFill rotWithShape="1">
          <a:blip r:embed="rId3" cstate="screen">
            <a:extLst>
              <a:ext uri="{28A0092B-C50C-407E-A947-70E740481C1C}">
                <a14:useLocalDpi xmlns:a14="http://schemas.microsoft.com/office/drawing/2010/main"/>
              </a:ext>
            </a:extLst>
          </a:blip>
          <a:srcRect/>
          <a:stretch/>
        </p:blipFill>
        <p:spPr bwMode="auto">
          <a:xfrm>
            <a:off x="4572000" y="1340768"/>
            <a:ext cx="4536504" cy="3816423"/>
          </a:xfrm>
          <a:prstGeom prst="rect">
            <a:avLst/>
          </a:prstGeom>
          <a:ln>
            <a:solidFill>
              <a:schemeClr val="accent6">
                <a:lumMod val="5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3460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Household types are changing</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2036011499"/>
              </p:ext>
            </p:extLst>
          </p:nvPr>
        </p:nvGraphicFramePr>
        <p:xfrm>
          <a:off x="179512" y="1484784"/>
          <a:ext cx="8823922" cy="4314876"/>
        </p:xfrm>
        <a:graphic>
          <a:graphicData uri="http://schemas.openxmlformats.org/drawingml/2006/table">
            <a:tbl>
              <a:tblPr>
                <a:tableStyleId>{5C22544A-7EE6-4342-B048-85BDC9FD1C3A}</a:tableStyleId>
              </a:tblPr>
              <a:tblGrid>
                <a:gridCol w="1080120"/>
                <a:gridCol w="792088"/>
                <a:gridCol w="720080"/>
                <a:gridCol w="792088"/>
                <a:gridCol w="720080"/>
                <a:gridCol w="504056"/>
                <a:gridCol w="864096"/>
                <a:gridCol w="792088"/>
                <a:gridCol w="864096"/>
                <a:gridCol w="864096"/>
                <a:gridCol w="831034"/>
              </a:tblGrid>
              <a:tr h="155667">
                <a:tc>
                  <a:txBody>
                    <a:bodyPr/>
                    <a:lstStyle/>
                    <a:p>
                      <a:pPr algn="l" fontAlgn="b"/>
                      <a:r>
                        <a:rPr lang="en-GB" sz="1200" b="1" u="none" strike="noStrike" dirty="0">
                          <a:effectLst/>
                          <a:latin typeface="+mj-lt"/>
                        </a:rPr>
                        <a:t>Households ('000s)</a:t>
                      </a:r>
                      <a:endParaRPr lang="en-GB" sz="1200" b="1" i="0" u="none" strike="noStrike" dirty="0">
                        <a:solidFill>
                          <a:srgbClr val="000000"/>
                        </a:solidFill>
                        <a:effectLst/>
                        <a:latin typeface="+mj-lt"/>
                      </a:endParaRPr>
                    </a:p>
                  </a:txBody>
                  <a:tcPr marL="7783" marR="7783" marT="7783" marB="0" anchor="b"/>
                </a:tc>
                <a:tc>
                  <a:txBody>
                    <a:bodyPr/>
                    <a:lstStyle/>
                    <a:p>
                      <a:pPr algn="r" fontAlgn="b"/>
                      <a:r>
                        <a:rPr lang="en-GB" sz="1200" b="1" u="none" strike="noStrike" dirty="0">
                          <a:effectLst/>
                          <a:latin typeface="+mj-lt"/>
                        </a:rPr>
                        <a:t>2001</a:t>
                      </a:r>
                      <a:endParaRPr lang="en-GB" sz="1200" b="1" i="0" u="none" strike="noStrike" dirty="0">
                        <a:solidFill>
                          <a:srgbClr val="000000"/>
                        </a:solidFill>
                        <a:effectLst/>
                        <a:latin typeface="+mj-lt"/>
                      </a:endParaRPr>
                    </a:p>
                  </a:txBody>
                  <a:tcPr marL="7783" marR="7783" marT="7783" marB="0" anchor="b"/>
                </a:tc>
                <a:tc>
                  <a:txBody>
                    <a:bodyPr/>
                    <a:lstStyle/>
                    <a:p>
                      <a:pPr algn="l" fontAlgn="b"/>
                      <a:endParaRPr lang="en-GB" sz="1200" b="1" i="0" u="none" strike="noStrike" dirty="0">
                        <a:solidFill>
                          <a:srgbClr val="000000"/>
                        </a:solidFill>
                        <a:effectLst/>
                        <a:latin typeface="+mj-lt"/>
                      </a:endParaRPr>
                    </a:p>
                  </a:txBody>
                  <a:tcPr marL="7783" marR="7783" marT="7783" marB="0" anchor="b"/>
                </a:tc>
                <a:tc>
                  <a:txBody>
                    <a:bodyPr/>
                    <a:lstStyle/>
                    <a:p>
                      <a:pPr algn="l" fontAlgn="b"/>
                      <a:endParaRPr lang="en-GB" sz="1200" b="1" i="0" u="none" strike="noStrike" dirty="0">
                        <a:solidFill>
                          <a:srgbClr val="000000"/>
                        </a:solidFill>
                        <a:effectLst/>
                        <a:latin typeface="+mj-lt"/>
                      </a:endParaRPr>
                    </a:p>
                  </a:txBody>
                  <a:tcPr marL="7783" marR="7783" marT="7783" marB="0" anchor="b"/>
                </a:tc>
                <a:tc>
                  <a:txBody>
                    <a:bodyPr/>
                    <a:lstStyle/>
                    <a:p>
                      <a:pPr algn="l" fontAlgn="b"/>
                      <a:endParaRPr lang="en-GB" sz="1200" b="1" i="0" u="none" strike="noStrike" dirty="0">
                        <a:solidFill>
                          <a:srgbClr val="000000"/>
                        </a:solidFill>
                        <a:effectLst/>
                        <a:latin typeface="+mj-lt"/>
                      </a:endParaRPr>
                    </a:p>
                  </a:txBody>
                  <a:tcPr marL="7783" marR="7783" marT="7783" marB="0" anchor="b"/>
                </a:tc>
                <a:tc>
                  <a:txBody>
                    <a:bodyPr/>
                    <a:lstStyle/>
                    <a:p>
                      <a:pPr algn="l" fontAlgn="b"/>
                      <a:endParaRPr lang="en-GB" sz="1200" b="1" i="0" u="none" strike="noStrike" dirty="0">
                        <a:solidFill>
                          <a:srgbClr val="000000"/>
                        </a:solidFill>
                        <a:effectLst/>
                        <a:latin typeface="+mj-lt"/>
                      </a:endParaRPr>
                    </a:p>
                  </a:txBody>
                  <a:tcPr marL="7783" marR="7783" marT="7783" marB="0" anchor="b"/>
                </a:tc>
                <a:tc>
                  <a:txBody>
                    <a:bodyPr/>
                    <a:lstStyle/>
                    <a:p>
                      <a:pPr algn="r" fontAlgn="b"/>
                      <a:r>
                        <a:rPr lang="en-GB" sz="1200" b="1" u="none" strike="noStrike" dirty="0">
                          <a:effectLst/>
                          <a:latin typeface="+mj-lt"/>
                        </a:rPr>
                        <a:t>2011</a:t>
                      </a:r>
                      <a:endParaRPr lang="en-GB" sz="1200" b="1" i="0" u="none" strike="noStrike" dirty="0">
                        <a:solidFill>
                          <a:srgbClr val="000000"/>
                        </a:solidFill>
                        <a:effectLst/>
                        <a:latin typeface="+mj-lt"/>
                      </a:endParaRPr>
                    </a:p>
                  </a:txBody>
                  <a:tcPr marL="7783" marR="7783" marT="7783" marB="0" anchor="b"/>
                </a:tc>
                <a:tc>
                  <a:txBody>
                    <a:bodyPr/>
                    <a:lstStyle/>
                    <a:p>
                      <a:pPr algn="l" fontAlgn="b"/>
                      <a:endParaRPr lang="en-GB" sz="1200" b="1" i="0" u="none" strike="noStrike" dirty="0">
                        <a:solidFill>
                          <a:srgbClr val="000000"/>
                        </a:solidFill>
                        <a:effectLst/>
                        <a:latin typeface="+mj-lt"/>
                      </a:endParaRPr>
                    </a:p>
                  </a:txBody>
                  <a:tcPr marL="7783" marR="7783" marT="7783" marB="0" anchor="b"/>
                </a:tc>
                <a:tc>
                  <a:txBody>
                    <a:bodyPr/>
                    <a:lstStyle/>
                    <a:p>
                      <a:pPr algn="l" fontAlgn="b"/>
                      <a:endParaRPr lang="en-GB" sz="1200" b="1" i="0" u="none" strike="noStrike" dirty="0">
                        <a:solidFill>
                          <a:srgbClr val="000000"/>
                        </a:solidFill>
                        <a:effectLst/>
                        <a:latin typeface="+mj-lt"/>
                      </a:endParaRPr>
                    </a:p>
                  </a:txBody>
                  <a:tcPr marL="7783" marR="7783" marT="7783" marB="0" anchor="b"/>
                </a:tc>
                <a:tc>
                  <a:txBody>
                    <a:bodyPr/>
                    <a:lstStyle/>
                    <a:p>
                      <a:pPr algn="l" fontAlgn="b"/>
                      <a:endParaRPr lang="en-GB" sz="1200" b="1" i="0" u="none" strike="noStrike" dirty="0">
                        <a:solidFill>
                          <a:srgbClr val="000000"/>
                        </a:solidFill>
                        <a:effectLst/>
                        <a:latin typeface="+mj-lt"/>
                      </a:endParaRPr>
                    </a:p>
                  </a:txBody>
                  <a:tcPr marL="7783" marR="7783" marT="7783" marB="0" anchor="b"/>
                </a:tc>
                <a:tc>
                  <a:txBody>
                    <a:bodyPr/>
                    <a:lstStyle/>
                    <a:p>
                      <a:pPr algn="l" fontAlgn="b"/>
                      <a:endParaRPr lang="en-GB" sz="1200" b="1" i="0" u="none" strike="noStrike" dirty="0">
                        <a:solidFill>
                          <a:srgbClr val="000000"/>
                        </a:solidFill>
                        <a:effectLst/>
                        <a:latin typeface="+mj-lt"/>
                      </a:endParaRPr>
                    </a:p>
                  </a:txBody>
                  <a:tcPr marL="7783" marR="7783" marT="7783" marB="0" anchor="b"/>
                </a:tc>
              </a:tr>
              <a:tr h="418744">
                <a:tc>
                  <a:txBody>
                    <a:bodyPr/>
                    <a:lstStyle/>
                    <a:p>
                      <a:pPr algn="l" fontAlgn="b"/>
                      <a:r>
                        <a:rPr lang="en-GB" sz="1100" b="1" u="none" strike="noStrike" dirty="0">
                          <a:effectLst/>
                        </a:rPr>
                        <a:t>Region</a:t>
                      </a:r>
                      <a:endParaRPr lang="en-GB" sz="1100" b="1" i="0" u="none" strike="noStrike" dirty="0">
                        <a:solidFill>
                          <a:srgbClr val="000000"/>
                        </a:solidFill>
                        <a:effectLst/>
                        <a:latin typeface="Calibri"/>
                      </a:endParaRPr>
                    </a:p>
                  </a:txBody>
                  <a:tcPr marL="7783" marR="7783" marT="7783" marB="0" anchor="b"/>
                </a:tc>
                <a:tc>
                  <a:txBody>
                    <a:bodyPr/>
                    <a:lstStyle/>
                    <a:p>
                      <a:pPr algn="r" fontAlgn="b"/>
                      <a:r>
                        <a:rPr lang="en-GB" sz="1100" b="1" u="none" strike="noStrike" dirty="0">
                          <a:effectLst/>
                        </a:rPr>
                        <a:t>Households without dependents</a:t>
                      </a:r>
                      <a:endParaRPr lang="en-GB" sz="1100" b="1" i="0" u="none" strike="noStrike" dirty="0">
                        <a:solidFill>
                          <a:srgbClr val="000000"/>
                        </a:solidFill>
                        <a:effectLst/>
                        <a:latin typeface="Calibri"/>
                      </a:endParaRPr>
                    </a:p>
                  </a:txBody>
                  <a:tcPr marL="7783" marR="7783" marT="7783" marB="0" anchor="b"/>
                </a:tc>
                <a:tc>
                  <a:txBody>
                    <a:bodyPr/>
                    <a:lstStyle/>
                    <a:p>
                      <a:pPr algn="r" fontAlgn="b"/>
                      <a:r>
                        <a:rPr lang="en-GB" sz="1100" b="1" u="none" strike="noStrike" dirty="0">
                          <a:effectLst/>
                        </a:rPr>
                        <a:t>Older people</a:t>
                      </a:r>
                      <a:endParaRPr lang="en-GB" sz="1100" b="1" i="0" u="none" strike="noStrike" dirty="0">
                        <a:solidFill>
                          <a:srgbClr val="000000"/>
                        </a:solidFill>
                        <a:effectLst/>
                        <a:latin typeface="Calibri"/>
                      </a:endParaRPr>
                    </a:p>
                  </a:txBody>
                  <a:tcPr marL="7783" marR="7783" marT="7783" marB="0" anchor="b"/>
                </a:tc>
                <a:tc>
                  <a:txBody>
                    <a:bodyPr/>
                    <a:lstStyle/>
                    <a:p>
                      <a:pPr algn="r" fontAlgn="b"/>
                      <a:r>
                        <a:rPr lang="en-GB" sz="1100" b="1" u="none" strike="noStrike" dirty="0">
                          <a:effectLst/>
                        </a:rPr>
                        <a:t>Dependent children</a:t>
                      </a:r>
                      <a:endParaRPr lang="en-GB" sz="1100" b="1" i="0" u="none" strike="noStrike" dirty="0">
                        <a:solidFill>
                          <a:srgbClr val="000000"/>
                        </a:solidFill>
                        <a:effectLst/>
                        <a:latin typeface="Calibri"/>
                      </a:endParaRPr>
                    </a:p>
                  </a:txBody>
                  <a:tcPr marL="7783" marR="7783" marT="7783" marB="0" anchor="b"/>
                </a:tc>
                <a:tc>
                  <a:txBody>
                    <a:bodyPr/>
                    <a:lstStyle/>
                    <a:p>
                      <a:pPr algn="r" fontAlgn="b"/>
                      <a:r>
                        <a:rPr lang="en-GB" sz="1100" b="1" u="none" strike="noStrike" dirty="0">
                          <a:effectLst/>
                        </a:rPr>
                        <a:t>Non dependent children</a:t>
                      </a:r>
                      <a:endParaRPr lang="en-GB" sz="1100" b="1" i="0" u="none" strike="noStrike" dirty="0">
                        <a:solidFill>
                          <a:srgbClr val="000000"/>
                        </a:solidFill>
                        <a:effectLst/>
                        <a:latin typeface="Calibri"/>
                      </a:endParaRPr>
                    </a:p>
                  </a:txBody>
                  <a:tcPr marL="7783" marR="7783" marT="7783" marB="0" anchor="b"/>
                </a:tc>
                <a:tc>
                  <a:txBody>
                    <a:bodyPr/>
                    <a:lstStyle/>
                    <a:p>
                      <a:pPr algn="r" fontAlgn="b"/>
                      <a:r>
                        <a:rPr lang="en-GB" sz="1100" b="1" u="none" strike="noStrike" dirty="0">
                          <a:effectLst/>
                        </a:rPr>
                        <a:t>All</a:t>
                      </a:r>
                      <a:endParaRPr lang="en-GB" sz="1100" b="1" i="0" u="none" strike="noStrike" dirty="0">
                        <a:solidFill>
                          <a:srgbClr val="000000"/>
                        </a:solidFill>
                        <a:effectLst/>
                        <a:latin typeface="Calibri"/>
                      </a:endParaRPr>
                    </a:p>
                  </a:txBody>
                  <a:tcPr marL="7783" marR="7783" marT="7783" marB="0" anchor="b"/>
                </a:tc>
                <a:tc>
                  <a:txBody>
                    <a:bodyPr/>
                    <a:lstStyle/>
                    <a:p>
                      <a:pPr algn="r" fontAlgn="b"/>
                      <a:r>
                        <a:rPr lang="en-GB" sz="1100" b="1" u="none" strike="noStrike" dirty="0">
                          <a:effectLst/>
                        </a:rPr>
                        <a:t>Households without dependents</a:t>
                      </a:r>
                      <a:endParaRPr lang="en-GB" sz="1100" b="1" i="0" u="none" strike="noStrike" dirty="0">
                        <a:solidFill>
                          <a:srgbClr val="000000"/>
                        </a:solidFill>
                        <a:effectLst/>
                        <a:latin typeface="Calibri"/>
                      </a:endParaRPr>
                    </a:p>
                  </a:txBody>
                  <a:tcPr marL="7783" marR="7783" marT="7783" marB="0" anchor="b"/>
                </a:tc>
                <a:tc>
                  <a:txBody>
                    <a:bodyPr/>
                    <a:lstStyle/>
                    <a:p>
                      <a:pPr algn="r" fontAlgn="b"/>
                      <a:r>
                        <a:rPr lang="en-GB" sz="1100" b="1" u="none" strike="noStrike" dirty="0">
                          <a:effectLst/>
                        </a:rPr>
                        <a:t>Older people</a:t>
                      </a:r>
                      <a:endParaRPr lang="en-GB" sz="1100" b="1" i="0" u="none" strike="noStrike" dirty="0">
                        <a:solidFill>
                          <a:srgbClr val="000000"/>
                        </a:solidFill>
                        <a:effectLst/>
                        <a:latin typeface="Calibri"/>
                      </a:endParaRPr>
                    </a:p>
                  </a:txBody>
                  <a:tcPr marL="7783" marR="7783" marT="7783" marB="0" anchor="b"/>
                </a:tc>
                <a:tc>
                  <a:txBody>
                    <a:bodyPr/>
                    <a:lstStyle/>
                    <a:p>
                      <a:pPr algn="r" fontAlgn="b"/>
                      <a:r>
                        <a:rPr lang="en-GB" sz="1100" b="1" u="none" strike="noStrike" dirty="0">
                          <a:effectLst/>
                        </a:rPr>
                        <a:t>Dependent children</a:t>
                      </a:r>
                      <a:endParaRPr lang="en-GB" sz="1100" b="1" i="0" u="none" strike="noStrike" dirty="0">
                        <a:solidFill>
                          <a:srgbClr val="000000"/>
                        </a:solidFill>
                        <a:effectLst/>
                        <a:latin typeface="Calibri"/>
                      </a:endParaRPr>
                    </a:p>
                  </a:txBody>
                  <a:tcPr marL="7783" marR="7783" marT="7783" marB="0" anchor="b"/>
                </a:tc>
                <a:tc>
                  <a:txBody>
                    <a:bodyPr/>
                    <a:lstStyle/>
                    <a:p>
                      <a:pPr algn="r" fontAlgn="b"/>
                      <a:r>
                        <a:rPr lang="en-GB" sz="1100" b="1" u="none" strike="noStrike" dirty="0">
                          <a:effectLst/>
                        </a:rPr>
                        <a:t>Non dependent children</a:t>
                      </a:r>
                      <a:endParaRPr lang="en-GB" sz="1100" b="1" i="0" u="none" strike="noStrike" dirty="0">
                        <a:solidFill>
                          <a:srgbClr val="000000"/>
                        </a:solidFill>
                        <a:effectLst/>
                        <a:latin typeface="Calibri"/>
                      </a:endParaRPr>
                    </a:p>
                  </a:txBody>
                  <a:tcPr marL="7783" marR="7783" marT="7783" marB="0" anchor="b"/>
                </a:tc>
                <a:tc>
                  <a:txBody>
                    <a:bodyPr/>
                    <a:lstStyle/>
                    <a:p>
                      <a:pPr algn="r" fontAlgn="b"/>
                      <a:r>
                        <a:rPr lang="en-GB" sz="1100" b="1" u="none" strike="noStrike" dirty="0">
                          <a:effectLst/>
                        </a:rPr>
                        <a:t>All</a:t>
                      </a:r>
                      <a:endParaRPr lang="en-GB" sz="1100" b="1" i="0" u="none" strike="noStrike" dirty="0">
                        <a:solidFill>
                          <a:srgbClr val="000000"/>
                        </a:solidFill>
                        <a:effectLst/>
                        <a:latin typeface="Calibri"/>
                      </a:endParaRPr>
                    </a:p>
                  </a:txBody>
                  <a:tcPr marL="7783" marR="7783" marT="7783" marB="0" anchor="b"/>
                </a:tc>
              </a:tr>
              <a:tr h="281757">
                <a:tc>
                  <a:txBody>
                    <a:bodyPr/>
                    <a:lstStyle/>
                    <a:p>
                      <a:pPr algn="l" fontAlgn="b"/>
                      <a:r>
                        <a:rPr lang="en-GB" sz="1100" u="none" strike="noStrike" dirty="0">
                          <a:effectLst/>
                        </a:rPr>
                        <a:t>England</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7,672 (38%)</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4,848 (24%)</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6,022 (29%)</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a:effectLst/>
                        </a:rPr>
                        <a:t>1,907 (9%)</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           20,450 </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dirty="0" smtClean="0">
                          <a:solidFill>
                            <a:schemeClr val="accent6">
                              <a:lumMod val="75000"/>
                            </a:schemeClr>
                          </a:solidFill>
                          <a:effectLst/>
                          <a:sym typeface="Wingdings"/>
                        </a:rPr>
                        <a:t></a:t>
                      </a:r>
                      <a:r>
                        <a:rPr lang="en-GB" sz="1100" u="none" strike="noStrike" dirty="0" smtClean="0">
                          <a:effectLst/>
                        </a:rPr>
                        <a:t>8,953 </a:t>
                      </a:r>
                      <a:r>
                        <a:rPr lang="en-GB" sz="1100" u="none" strike="noStrike" dirty="0">
                          <a:effectLst/>
                        </a:rPr>
                        <a:t>(41%)</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smtClean="0">
                          <a:effectLst/>
                        </a:rPr>
                        <a:t>4,576 </a:t>
                      </a:r>
                      <a:r>
                        <a:rPr lang="en-GB" sz="1100" u="none" strike="noStrike" dirty="0">
                          <a:effectLst/>
                        </a:rPr>
                        <a:t>(21%)</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smtClean="0">
                          <a:effectLst/>
                        </a:rPr>
                        <a:t>6,423 </a:t>
                      </a:r>
                      <a:r>
                        <a:rPr lang="en-GB" sz="1100" u="none" strike="noStrike" dirty="0">
                          <a:effectLst/>
                        </a:rPr>
                        <a:t>(29%)</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smtClean="0">
                          <a:solidFill>
                            <a:schemeClr val="accent6">
                              <a:lumMod val="75000"/>
                            </a:schemeClr>
                          </a:solidFill>
                          <a:effectLst/>
                          <a:sym typeface="Wingdings"/>
                        </a:rPr>
                        <a:t></a:t>
                      </a:r>
                      <a:r>
                        <a:rPr lang="en-GB" sz="1100" u="none" strike="noStrike" dirty="0" smtClean="0">
                          <a:effectLst/>
                        </a:rPr>
                        <a:t>2,109 </a:t>
                      </a:r>
                      <a:r>
                        <a:rPr lang="en-GB" sz="1100" u="none" strike="noStrike" dirty="0">
                          <a:effectLst/>
                        </a:rPr>
                        <a:t>(10%)</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          22,063 </a:t>
                      </a:r>
                      <a:endParaRPr lang="en-GB" sz="1100" b="0" i="0" u="none" strike="noStrike" dirty="0">
                        <a:solidFill>
                          <a:srgbClr val="000000"/>
                        </a:solidFill>
                        <a:effectLst/>
                        <a:latin typeface="Calibri"/>
                      </a:endParaRPr>
                    </a:p>
                  </a:txBody>
                  <a:tcPr marL="7783" marR="7783" marT="7783" marB="0" anchor="b"/>
                </a:tc>
              </a:tr>
              <a:tr h="281757">
                <a:tc>
                  <a:txBody>
                    <a:bodyPr/>
                    <a:lstStyle/>
                    <a:p>
                      <a:pPr algn="l" fontAlgn="b"/>
                      <a:r>
                        <a:rPr lang="en-GB" sz="1100" u="none" strike="noStrike">
                          <a:effectLst/>
                        </a:rPr>
                        <a:t>London</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dirty="0">
                          <a:effectLst/>
                        </a:rPr>
                        <a:t>1,326 (44%)</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555 (18%)</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872 (29%)</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a:effectLst/>
                        </a:rPr>
                        <a:t>261 (9%)</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             3,015 </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dirty="0" smtClean="0">
                          <a:solidFill>
                            <a:schemeClr val="accent6">
                              <a:lumMod val="75000"/>
                            </a:schemeClr>
                          </a:solidFill>
                          <a:effectLst/>
                          <a:sym typeface="Wingdings"/>
                        </a:rPr>
                        <a:t></a:t>
                      </a:r>
                      <a:r>
                        <a:rPr lang="en-GB" sz="1100" u="none" strike="noStrike" dirty="0" smtClean="0">
                          <a:effectLst/>
                        </a:rPr>
                        <a:t>1,499 </a:t>
                      </a:r>
                      <a:r>
                        <a:rPr lang="en-GB" sz="1100" u="none" strike="noStrike" dirty="0">
                          <a:effectLst/>
                        </a:rPr>
                        <a:t>(46%)</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smtClean="0">
                          <a:solidFill>
                            <a:schemeClr val="accent6">
                              <a:lumMod val="75000"/>
                            </a:schemeClr>
                          </a:solidFill>
                          <a:effectLst/>
                          <a:sym typeface="Wingdings"/>
                        </a:rPr>
                        <a:t></a:t>
                      </a:r>
                      <a:r>
                        <a:rPr lang="en-GB" sz="1100" u="none" strike="noStrike" dirty="0" smtClean="0">
                          <a:effectLst/>
                        </a:rPr>
                        <a:t>454 </a:t>
                      </a:r>
                      <a:r>
                        <a:rPr lang="en-GB" sz="1100" u="none" strike="noStrike" dirty="0">
                          <a:effectLst/>
                        </a:rPr>
                        <a:t>(14%)</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smtClean="0">
                          <a:solidFill>
                            <a:schemeClr val="accent6">
                              <a:lumMod val="75000"/>
                            </a:schemeClr>
                          </a:solidFill>
                          <a:effectLst/>
                          <a:sym typeface="Wingdings"/>
                        </a:rPr>
                        <a:t></a:t>
                      </a:r>
                      <a:r>
                        <a:rPr lang="en-GB" sz="1100" u="none" strike="noStrike" dirty="0" smtClean="0">
                          <a:effectLst/>
                        </a:rPr>
                        <a:t>1,009 </a:t>
                      </a:r>
                      <a:r>
                        <a:rPr lang="en-GB" sz="1100" u="none" strike="noStrike" dirty="0">
                          <a:effectLst/>
                        </a:rPr>
                        <a:t>(31%)</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smtClean="0">
                          <a:solidFill>
                            <a:schemeClr val="accent6">
                              <a:lumMod val="75000"/>
                            </a:schemeClr>
                          </a:solidFill>
                          <a:effectLst/>
                          <a:sym typeface="Wingdings"/>
                        </a:rPr>
                        <a:t></a:t>
                      </a:r>
                      <a:r>
                        <a:rPr lang="en-GB" sz="1100" u="none" strike="noStrike" dirty="0" smtClean="0">
                          <a:effectLst/>
                        </a:rPr>
                        <a:t>302 </a:t>
                      </a:r>
                      <a:r>
                        <a:rPr lang="en-GB" sz="1100" u="none" strike="noStrike" dirty="0">
                          <a:effectLst/>
                        </a:rPr>
                        <a:t>(9%)</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             3,266 </a:t>
                      </a:r>
                      <a:endParaRPr lang="en-GB" sz="1100" b="0" i="0" u="none" strike="noStrike" dirty="0">
                        <a:solidFill>
                          <a:srgbClr val="000000"/>
                        </a:solidFill>
                        <a:effectLst/>
                        <a:latin typeface="Calibri"/>
                      </a:endParaRPr>
                    </a:p>
                  </a:txBody>
                  <a:tcPr marL="7783" marR="7783" marT="7783" marB="0" anchor="b"/>
                </a:tc>
              </a:tr>
              <a:tr h="281757">
                <a:tc>
                  <a:txBody>
                    <a:bodyPr/>
                    <a:lstStyle/>
                    <a:p>
                      <a:pPr algn="l" fontAlgn="b"/>
                      <a:r>
                        <a:rPr lang="en-GB" sz="1100" u="none" strike="noStrike">
                          <a:effectLst/>
                        </a:rPr>
                        <a:t>South East</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1,230 (37%)</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807 (25%)</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dirty="0">
                          <a:effectLst/>
                        </a:rPr>
                        <a:t>959 (29%)</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289 (9%)</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a:effectLst/>
                        </a:rPr>
                        <a:t>             3,287 </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dirty="0" smtClean="0">
                          <a:solidFill>
                            <a:schemeClr val="accent6">
                              <a:lumMod val="75000"/>
                            </a:schemeClr>
                          </a:solidFill>
                          <a:effectLst/>
                          <a:sym typeface="Wingdings"/>
                        </a:rPr>
                        <a:t></a:t>
                      </a:r>
                      <a:r>
                        <a:rPr lang="en-GB" sz="1100" u="none" strike="noStrike" dirty="0" smtClean="0">
                          <a:effectLst/>
                        </a:rPr>
                        <a:t>1,408 </a:t>
                      </a:r>
                      <a:r>
                        <a:rPr lang="en-GB" sz="1100" u="none" strike="noStrike" dirty="0">
                          <a:effectLst/>
                        </a:rPr>
                        <a:t>(40%)</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779 (22%)</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smtClean="0">
                          <a:solidFill>
                            <a:schemeClr val="accent6">
                              <a:lumMod val="75000"/>
                            </a:schemeClr>
                          </a:solidFill>
                          <a:effectLst/>
                          <a:sym typeface="Wingdings"/>
                        </a:rPr>
                        <a:t></a:t>
                      </a:r>
                      <a:r>
                        <a:rPr lang="en-GB" sz="1100" u="none" strike="noStrike" dirty="0" smtClean="0">
                          <a:effectLst/>
                        </a:rPr>
                        <a:t>1,044 </a:t>
                      </a:r>
                      <a:r>
                        <a:rPr lang="en-GB" sz="1100" u="none" strike="noStrike" dirty="0">
                          <a:effectLst/>
                        </a:rPr>
                        <a:t>(29%)</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smtClean="0">
                          <a:solidFill>
                            <a:schemeClr val="accent6">
                              <a:lumMod val="75000"/>
                            </a:schemeClr>
                          </a:solidFill>
                          <a:effectLst/>
                          <a:sym typeface="Wingdings"/>
                        </a:rPr>
                        <a:t></a:t>
                      </a:r>
                      <a:r>
                        <a:rPr lang="en-GB" sz="1100" u="none" strike="noStrike" dirty="0" smtClean="0">
                          <a:effectLst/>
                        </a:rPr>
                        <a:t>322 </a:t>
                      </a:r>
                      <a:r>
                        <a:rPr lang="en-GB" sz="1100" u="none" strike="noStrike" dirty="0">
                          <a:effectLst/>
                        </a:rPr>
                        <a:t>(9%)</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             3,555 </a:t>
                      </a:r>
                      <a:endParaRPr lang="en-GB" sz="1100" b="0" i="0" u="none" strike="noStrike" dirty="0">
                        <a:solidFill>
                          <a:srgbClr val="000000"/>
                        </a:solidFill>
                        <a:effectLst/>
                        <a:latin typeface="Calibri"/>
                      </a:endParaRPr>
                    </a:p>
                  </a:txBody>
                  <a:tcPr marL="7783" marR="7783" marT="7783" marB="0" anchor="b"/>
                </a:tc>
              </a:tr>
              <a:tr h="281757">
                <a:tc>
                  <a:txBody>
                    <a:bodyPr/>
                    <a:lstStyle/>
                    <a:p>
                      <a:pPr algn="l" fontAlgn="b"/>
                      <a:r>
                        <a:rPr lang="en-GB" sz="1100" u="none" strike="noStrike" dirty="0">
                          <a:effectLst/>
                        </a:rPr>
                        <a:t>East</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a:effectLst/>
                        </a:rPr>
                        <a:t>820 (37%)</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551 (25%)</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653 (29%)</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dirty="0">
                          <a:effectLst/>
                        </a:rPr>
                        <a:t>205 (9%)</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             2,231 </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smtClean="0">
                          <a:solidFill>
                            <a:schemeClr val="accent6">
                              <a:lumMod val="75000"/>
                            </a:schemeClr>
                          </a:solidFill>
                          <a:effectLst/>
                          <a:sym typeface="Wingdings"/>
                        </a:rPr>
                        <a:t></a:t>
                      </a:r>
                      <a:r>
                        <a:rPr lang="en-GB" sz="1100" u="none" strike="noStrike" dirty="0" smtClean="0">
                          <a:effectLst/>
                        </a:rPr>
                        <a:t>938 </a:t>
                      </a:r>
                      <a:r>
                        <a:rPr lang="en-GB" sz="1100" u="none" strike="noStrike" dirty="0">
                          <a:effectLst/>
                        </a:rPr>
                        <a:t>(39%)</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540 (22%)</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smtClean="0">
                          <a:solidFill>
                            <a:schemeClr val="accent6">
                              <a:lumMod val="75000"/>
                            </a:schemeClr>
                          </a:solidFill>
                          <a:effectLst/>
                          <a:sym typeface="Wingdings"/>
                        </a:rPr>
                        <a:t></a:t>
                      </a:r>
                      <a:r>
                        <a:rPr lang="en-GB" sz="1100" u="none" strike="noStrike" dirty="0" smtClean="0">
                          <a:effectLst/>
                        </a:rPr>
                        <a:t>712 </a:t>
                      </a:r>
                      <a:r>
                        <a:rPr lang="en-GB" sz="1100" u="none" strike="noStrike" dirty="0">
                          <a:effectLst/>
                        </a:rPr>
                        <a:t>(29%)</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smtClean="0">
                          <a:solidFill>
                            <a:schemeClr val="accent6">
                              <a:lumMod val="75000"/>
                            </a:schemeClr>
                          </a:solidFill>
                          <a:effectLst/>
                          <a:sym typeface="Wingdings"/>
                        </a:rPr>
                        <a:t></a:t>
                      </a:r>
                      <a:r>
                        <a:rPr lang="en-GB" sz="1100" u="none" strike="noStrike" dirty="0" smtClean="0">
                          <a:effectLst/>
                        </a:rPr>
                        <a:t>231 </a:t>
                      </a:r>
                      <a:r>
                        <a:rPr lang="en-GB" sz="1100" u="none" strike="noStrike" dirty="0">
                          <a:effectLst/>
                        </a:rPr>
                        <a:t>(10%)</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             2,423 </a:t>
                      </a:r>
                      <a:endParaRPr lang="en-GB" sz="1100" b="0" i="0" u="none" strike="noStrike" dirty="0">
                        <a:solidFill>
                          <a:srgbClr val="000000"/>
                        </a:solidFill>
                        <a:effectLst/>
                        <a:latin typeface="Calibri"/>
                      </a:endParaRPr>
                    </a:p>
                  </a:txBody>
                  <a:tcPr marL="7783" marR="7783" marT="7783" marB="0" anchor="b"/>
                </a:tc>
              </a:tr>
              <a:tr h="281757">
                <a:tc>
                  <a:txBody>
                    <a:bodyPr/>
                    <a:lstStyle/>
                    <a:p>
                      <a:pPr algn="l" fontAlgn="b"/>
                      <a:r>
                        <a:rPr lang="en-GB" sz="1100" u="none" strike="noStrike">
                          <a:effectLst/>
                        </a:rPr>
                        <a:t>East Midlands</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644 (37%)</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414 (24%)</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513 (30%)</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160 (9%)</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             1,732 </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dirty="0" smtClean="0">
                          <a:solidFill>
                            <a:schemeClr val="accent6">
                              <a:lumMod val="75000"/>
                            </a:schemeClr>
                          </a:solidFill>
                          <a:effectLst/>
                          <a:sym typeface="Wingdings"/>
                        </a:rPr>
                        <a:t></a:t>
                      </a:r>
                      <a:r>
                        <a:rPr lang="en-GB" sz="1100" u="none" strike="noStrike" dirty="0" smtClean="0">
                          <a:effectLst/>
                        </a:rPr>
                        <a:t>765 </a:t>
                      </a:r>
                      <a:r>
                        <a:rPr lang="en-GB" sz="1100" u="none" strike="noStrike" dirty="0">
                          <a:effectLst/>
                        </a:rPr>
                        <a:t>(40%)</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407 (21%)</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544 (29%)</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smtClean="0">
                          <a:solidFill>
                            <a:schemeClr val="accent6">
                              <a:lumMod val="75000"/>
                            </a:schemeClr>
                          </a:solidFill>
                          <a:effectLst/>
                          <a:sym typeface="Wingdings"/>
                        </a:rPr>
                        <a:t></a:t>
                      </a:r>
                      <a:r>
                        <a:rPr lang="en-GB" sz="1100" u="none" strike="noStrike" dirty="0" smtClean="0">
                          <a:effectLst/>
                        </a:rPr>
                        <a:t>178 </a:t>
                      </a:r>
                      <a:r>
                        <a:rPr lang="en-GB" sz="1100" u="none" strike="noStrike" dirty="0">
                          <a:effectLst/>
                        </a:rPr>
                        <a:t>(9%)</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             1,895 </a:t>
                      </a:r>
                      <a:endParaRPr lang="en-GB" sz="1100" b="0" i="0" u="none" strike="noStrike" dirty="0">
                        <a:solidFill>
                          <a:srgbClr val="000000"/>
                        </a:solidFill>
                        <a:effectLst/>
                        <a:latin typeface="Calibri"/>
                      </a:endParaRPr>
                    </a:p>
                  </a:txBody>
                  <a:tcPr marL="7783" marR="7783" marT="7783" marB="0" anchor="b"/>
                </a:tc>
              </a:tr>
              <a:tr h="281757">
                <a:tc>
                  <a:txBody>
                    <a:bodyPr/>
                    <a:lstStyle/>
                    <a:p>
                      <a:pPr algn="l" fontAlgn="b"/>
                      <a:r>
                        <a:rPr lang="en-GB" sz="1100" u="none" strike="noStrike">
                          <a:effectLst/>
                        </a:rPr>
                        <a:t>West Midlands</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757 (35%)</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512 (24%)</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661 (31%)</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221 (10%)</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             2,153 </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dirty="0" smtClean="0">
                          <a:solidFill>
                            <a:schemeClr val="accent6">
                              <a:lumMod val="75000"/>
                            </a:schemeClr>
                          </a:solidFill>
                          <a:effectLst/>
                          <a:sym typeface="Wingdings"/>
                        </a:rPr>
                        <a:t></a:t>
                      </a:r>
                      <a:r>
                        <a:rPr lang="en-GB" sz="1100" u="none" strike="noStrike" dirty="0" smtClean="0">
                          <a:effectLst/>
                        </a:rPr>
                        <a:t>868 </a:t>
                      </a:r>
                      <a:r>
                        <a:rPr lang="en-GB" sz="1100" u="none" strike="noStrike" dirty="0">
                          <a:effectLst/>
                        </a:rPr>
                        <a:t>(38%)</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492 (21%)</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692 (30%)</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240 (10%)</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             2,294 </a:t>
                      </a:r>
                      <a:endParaRPr lang="en-GB" sz="1100" b="0" i="0" u="none" strike="noStrike" dirty="0">
                        <a:solidFill>
                          <a:srgbClr val="000000"/>
                        </a:solidFill>
                        <a:effectLst/>
                        <a:latin typeface="Calibri"/>
                      </a:endParaRPr>
                    </a:p>
                  </a:txBody>
                  <a:tcPr marL="7783" marR="7783" marT="7783" marB="0" anchor="b"/>
                </a:tc>
              </a:tr>
              <a:tr h="281757">
                <a:tc>
                  <a:txBody>
                    <a:bodyPr/>
                    <a:lstStyle/>
                    <a:p>
                      <a:pPr algn="l" fontAlgn="b"/>
                      <a:r>
                        <a:rPr lang="en-GB" sz="1100" u="none" strike="noStrike">
                          <a:effectLst/>
                        </a:rPr>
                        <a:t>South West</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778 (37%)</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564 (27%)</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569 (27%)</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173 (8%)</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             2,085 </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dirty="0" smtClean="0">
                          <a:solidFill>
                            <a:schemeClr val="accent6">
                              <a:lumMod val="75000"/>
                            </a:schemeClr>
                          </a:solidFill>
                          <a:effectLst/>
                          <a:sym typeface="Wingdings"/>
                        </a:rPr>
                        <a:t></a:t>
                      </a:r>
                      <a:r>
                        <a:rPr lang="en-GB" sz="1100" u="none" strike="noStrike" dirty="0" smtClean="0">
                          <a:effectLst/>
                        </a:rPr>
                        <a:t>921 </a:t>
                      </a:r>
                      <a:r>
                        <a:rPr lang="en-GB" sz="1100" u="none" strike="noStrike" dirty="0">
                          <a:effectLst/>
                        </a:rPr>
                        <a:t>(41%)</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550 (24%)</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598 (26%)</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smtClean="0">
                          <a:solidFill>
                            <a:schemeClr val="accent6">
                              <a:lumMod val="75000"/>
                            </a:schemeClr>
                          </a:solidFill>
                          <a:effectLst/>
                          <a:sym typeface="Wingdings"/>
                        </a:rPr>
                        <a:t></a:t>
                      </a:r>
                      <a:r>
                        <a:rPr lang="en-GB" sz="1100" u="none" strike="noStrike" dirty="0" smtClean="0">
                          <a:effectLst/>
                        </a:rPr>
                        <a:t>193 </a:t>
                      </a:r>
                      <a:r>
                        <a:rPr lang="en-GB" sz="1100" u="none" strike="noStrike" dirty="0">
                          <a:effectLst/>
                        </a:rPr>
                        <a:t>(9%)</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             2,264 </a:t>
                      </a:r>
                      <a:endParaRPr lang="en-GB" sz="1100" b="0" i="0" u="none" strike="noStrike" dirty="0">
                        <a:solidFill>
                          <a:srgbClr val="000000"/>
                        </a:solidFill>
                        <a:effectLst/>
                        <a:latin typeface="Calibri"/>
                      </a:endParaRPr>
                    </a:p>
                  </a:txBody>
                  <a:tcPr marL="7783" marR="7783" marT="7783" marB="0" anchor="b"/>
                </a:tc>
              </a:tr>
              <a:tr h="281757">
                <a:tc>
                  <a:txBody>
                    <a:bodyPr/>
                    <a:lstStyle/>
                    <a:p>
                      <a:pPr algn="l" fontAlgn="b"/>
                      <a:r>
                        <a:rPr lang="en-GB" sz="1100" u="none" strike="noStrike">
                          <a:effectLst/>
                        </a:rPr>
                        <a:t>North East</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369 (35%)</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265 (25%)</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317 (30%)</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113 (11%)</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             1,066 </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dirty="0" smtClean="0">
                          <a:solidFill>
                            <a:schemeClr val="accent6">
                              <a:lumMod val="75000"/>
                            </a:schemeClr>
                          </a:solidFill>
                          <a:effectLst/>
                          <a:sym typeface="Wingdings"/>
                        </a:rPr>
                        <a:t></a:t>
                      </a:r>
                      <a:r>
                        <a:rPr lang="en-GB" sz="1100" u="none" strike="noStrike" dirty="0" smtClean="0">
                          <a:effectLst/>
                        </a:rPr>
                        <a:t>447 </a:t>
                      </a:r>
                      <a:r>
                        <a:rPr lang="en-GB" sz="1100" u="none" strike="noStrike" dirty="0">
                          <a:effectLst/>
                        </a:rPr>
                        <a:t>(40%)</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smtClean="0">
                          <a:effectLst/>
                        </a:rPr>
                        <a:t>247 </a:t>
                      </a:r>
                      <a:r>
                        <a:rPr lang="en-GB" sz="1100" u="none" strike="noStrike" dirty="0">
                          <a:effectLst/>
                        </a:rPr>
                        <a:t>(22%)</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314 (28%)</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119 (11%)</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             1,129 </a:t>
                      </a:r>
                      <a:endParaRPr lang="en-GB" sz="1100" b="0" i="0" u="none" strike="noStrike" dirty="0">
                        <a:solidFill>
                          <a:srgbClr val="000000"/>
                        </a:solidFill>
                        <a:effectLst/>
                        <a:latin typeface="Calibri"/>
                      </a:endParaRPr>
                    </a:p>
                  </a:txBody>
                  <a:tcPr marL="7783" marR="7783" marT="7783" marB="0" anchor="b"/>
                </a:tc>
              </a:tr>
              <a:tr h="281757">
                <a:tc>
                  <a:txBody>
                    <a:bodyPr/>
                    <a:lstStyle/>
                    <a:p>
                      <a:pPr algn="l" fontAlgn="b"/>
                      <a:r>
                        <a:rPr lang="en-GB" sz="1100" u="none" strike="noStrike">
                          <a:effectLst/>
                        </a:rPr>
                        <a:t>North West</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993 (35%)</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673 (24%)</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856 (30%)</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289 (10%)</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             2,812 </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dirty="0" smtClean="0">
                          <a:solidFill>
                            <a:schemeClr val="accent6">
                              <a:lumMod val="75000"/>
                            </a:schemeClr>
                          </a:solidFill>
                          <a:effectLst/>
                          <a:sym typeface="Wingdings"/>
                        </a:rPr>
                        <a:t></a:t>
                      </a:r>
                      <a:r>
                        <a:rPr lang="en-GB" sz="1100" u="none" strike="noStrike" dirty="0" smtClean="0">
                          <a:effectLst/>
                        </a:rPr>
                        <a:t>1,199 </a:t>
                      </a:r>
                      <a:r>
                        <a:rPr lang="en-GB" sz="1100" u="none" strike="noStrike" dirty="0">
                          <a:effectLst/>
                        </a:rPr>
                        <a:t>(40%)</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smtClean="0">
                          <a:solidFill>
                            <a:schemeClr val="accent6">
                              <a:lumMod val="75000"/>
                            </a:schemeClr>
                          </a:solidFill>
                          <a:effectLst/>
                          <a:sym typeface="Wingdings"/>
                        </a:rPr>
                        <a:t></a:t>
                      </a:r>
                      <a:r>
                        <a:rPr lang="en-GB" sz="1100" u="none" strike="noStrike" dirty="0" smtClean="0">
                          <a:effectLst/>
                        </a:rPr>
                        <a:t>629 </a:t>
                      </a:r>
                      <a:r>
                        <a:rPr lang="en-GB" sz="1100" u="none" strike="noStrike" dirty="0">
                          <a:effectLst/>
                        </a:rPr>
                        <a:t>(21%)</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smtClean="0">
                          <a:effectLst/>
                        </a:rPr>
                        <a:t>867 </a:t>
                      </a:r>
                      <a:r>
                        <a:rPr lang="en-GB" sz="1100" u="none" strike="noStrike" dirty="0">
                          <a:effectLst/>
                        </a:rPr>
                        <a:t>(29%)</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313 (10%)</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             3,009 </a:t>
                      </a:r>
                      <a:endParaRPr lang="en-GB" sz="1100" b="0" i="0" u="none" strike="noStrike" dirty="0">
                        <a:solidFill>
                          <a:srgbClr val="000000"/>
                        </a:solidFill>
                        <a:effectLst/>
                        <a:latin typeface="Calibri"/>
                      </a:endParaRPr>
                    </a:p>
                  </a:txBody>
                  <a:tcPr marL="7783" marR="7783" marT="7783" marB="0" anchor="b"/>
                </a:tc>
              </a:tr>
              <a:tr h="281757">
                <a:tc>
                  <a:txBody>
                    <a:bodyPr/>
                    <a:lstStyle/>
                    <a:p>
                      <a:pPr algn="l" fontAlgn="b"/>
                      <a:r>
                        <a:rPr lang="en-GB" sz="1100" u="none" strike="noStrike">
                          <a:effectLst/>
                        </a:rPr>
                        <a:t>Yorkshire and Humberside</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751 (36%)</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503 (24%)</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617 (30%)</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192 (9%)</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a:effectLst/>
                        </a:rPr>
                        <a:t>             2,064 </a:t>
                      </a:r>
                      <a:endParaRPr lang="en-GB" sz="1100" b="0" i="0" u="none" strike="noStrike">
                        <a:solidFill>
                          <a:srgbClr val="000000"/>
                        </a:solidFill>
                        <a:effectLst/>
                        <a:latin typeface="Calibri"/>
                      </a:endParaRPr>
                    </a:p>
                  </a:txBody>
                  <a:tcPr marL="7783" marR="7783" marT="7783" marB="0" anchor="b"/>
                </a:tc>
                <a:tc>
                  <a:txBody>
                    <a:bodyPr/>
                    <a:lstStyle/>
                    <a:p>
                      <a:pPr algn="r" fontAlgn="b"/>
                      <a:r>
                        <a:rPr lang="en-GB" sz="1100" u="none" strike="noStrike" dirty="0" smtClean="0">
                          <a:solidFill>
                            <a:schemeClr val="accent6">
                              <a:lumMod val="75000"/>
                            </a:schemeClr>
                          </a:solidFill>
                          <a:effectLst/>
                          <a:sym typeface="Wingdings"/>
                        </a:rPr>
                        <a:t></a:t>
                      </a:r>
                      <a:r>
                        <a:rPr lang="en-GB" sz="1100" u="none" strike="noStrike" dirty="0" smtClean="0">
                          <a:effectLst/>
                        </a:rPr>
                        <a:t>904 </a:t>
                      </a:r>
                      <a:r>
                        <a:rPr lang="en-GB" sz="1100" u="none" strike="noStrike" dirty="0">
                          <a:effectLst/>
                        </a:rPr>
                        <a:t>(41%)</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smtClean="0">
                          <a:effectLst/>
                        </a:rPr>
                        <a:t>473 </a:t>
                      </a:r>
                      <a:r>
                        <a:rPr lang="en-GB" sz="1100" u="none" strike="noStrike" dirty="0">
                          <a:effectLst/>
                        </a:rPr>
                        <a:t>(21%)</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smtClean="0">
                          <a:effectLst/>
                        </a:rPr>
                        <a:t>639 </a:t>
                      </a:r>
                      <a:r>
                        <a:rPr lang="en-GB" sz="1100" u="none" strike="noStrike" dirty="0">
                          <a:effectLst/>
                        </a:rPr>
                        <a:t>(29%)</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206 (9%)</a:t>
                      </a:r>
                      <a:endParaRPr lang="en-GB" sz="1100" b="0" i="0" u="none" strike="noStrike" dirty="0">
                        <a:solidFill>
                          <a:srgbClr val="000000"/>
                        </a:solidFill>
                        <a:effectLst/>
                        <a:latin typeface="Calibri"/>
                      </a:endParaRPr>
                    </a:p>
                  </a:txBody>
                  <a:tcPr marL="7783" marR="7783" marT="7783" marB="0" anchor="b"/>
                </a:tc>
                <a:tc>
                  <a:txBody>
                    <a:bodyPr/>
                    <a:lstStyle/>
                    <a:p>
                      <a:pPr algn="r" fontAlgn="b"/>
                      <a:r>
                        <a:rPr lang="en-GB" sz="1100" u="none" strike="noStrike" dirty="0">
                          <a:effectLst/>
                        </a:rPr>
                        <a:t>             2,224 </a:t>
                      </a:r>
                      <a:endParaRPr lang="en-GB" sz="1100" b="0" i="0" u="none" strike="noStrike" dirty="0">
                        <a:solidFill>
                          <a:srgbClr val="000000"/>
                        </a:solidFill>
                        <a:effectLst/>
                        <a:latin typeface="Calibri"/>
                      </a:endParaRPr>
                    </a:p>
                  </a:txBody>
                  <a:tcPr marL="7783" marR="7783" marT="7783" marB="0" anchor="b"/>
                </a:tc>
              </a:tr>
            </a:tbl>
          </a:graphicData>
        </a:graphic>
      </p:graphicFrame>
    </p:spTree>
    <p:extLst>
      <p:ext uri="{BB962C8B-B14F-4D97-AF65-F5344CB8AC3E}">
        <p14:creationId xmlns:p14="http://schemas.microsoft.com/office/powerpoint/2010/main" val="1386052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So what type of households now live in the PRS? How has this changed over time?</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359544901"/>
              </p:ext>
            </p:extLst>
          </p:nvPr>
        </p:nvGraphicFramePr>
        <p:xfrm>
          <a:off x="683568" y="1484784"/>
          <a:ext cx="7488832" cy="4968552"/>
        </p:xfrm>
        <a:graphic>
          <a:graphicData uri="http://schemas.openxmlformats.org/drawingml/2006/table">
            <a:tbl>
              <a:tblPr>
                <a:tableStyleId>{5C22544A-7EE6-4342-B048-85BDC9FD1C3A}</a:tableStyleId>
              </a:tblPr>
              <a:tblGrid>
                <a:gridCol w="4523420"/>
                <a:gridCol w="859178"/>
                <a:gridCol w="858095"/>
                <a:gridCol w="1248139"/>
              </a:tblGrid>
              <a:tr h="382196">
                <a:tc>
                  <a:txBody>
                    <a:bodyPr/>
                    <a:lstStyle/>
                    <a:p>
                      <a:pPr algn="l" fontAlgn="b"/>
                      <a:r>
                        <a:rPr lang="en-GB" sz="1300" b="1" u="none" strike="noStrike" dirty="0">
                          <a:effectLst/>
                        </a:rPr>
                        <a:t>Household type</a:t>
                      </a:r>
                      <a:endParaRPr lang="en-GB" sz="1300" b="1" i="0" u="none" strike="noStrike" dirty="0">
                        <a:solidFill>
                          <a:srgbClr val="000000"/>
                        </a:solidFill>
                        <a:effectLst/>
                        <a:latin typeface="Calibri"/>
                      </a:endParaRPr>
                    </a:p>
                  </a:txBody>
                  <a:tcPr marL="9525" marR="9525" marT="9525" marB="0" anchor="b"/>
                </a:tc>
                <a:tc>
                  <a:txBody>
                    <a:bodyPr/>
                    <a:lstStyle/>
                    <a:p>
                      <a:pPr algn="r" fontAlgn="b"/>
                      <a:r>
                        <a:rPr lang="en-GB" sz="1300" b="1" u="none" strike="noStrike">
                          <a:effectLst/>
                        </a:rPr>
                        <a:t>2001</a:t>
                      </a:r>
                      <a:endParaRPr lang="en-GB" sz="1300" b="1" i="0" u="none" strike="noStrike">
                        <a:solidFill>
                          <a:srgbClr val="000000"/>
                        </a:solidFill>
                        <a:effectLst/>
                        <a:latin typeface="Calibri"/>
                      </a:endParaRPr>
                    </a:p>
                  </a:txBody>
                  <a:tcPr marL="9525" marR="9525" marT="9525" marB="0" anchor="b"/>
                </a:tc>
                <a:tc>
                  <a:txBody>
                    <a:bodyPr/>
                    <a:lstStyle/>
                    <a:p>
                      <a:pPr algn="r" fontAlgn="b"/>
                      <a:r>
                        <a:rPr lang="en-GB" sz="1300" b="1" u="none" strike="noStrike">
                          <a:effectLst/>
                        </a:rPr>
                        <a:t>2011</a:t>
                      </a:r>
                      <a:endParaRPr lang="en-GB" sz="1300" b="1" i="0" u="none" strike="noStrike">
                        <a:solidFill>
                          <a:srgbClr val="000000"/>
                        </a:solidFill>
                        <a:effectLst/>
                        <a:latin typeface="Calibri"/>
                      </a:endParaRPr>
                    </a:p>
                  </a:txBody>
                  <a:tcPr marL="9525" marR="9525" marT="9525" marB="0" anchor="b"/>
                </a:tc>
                <a:tc>
                  <a:txBody>
                    <a:bodyPr/>
                    <a:lstStyle/>
                    <a:p>
                      <a:pPr algn="r" fontAlgn="b"/>
                      <a:r>
                        <a:rPr lang="en-GB" sz="1300" b="1" u="none" strike="noStrike" dirty="0">
                          <a:effectLst/>
                        </a:rPr>
                        <a:t>Change</a:t>
                      </a:r>
                      <a:endParaRPr lang="en-GB" sz="1300" b="1" i="0" u="none" strike="noStrike" dirty="0">
                        <a:solidFill>
                          <a:srgbClr val="000000"/>
                        </a:solidFill>
                        <a:effectLst/>
                        <a:latin typeface="Calibri"/>
                      </a:endParaRPr>
                    </a:p>
                  </a:txBody>
                  <a:tcPr marL="9525" marR="9525" marT="9525" marB="0" anchor="b"/>
                </a:tc>
              </a:tr>
              <a:tr h="382196">
                <a:tc>
                  <a:txBody>
                    <a:bodyPr/>
                    <a:lstStyle/>
                    <a:p>
                      <a:pPr algn="l" fontAlgn="b"/>
                      <a:r>
                        <a:rPr lang="en-GB" sz="1300" u="none" strike="noStrike" dirty="0">
                          <a:effectLst/>
                        </a:rPr>
                        <a:t>Single person households</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GB" sz="1300" u="none" strike="noStrike" dirty="0">
                          <a:effectLst/>
                        </a:rPr>
                        <a:t>      673,117 </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GB" sz="1300" u="none" strike="noStrike" dirty="0">
                          <a:effectLst/>
                        </a:rPr>
                        <a:t>   1,083,074 </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GB" sz="1300" u="none" strike="noStrike" dirty="0">
                          <a:effectLst/>
                        </a:rPr>
                        <a:t> 409,957 (</a:t>
                      </a:r>
                      <a:r>
                        <a:rPr lang="en-GB" sz="1300" b="1" u="none" strike="noStrike" dirty="0">
                          <a:effectLst/>
                        </a:rPr>
                        <a:t>61%</a:t>
                      </a:r>
                      <a:r>
                        <a:rPr lang="en-GB" sz="1300" u="none" strike="noStrike" dirty="0">
                          <a:effectLst/>
                        </a:rPr>
                        <a:t>) </a:t>
                      </a:r>
                      <a:endParaRPr lang="en-GB" sz="1300" b="0" i="0" u="none" strike="noStrike" dirty="0">
                        <a:solidFill>
                          <a:srgbClr val="000000"/>
                        </a:solidFill>
                        <a:effectLst/>
                        <a:latin typeface="Calibri"/>
                      </a:endParaRPr>
                    </a:p>
                  </a:txBody>
                  <a:tcPr marL="9525" marR="9525" marT="9525" marB="0" anchor="b"/>
                </a:tc>
              </a:tr>
              <a:tr h="382196">
                <a:tc>
                  <a:txBody>
                    <a:bodyPr/>
                    <a:lstStyle/>
                    <a:p>
                      <a:pPr algn="l" fontAlgn="b"/>
                      <a:r>
                        <a:rPr lang="en-GB" sz="1300" u="none" strike="noStrike" dirty="0">
                          <a:effectLst/>
                        </a:rPr>
                        <a:t>Couple with no children</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GB" sz="1300" u="none" strike="noStrike" dirty="0">
                          <a:effectLst/>
                        </a:rPr>
                        <a:t>      395,950 </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GB" sz="1300" u="none" strike="noStrike" dirty="0">
                          <a:effectLst/>
                        </a:rPr>
                        <a:t>       675,659 </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GB" sz="1300" u="none" strike="noStrike" dirty="0">
                          <a:effectLst/>
                        </a:rPr>
                        <a:t> 279,709 (</a:t>
                      </a:r>
                      <a:r>
                        <a:rPr lang="en-GB" sz="1300" b="1" u="none" strike="noStrike" dirty="0">
                          <a:effectLst/>
                        </a:rPr>
                        <a:t>71%</a:t>
                      </a:r>
                      <a:r>
                        <a:rPr lang="en-GB" sz="1300" u="none" strike="noStrike" dirty="0">
                          <a:effectLst/>
                        </a:rPr>
                        <a:t>) </a:t>
                      </a:r>
                      <a:endParaRPr lang="en-GB" sz="1300" b="0" i="0" u="none" strike="noStrike" dirty="0">
                        <a:solidFill>
                          <a:srgbClr val="000000"/>
                        </a:solidFill>
                        <a:effectLst/>
                        <a:latin typeface="Calibri"/>
                      </a:endParaRPr>
                    </a:p>
                  </a:txBody>
                  <a:tcPr marL="9525" marR="9525" marT="9525" marB="0" anchor="b"/>
                </a:tc>
              </a:tr>
              <a:tr h="382196">
                <a:tc>
                  <a:txBody>
                    <a:bodyPr/>
                    <a:lstStyle/>
                    <a:p>
                      <a:pPr algn="l" fontAlgn="b"/>
                      <a:r>
                        <a:rPr lang="en-GB" sz="1300" u="none" strike="noStrike" dirty="0">
                          <a:effectLst/>
                        </a:rPr>
                        <a:t>Student households</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GB" sz="1300" u="none" strike="noStrike" dirty="0">
                          <a:effectLst/>
                        </a:rPr>
                        <a:t>         69,087 </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GB" sz="1300" u="none" strike="noStrike" dirty="0">
                          <a:effectLst/>
                        </a:rPr>
                        <a:t>       113,390 </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GB" sz="1300" u="none" strike="noStrike" dirty="0">
                          <a:effectLst/>
                        </a:rPr>
                        <a:t> 44,303 (</a:t>
                      </a:r>
                      <a:r>
                        <a:rPr lang="en-GB" sz="1300" b="1" u="none" strike="noStrike" dirty="0">
                          <a:effectLst/>
                        </a:rPr>
                        <a:t>64%</a:t>
                      </a:r>
                      <a:r>
                        <a:rPr lang="en-GB" sz="1300" u="none" strike="noStrike" dirty="0">
                          <a:effectLst/>
                        </a:rPr>
                        <a:t>) </a:t>
                      </a:r>
                      <a:endParaRPr lang="en-GB" sz="1300" b="0" i="0" u="none" strike="noStrike" dirty="0">
                        <a:solidFill>
                          <a:srgbClr val="000000"/>
                        </a:solidFill>
                        <a:effectLst/>
                        <a:latin typeface="Calibri"/>
                      </a:endParaRPr>
                    </a:p>
                  </a:txBody>
                  <a:tcPr marL="9525" marR="9525" marT="9525" marB="0" anchor="b"/>
                </a:tc>
              </a:tr>
              <a:tr h="382196">
                <a:tc>
                  <a:txBody>
                    <a:bodyPr/>
                    <a:lstStyle/>
                    <a:p>
                      <a:pPr algn="l" fontAlgn="b"/>
                      <a:r>
                        <a:rPr lang="en-GB" sz="1300" u="none" strike="noStrike" dirty="0">
                          <a:effectLst/>
                        </a:rPr>
                        <a:t>Other households</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GB" sz="1300" u="none" strike="noStrike" dirty="0">
                          <a:effectLst/>
                        </a:rPr>
                        <a:t>      236,537 </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GB" sz="1300" u="none" strike="noStrike" dirty="0">
                          <a:effectLst/>
                        </a:rPr>
                        <a:t>       426,334 </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GB" sz="1300" u="none" strike="noStrike" dirty="0">
                          <a:effectLst/>
                        </a:rPr>
                        <a:t> 189,797 (</a:t>
                      </a:r>
                      <a:r>
                        <a:rPr lang="en-GB" sz="1300" b="1" u="none" strike="noStrike" dirty="0">
                          <a:effectLst/>
                        </a:rPr>
                        <a:t>80%</a:t>
                      </a:r>
                      <a:r>
                        <a:rPr lang="en-GB" sz="1300" u="none" strike="noStrike" dirty="0">
                          <a:effectLst/>
                        </a:rPr>
                        <a:t>) </a:t>
                      </a:r>
                      <a:endParaRPr lang="en-GB" sz="1300" b="0" i="0" u="none" strike="noStrike" dirty="0">
                        <a:solidFill>
                          <a:srgbClr val="000000"/>
                        </a:solidFill>
                        <a:effectLst/>
                        <a:latin typeface="Calibri"/>
                      </a:endParaRPr>
                    </a:p>
                  </a:txBody>
                  <a:tcPr marL="9525" marR="9525" marT="9525" marB="0" anchor="b"/>
                </a:tc>
              </a:tr>
              <a:tr h="382196">
                <a:tc>
                  <a:txBody>
                    <a:bodyPr/>
                    <a:lstStyle/>
                    <a:p>
                      <a:pPr algn="l" fontAlgn="b"/>
                      <a:r>
                        <a:rPr lang="en-GB" sz="1300" u="none" strike="noStrike" dirty="0">
                          <a:effectLst/>
                        </a:rPr>
                        <a:t>Single pensioner</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GB" sz="1300" u="none" strike="noStrike" dirty="0">
                          <a:effectLst/>
                        </a:rPr>
                        <a:t>      303,974 </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GB" sz="1300" u="none" strike="noStrike" dirty="0">
                          <a:effectLst/>
                        </a:rPr>
                        <a:t>       233,839 </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GB" sz="1300" u="none" strike="noStrike" dirty="0">
                          <a:solidFill>
                            <a:schemeClr val="accent2">
                              <a:lumMod val="75000"/>
                            </a:schemeClr>
                          </a:solidFill>
                          <a:effectLst/>
                        </a:rPr>
                        <a:t> -70,135 (</a:t>
                      </a:r>
                      <a:r>
                        <a:rPr lang="en-GB" sz="1300" b="1" u="none" strike="noStrike" dirty="0">
                          <a:solidFill>
                            <a:schemeClr val="accent2">
                              <a:lumMod val="75000"/>
                            </a:schemeClr>
                          </a:solidFill>
                          <a:effectLst/>
                        </a:rPr>
                        <a:t>-23%</a:t>
                      </a:r>
                      <a:r>
                        <a:rPr lang="en-GB" sz="1300" u="none" strike="noStrike" dirty="0">
                          <a:solidFill>
                            <a:schemeClr val="accent2">
                              <a:lumMod val="75000"/>
                            </a:schemeClr>
                          </a:solidFill>
                          <a:effectLst/>
                        </a:rPr>
                        <a:t>) </a:t>
                      </a:r>
                      <a:endParaRPr lang="en-GB" sz="1300" b="0" i="0" u="none" strike="noStrike" dirty="0">
                        <a:solidFill>
                          <a:schemeClr val="accent2">
                            <a:lumMod val="75000"/>
                          </a:schemeClr>
                        </a:solidFill>
                        <a:effectLst/>
                        <a:latin typeface="Calibri"/>
                      </a:endParaRPr>
                    </a:p>
                  </a:txBody>
                  <a:tcPr marL="9525" marR="9525" marT="9525" marB="0" anchor="b"/>
                </a:tc>
              </a:tr>
              <a:tr h="382196">
                <a:tc>
                  <a:txBody>
                    <a:bodyPr/>
                    <a:lstStyle/>
                    <a:p>
                      <a:pPr algn="l" fontAlgn="b"/>
                      <a:r>
                        <a:rPr lang="en-GB" sz="1300" u="none" strike="noStrike">
                          <a:effectLst/>
                        </a:rPr>
                        <a:t>Couple pensioner</a:t>
                      </a:r>
                      <a:endParaRPr lang="en-GB" sz="1300" b="0" i="0" u="none" strike="noStrike">
                        <a:solidFill>
                          <a:srgbClr val="000000"/>
                        </a:solidFill>
                        <a:effectLst/>
                        <a:latin typeface="Calibri"/>
                      </a:endParaRPr>
                    </a:p>
                  </a:txBody>
                  <a:tcPr marL="9525" marR="9525" marT="9525" marB="0" anchor="b"/>
                </a:tc>
                <a:tc>
                  <a:txBody>
                    <a:bodyPr/>
                    <a:lstStyle/>
                    <a:p>
                      <a:pPr algn="r" fontAlgn="b"/>
                      <a:r>
                        <a:rPr lang="en-GB" sz="1300" u="none" strike="noStrike" dirty="0">
                          <a:effectLst/>
                        </a:rPr>
                        <a:t>         78,149 </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GB" sz="1300" u="none" strike="noStrike" dirty="0">
                          <a:effectLst/>
                        </a:rPr>
                        <a:t>         67,195 </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GB" sz="1300" u="none" strike="noStrike" dirty="0">
                          <a:solidFill>
                            <a:schemeClr val="accent2">
                              <a:lumMod val="75000"/>
                            </a:schemeClr>
                          </a:solidFill>
                          <a:effectLst/>
                        </a:rPr>
                        <a:t> -10,954 (</a:t>
                      </a:r>
                      <a:r>
                        <a:rPr lang="en-GB" sz="1300" b="1" u="none" strike="noStrike" dirty="0">
                          <a:solidFill>
                            <a:schemeClr val="accent2">
                              <a:lumMod val="75000"/>
                            </a:schemeClr>
                          </a:solidFill>
                          <a:effectLst/>
                        </a:rPr>
                        <a:t>-14%</a:t>
                      </a:r>
                      <a:r>
                        <a:rPr lang="en-GB" sz="1300" u="none" strike="noStrike" dirty="0">
                          <a:solidFill>
                            <a:schemeClr val="accent2">
                              <a:lumMod val="75000"/>
                            </a:schemeClr>
                          </a:solidFill>
                          <a:effectLst/>
                        </a:rPr>
                        <a:t>) </a:t>
                      </a:r>
                      <a:endParaRPr lang="en-GB" sz="1300" b="0" i="0" u="none" strike="noStrike" dirty="0">
                        <a:solidFill>
                          <a:schemeClr val="accent2">
                            <a:lumMod val="75000"/>
                          </a:schemeClr>
                        </a:solidFill>
                        <a:effectLst/>
                        <a:latin typeface="Calibri"/>
                      </a:endParaRPr>
                    </a:p>
                  </a:txBody>
                  <a:tcPr marL="9525" marR="9525" marT="9525" marB="0" anchor="b"/>
                </a:tc>
              </a:tr>
              <a:tr h="382196">
                <a:tc>
                  <a:txBody>
                    <a:bodyPr/>
                    <a:lstStyle/>
                    <a:p>
                      <a:pPr algn="l" fontAlgn="b"/>
                      <a:r>
                        <a:rPr lang="en-GB" sz="1300" u="none" strike="noStrike">
                          <a:effectLst/>
                        </a:rPr>
                        <a:t>Other pensioner</a:t>
                      </a:r>
                      <a:endParaRPr lang="en-GB" sz="1300" b="0" i="0" u="none" strike="noStrike">
                        <a:solidFill>
                          <a:srgbClr val="000000"/>
                        </a:solidFill>
                        <a:effectLst/>
                        <a:latin typeface="Calibri"/>
                      </a:endParaRPr>
                    </a:p>
                  </a:txBody>
                  <a:tcPr marL="9525" marR="9525" marT="9525" marB="0" anchor="b"/>
                </a:tc>
                <a:tc>
                  <a:txBody>
                    <a:bodyPr/>
                    <a:lstStyle/>
                    <a:p>
                      <a:pPr algn="r" fontAlgn="b"/>
                      <a:r>
                        <a:rPr lang="en-GB" sz="1300" u="none" strike="noStrike" dirty="0">
                          <a:effectLst/>
                        </a:rPr>
                        <a:t>           6,224 </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GB" sz="1300" u="none" strike="noStrike" dirty="0">
                          <a:effectLst/>
                        </a:rPr>
                        <a:t>           4,884 </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GB" sz="1300" u="none" strike="noStrike" dirty="0">
                          <a:solidFill>
                            <a:schemeClr val="accent2">
                              <a:lumMod val="75000"/>
                            </a:schemeClr>
                          </a:solidFill>
                          <a:effectLst/>
                        </a:rPr>
                        <a:t> -1,340 (</a:t>
                      </a:r>
                      <a:r>
                        <a:rPr lang="en-GB" sz="1300" b="1" u="none" strike="noStrike" dirty="0">
                          <a:solidFill>
                            <a:schemeClr val="accent2">
                              <a:lumMod val="75000"/>
                            </a:schemeClr>
                          </a:solidFill>
                          <a:effectLst/>
                        </a:rPr>
                        <a:t>-22%</a:t>
                      </a:r>
                      <a:r>
                        <a:rPr lang="en-GB" sz="1300" u="none" strike="noStrike" dirty="0">
                          <a:solidFill>
                            <a:schemeClr val="accent2">
                              <a:lumMod val="75000"/>
                            </a:schemeClr>
                          </a:solidFill>
                          <a:effectLst/>
                        </a:rPr>
                        <a:t>) </a:t>
                      </a:r>
                      <a:endParaRPr lang="en-GB" sz="1300" b="0" i="0" u="none" strike="noStrike" dirty="0">
                        <a:solidFill>
                          <a:schemeClr val="accent2">
                            <a:lumMod val="75000"/>
                          </a:schemeClr>
                        </a:solidFill>
                        <a:effectLst/>
                        <a:latin typeface="Calibri"/>
                      </a:endParaRPr>
                    </a:p>
                  </a:txBody>
                  <a:tcPr marL="9525" marR="9525" marT="9525" marB="0" anchor="b"/>
                </a:tc>
              </a:tr>
              <a:tr h="382196">
                <a:tc>
                  <a:txBody>
                    <a:bodyPr/>
                    <a:lstStyle/>
                    <a:p>
                      <a:pPr algn="l" fontAlgn="b"/>
                      <a:r>
                        <a:rPr lang="en-GB" sz="1300" u="none" strike="noStrike">
                          <a:effectLst/>
                        </a:rPr>
                        <a:t>Couple with dependent children</a:t>
                      </a:r>
                      <a:endParaRPr lang="en-GB" sz="1300" b="0" i="0" u="none" strike="noStrike">
                        <a:solidFill>
                          <a:srgbClr val="000000"/>
                        </a:solidFill>
                        <a:effectLst/>
                        <a:latin typeface="Calibri"/>
                      </a:endParaRPr>
                    </a:p>
                  </a:txBody>
                  <a:tcPr marL="9525" marR="9525" marT="9525" marB="0" anchor="b"/>
                </a:tc>
                <a:tc>
                  <a:txBody>
                    <a:bodyPr/>
                    <a:lstStyle/>
                    <a:p>
                      <a:pPr algn="r" fontAlgn="b"/>
                      <a:r>
                        <a:rPr lang="en-GB" sz="1300" u="none" strike="noStrike" dirty="0">
                          <a:effectLst/>
                        </a:rPr>
                        <a:t>      302,305 </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GB" sz="1300" u="none" strike="noStrike" dirty="0">
                          <a:effectLst/>
                        </a:rPr>
                        <a:t>       661,706 </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GB" sz="1300" u="none" strike="noStrike" dirty="0">
                          <a:effectLst/>
                        </a:rPr>
                        <a:t> 359,401 (</a:t>
                      </a:r>
                      <a:r>
                        <a:rPr lang="en-GB" sz="1300" b="1" u="none" strike="noStrike" dirty="0">
                          <a:effectLst/>
                        </a:rPr>
                        <a:t>119%</a:t>
                      </a:r>
                      <a:r>
                        <a:rPr lang="en-GB" sz="1300" u="none" strike="noStrike" dirty="0">
                          <a:effectLst/>
                        </a:rPr>
                        <a:t>) </a:t>
                      </a:r>
                      <a:endParaRPr lang="en-GB" sz="1300" b="0" i="0" u="none" strike="noStrike" dirty="0">
                        <a:solidFill>
                          <a:srgbClr val="000000"/>
                        </a:solidFill>
                        <a:effectLst/>
                        <a:latin typeface="Calibri"/>
                      </a:endParaRPr>
                    </a:p>
                  </a:txBody>
                  <a:tcPr marL="9525" marR="9525" marT="9525" marB="0" anchor="b"/>
                </a:tc>
              </a:tr>
              <a:tr h="382196">
                <a:tc>
                  <a:txBody>
                    <a:bodyPr/>
                    <a:lstStyle/>
                    <a:p>
                      <a:pPr algn="l" fontAlgn="b"/>
                      <a:r>
                        <a:rPr lang="en-GB" sz="1300" u="none" strike="noStrike">
                          <a:effectLst/>
                        </a:rPr>
                        <a:t>Lone parent with dependent children</a:t>
                      </a:r>
                      <a:endParaRPr lang="en-GB" sz="1300" b="0" i="0" u="none" strike="noStrike">
                        <a:solidFill>
                          <a:srgbClr val="000000"/>
                        </a:solidFill>
                        <a:effectLst/>
                        <a:latin typeface="Calibri"/>
                      </a:endParaRPr>
                    </a:p>
                  </a:txBody>
                  <a:tcPr marL="9525" marR="9525" marT="9525" marB="0" anchor="b"/>
                </a:tc>
                <a:tc>
                  <a:txBody>
                    <a:bodyPr/>
                    <a:lstStyle/>
                    <a:p>
                      <a:pPr algn="r" fontAlgn="b"/>
                      <a:r>
                        <a:rPr lang="en-GB" sz="1300" u="none" strike="noStrike" dirty="0">
                          <a:effectLst/>
                        </a:rPr>
                        <a:t>      251,517 </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GB" sz="1300" u="none" strike="noStrike" dirty="0">
                          <a:effectLst/>
                        </a:rPr>
                        <a:t>       469,585 </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GB" sz="1300" u="none" strike="noStrike" dirty="0">
                          <a:effectLst/>
                        </a:rPr>
                        <a:t> 218,068 (</a:t>
                      </a:r>
                      <a:r>
                        <a:rPr lang="en-GB" sz="1300" b="1" u="none" strike="noStrike" dirty="0">
                          <a:effectLst/>
                        </a:rPr>
                        <a:t>87%</a:t>
                      </a:r>
                      <a:r>
                        <a:rPr lang="en-GB" sz="1300" u="none" strike="noStrike" dirty="0">
                          <a:effectLst/>
                        </a:rPr>
                        <a:t>) </a:t>
                      </a:r>
                      <a:endParaRPr lang="en-GB" sz="1300" b="0" i="0" u="none" strike="noStrike" dirty="0">
                        <a:solidFill>
                          <a:srgbClr val="000000"/>
                        </a:solidFill>
                        <a:effectLst/>
                        <a:latin typeface="Calibri"/>
                      </a:endParaRPr>
                    </a:p>
                  </a:txBody>
                  <a:tcPr marL="9525" marR="9525" marT="9525" marB="0" anchor="b"/>
                </a:tc>
              </a:tr>
              <a:tr h="382196">
                <a:tc>
                  <a:txBody>
                    <a:bodyPr/>
                    <a:lstStyle/>
                    <a:p>
                      <a:pPr algn="l" fontAlgn="b"/>
                      <a:r>
                        <a:rPr lang="en-GB" sz="1300" u="none" strike="noStrike">
                          <a:effectLst/>
                        </a:rPr>
                        <a:t>Other household with dependent children</a:t>
                      </a:r>
                      <a:endParaRPr lang="en-GB" sz="1300" b="0" i="0" u="none" strike="noStrike">
                        <a:solidFill>
                          <a:srgbClr val="000000"/>
                        </a:solidFill>
                        <a:effectLst/>
                        <a:latin typeface="Calibri"/>
                      </a:endParaRPr>
                    </a:p>
                  </a:txBody>
                  <a:tcPr marL="9525" marR="9525" marT="9525" marB="0" anchor="b"/>
                </a:tc>
                <a:tc>
                  <a:txBody>
                    <a:bodyPr/>
                    <a:lstStyle/>
                    <a:p>
                      <a:pPr algn="r" fontAlgn="b"/>
                      <a:r>
                        <a:rPr lang="en-GB" sz="1300" u="none" strike="noStrike" dirty="0">
                          <a:effectLst/>
                        </a:rPr>
                        <a:t>         50,373 </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GB" sz="1300" u="none" strike="noStrike" dirty="0">
                          <a:effectLst/>
                        </a:rPr>
                        <a:t>       130,017 </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GB" sz="1300" u="none" strike="noStrike" dirty="0">
                          <a:effectLst/>
                        </a:rPr>
                        <a:t> 79,644 (</a:t>
                      </a:r>
                      <a:r>
                        <a:rPr lang="en-GB" sz="1300" b="1" u="none" strike="noStrike" dirty="0">
                          <a:effectLst/>
                        </a:rPr>
                        <a:t>158%</a:t>
                      </a:r>
                      <a:r>
                        <a:rPr lang="en-GB" sz="1300" u="none" strike="noStrike" dirty="0">
                          <a:effectLst/>
                        </a:rPr>
                        <a:t>) </a:t>
                      </a:r>
                      <a:endParaRPr lang="en-GB" sz="1300" b="0" i="0" u="none" strike="noStrike" dirty="0">
                        <a:solidFill>
                          <a:srgbClr val="000000"/>
                        </a:solidFill>
                        <a:effectLst/>
                        <a:latin typeface="Calibri"/>
                      </a:endParaRPr>
                    </a:p>
                  </a:txBody>
                  <a:tcPr marL="9525" marR="9525" marT="9525" marB="0" anchor="b"/>
                </a:tc>
              </a:tr>
              <a:tr h="382196">
                <a:tc>
                  <a:txBody>
                    <a:bodyPr/>
                    <a:lstStyle/>
                    <a:p>
                      <a:pPr algn="l" fontAlgn="b"/>
                      <a:r>
                        <a:rPr lang="en-GB" sz="1300" u="none" strike="noStrike">
                          <a:effectLst/>
                        </a:rPr>
                        <a:t>Couple with no dependent children</a:t>
                      </a:r>
                      <a:endParaRPr lang="en-GB" sz="1300" b="0" i="0" u="none" strike="noStrike">
                        <a:solidFill>
                          <a:srgbClr val="000000"/>
                        </a:solidFill>
                        <a:effectLst/>
                        <a:latin typeface="Calibri"/>
                      </a:endParaRPr>
                    </a:p>
                  </a:txBody>
                  <a:tcPr marL="9525" marR="9525" marT="9525" marB="0" anchor="b"/>
                </a:tc>
                <a:tc>
                  <a:txBody>
                    <a:bodyPr/>
                    <a:lstStyle/>
                    <a:p>
                      <a:pPr algn="r" fontAlgn="b"/>
                      <a:r>
                        <a:rPr lang="en-GB" sz="1300" u="none" strike="noStrike" dirty="0">
                          <a:effectLst/>
                        </a:rPr>
                        <a:t>         46,810 </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GB" sz="1300" u="none" strike="noStrike" dirty="0">
                          <a:effectLst/>
                        </a:rPr>
                        <a:t>         66,445 </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GB" sz="1300" u="none" strike="noStrike" dirty="0">
                          <a:effectLst/>
                        </a:rPr>
                        <a:t> 19,635 (</a:t>
                      </a:r>
                      <a:r>
                        <a:rPr lang="en-GB" sz="1300" b="1" u="none" strike="noStrike" dirty="0">
                          <a:effectLst/>
                        </a:rPr>
                        <a:t>42%</a:t>
                      </a:r>
                      <a:r>
                        <a:rPr lang="en-GB" sz="1300" u="none" strike="noStrike" dirty="0">
                          <a:effectLst/>
                        </a:rPr>
                        <a:t>) </a:t>
                      </a:r>
                      <a:endParaRPr lang="en-GB" sz="1300" b="0" i="0" u="none" strike="noStrike" dirty="0">
                        <a:solidFill>
                          <a:srgbClr val="000000"/>
                        </a:solidFill>
                        <a:effectLst/>
                        <a:latin typeface="Calibri"/>
                      </a:endParaRPr>
                    </a:p>
                  </a:txBody>
                  <a:tcPr marL="9525" marR="9525" marT="9525" marB="0" anchor="b"/>
                </a:tc>
              </a:tr>
              <a:tr h="382200">
                <a:tc>
                  <a:txBody>
                    <a:bodyPr/>
                    <a:lstStyle/>
                    <a:p>
                      <a:pPr algn="l" fontAlgn="b"/>
                      <a:r>
                        <a:rPr lang="en-GB" sz="1300" u="none" strike="noStrike">
                          <a:effectLst/>
                        </a:rPr>
                        <a:t>Lone parent no dependent children</a:t>
                      </a:r>
                      <a:endParaRPr lang="en-GB" sz="1300" b="0" i="0" u="none" strike="noStrike">
                        <a:solidFill>
                          <a:srgbClr val="000000"/>
                        </a:solidFill>
                        <a:effectLst/>
                        <a:latin typeface="Calibri"/>
                      </a:endParaRPr>
                    </a:p>
                  </a:txBody>
                  <a:tcPr marL="9525" marR="9525" marT="9525" marB="0" anchor="b"/>
                </a:tc>
                <a:tc>
                  <a:txBody>
                    <a:bodyPr/>
                    <a:lstStyle/>
                    <a:p>
                      <a:pPr algn="r" fontAlgn="b"/>
                      <a:r>
                        <a:rPr lang="en-GB" sz="1300" u="none" strike="noStrike" dirty="0">
                          <a:effectLst/>
                        </a:rPr>
                        <a:t>         42,347 </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GB" sz="1300" u="none" strike="noStrike" dirty="0">
                          <a:effectLst/>
                        </a:rPr>
                        <a:t>         78,906 </a:t>
                      </a:r>
                      <a:endParaRPr lang="en-GB" sz="1300" b="0" i="0" u="none" strike="noStrike" dirty="0">
                        <a:solidFill>
                          <a:srgbClr val="000000"/>
                        </a:solidFill>
                        <a:effectLst/>
                        <a:latin typeface="Calibri"/>
                      </a:endParaRPr>
                    </a:p>
                  </a:txBody>
                  <a:tcPr marL="9525" marR="9525" marT="9525" marB="0" anchor="b"/>
                </a:tc>
                <a:tc>
                  <a:txBody>
                    <a:bodyPr/>
                    <a:lstStyle/>
                    <a:p>
                      <a:pPr algn="r" fontAlgn="b"/>
                      <a:r>
                        <a:rPr lang="en-GB" sz="1300" u="none" strike="noStrike" dirty="0">
                          <a:effectLst/>
                        </a:rPr>
                        <a:t> 36,559 (</a:t>
                      </a:r>
                      <a:r>
                        <a:rPr lang="en-GB" sz="1300" b="1" u="none" strike="noStrike" dirty="0">
                          <a:effectLst/>
                        </a:rPr>
                        <a:t>86%</a:t>
                      </a:r>
                      <a:r>
                        <a:rPr lang="en-GB" sz="1300" u="none" strike="noStrike" dirty="0">
                          <a:effectLst/>
                        </a:rPr>
                        <a:t>) </a:t>
                      </a:r>
                      <a:endParaRPr lang="en-GB" sz="13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610833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1077</TotalTime>
  <Words>2207</Words>
  <Application>Microsoft Office PowerPoint</Application>
  <PresentationFormat>On-screen Show (4:3)</PresentationFormat>
  <Paragraphs>680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The changing geography of the private rented sector in England between 2001 and 2011</vt:lpstr>
      <vt:lpstr>Why does housing matter?</vt:lpstr>
      <vt:lpstr>Agenda</vt:lpstr>
      <vt:lpstr>The private rented sector has grown …</vt:lpstr>
      <vt:lpstr>… in England …</vt:lpstr>
      <vt:lpstr>… but the growth is unevenly distributed …</vt:lpstr>
      <vt:lpstr>… at neighbourhood as well as district level</vt:lpstr>
      <vt:lpstr>Household types are changing</vt:lpstr>
      <vt:lpstr>So what type of households now live in the PRS? How has this changed over time?</vt:lpstr>
      <vt:lpstr>Some stories of change (1)</vt:lpstr>
      <vt:lpstr>Some stories of change (2)</vt:lpstr>
      <vt:lpstr>Some stories of change (3)</vt:lpstr>
      <vt:lpstr>Some stories of change (4)</vt:lpstr>
      <vt:lpstr>Some stories of change (5)</vt:lpstr>
      <vt:lpstr>A tale of two cities</vt:lpstr>
      <vt:lpstr>A tale of two cities</vt:lpstr>
      <vt:lpstr>A tale of two cities</vt:lpstr>
      <vt:lpstr>A tale of two cities</vt:lpstr>
      <vt:lpstr>A tale of two cities</vt:lpstr>
      <vt:lpstr>A tale of two cities</vt:lpstr>
      <vt:lpstr>Conclusion</vt:lpstr>
    </vt:vector>
  </TitlesOfParts>
  <Company>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changing geography of the private rented sector in England between 2001 and 2011</dc:title>
  <dc:creator>Nigel De noronha</dc:creator>
  <cp:lastModifiedBy>Nigel De noronha</cp:lastModifiedBy>
  <cp:revision>24</cp:revision>
  <dcterms:created xsi:type="dcterms:W3CDTF">2014-02-25T11:35:12Z</dcterms:created>
  <dcterms:modified xsi:type="dcterms:W3CDTF">2014-03-07T13:07:32Z</dcterms:modified>
</cp:coreProperties>
</file>